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1" r:id="rId5"/>
  </p:sldMasterIdLst>
  <p:notesMasterIdLst>
    <p:notesMasterId r:id="rId44"/>
  </p:notesMasterIdLst>
  <p:sldIdLst>
    <p:sldId id="267" r:id="rId6"/>
    <p:sldId id="269" r:id="rId7"/>
    <p:sldId id="257" r:id="rId8"/>
    <p:sldId id="304" r:id="rId9"/>
    <p:sldId id="302" r:id="rId10"/>
    <p:sldId id="303" r:id="rId11"/>
    <p:sldId id="268" r:id="rId12"/>
    <p:sldId id="301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90" r:id="rId29"/>
    <p:sldId id="291" r:id="rId30"/>
    <p:sldId id="292" r:id="rId31"/>
    <p:sldId id="293" r:id="rId32"/>
    <p:sldId id="285" r:id="rId33"/>
    <p:sldId id="286" r:id="rId34"/>
    <p:sldId id="287" r:id="rId35"/>
    <p:sldId id="288" r:id="rId36"/>
    <p:sldId id="289" r:id="rId37"/>
    <p:sldId id="297" r:id="rId38"/>
    <p:sldId id="294" r:id="rId39"/>
    <p:sldId id="295" r:id="rId40"/>
    <p:sldId id="298" r:id="rId41"/>
    <p:sldId id="296" r:id="rId42"/>
    <p:sldId id="300" r:id="rId4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6EA"/>
    <a:srgbClr val="A7D9FF"/>
    <a:srgbClr val="3FADFF"/>
    <a:srgbClr val="C5E6FF"/>
    <a:srgbClr val="7F2F0B"/>
    <a:srgbClr val="FDED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114" y="33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E5F517-ADBF-41BA-B48B-67C0DFF17622}" type="datetimeFigureOut">
              <a:rPr lang="fr-FR" smtClean="0"/>
              <a:t>10/03/2022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E19E4E-FCFF-4F2D-AA0C-B00EEAD9CD9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0572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E19E4E-FCFF-4F2D-AA0C-B00EEAD9CD92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3449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E73D69B-138F-4F1E-A38E-6C2189932E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53F639F-D6F6-49AD-94BD-AAA79E9F0F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4C4CF97-EDC4-49E5-B04E-2A3E046A2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0E12-935D-4919-AE03-F249652C52B9}" type="datetimeFigureOut">
              <a:rPr lang="fr-FR" smtClean="0"/>
              <a:t>10/03/2022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B5E71A9-A96C-472A-932E-1326D8F970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494F2A0-F02E-4ED0-AD74-2A597DBC5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6919-2799-408C-9EEB-98A15B6F00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24958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99104F9-A7D8-4120-A60C-FE6581FE1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706CDD8-845B-4444-B4E5-CEE8B95EFC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55D9B5A-981C-4D67-8D98-4D2A4915C2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0E12-935D-4919-AE03-F249652C52B9}" type="datetimeFigureOut">
              <a:rPr lang="fr-FR" smtClean="0"/>
              <a:t>10/03/2022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E05465D-0A61-47CF-A2B1-4EE27E015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CC7C06D-6674-41CC-9703-3C7A3DA0F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6919-2799-408C-9EEB-98A15B6F00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16187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DBA9C2C0-AFE9-4EEE-94FA-2B328C8C21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34177541-73BB-43B6-8F0C-B8FA1C0BC0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5DE5B17-5892-49DC-8BE1-2597611DC8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0E12-935D-4919-AE03-F249652C52B9}" type="datetimeFigureOut">
              <a:rPr lang="fr-FR" smtClean="0"/>
              <a:t>10/03/2022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5E73DEC-36F2-4608-8075-3A97E5E19D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75EC00F-359C-4868-AE1F-E2A6B4DB5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6919-2799-408C-9EEB-98A15B6F00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88603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84123E7D-CE39-4651-A2D6-487716E19C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1" y="0"/>
            <a:ext cx="1219414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914400" y="2130426"/>
            <a:ext cx="10363200" cy="1658615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cs typeface="Sony Sketch EF" panose="020B0603020104020203" pitchFamily="34" charset="0"/>
              </a:defRPr>
            </a:lvl1pPr>
          </a:lstStyle>
          <a:p>
            <a:r>
              <a:rPr lang="fr-FR"/>
              <a:t>Modifiez </a:t>
            </a:r>
            <a:br>
              <a:rPr lang="fr-FR"/>
            </a:br>
            <a:r>
              <a:rPr lang="fr-FR"/>
              <a:t>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21945367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84123E7D-CE39-4651-A2D6-487716E19C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1" y="0"/>
            <a:ext cx="1219414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914400" y="2130426"/>
            <a:ext cx="10363200" cy="1658615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cs typeface="Sony Sketch EF" panose="020B0603020104020203" pitchFamily="34" charset="0"/>
              </a:defRPr>
            </a:lvl1pPr>
          </a:lstStyle>
          <a:p>
            <a:r>
              <a:rPr lang="fr-FR"/>
              <a:t>Modifiez </a:t>
            </a:r>
            <a:br>
              <a:rPr lang="fr-FR"/>
            </a:br>
            <a:r>
              <a:rPr lang="fr-FR"/>
              <a:t>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4539167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" y="2407"/>
            <a:ext cx="12185582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50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cs typeface="Sony Sketch EF" panose="020B0603020104020203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4367808" y="6376244"/>
            <a:ext cx="2844800" cy="365125"/>
          </a:xfrm>
        </p:spPr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51880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" y="2407"/>
            <a:ext cx="12185582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50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cs typeface="Sony Sketch EF" panose="020B0603020104020203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13790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" y="2407"/>
            <a:ext cx="12185582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59161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" y="2407"/>
            <a:ext cx="12185582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66863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" y="2407"/>
            <a:ext cx="12185582" cy="6853187"/>
          </a:xfrm>
          <a:prstGeom prst="rect">
            <a:avLst/>
          </a:prstGeom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27198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" y="2407"/>
            <a:ext cx="12185582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2499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342E152-A375-437C-B593-39DD00DF7B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5C56483-0084-41AA-A0EE-0225A24F61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2D7500C-B599-4B1A-9F07-9D5B011A65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0E12-935D-4919-AE03-F249652C52B9}" type="datetimeFigureOut">
              <a:rPr lang="fr-FR" smtClean="0"/>
              <a:t>10/03/2022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54E1AAE-17D7-4D6A-9EF7-DC2B376B2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5E191AF-A120-4081-8A7A-0FE80E4B3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6919-2799-408C-9EEB-98A15B6F00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23490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" y="2407"/>
            <a:ext cx="12185582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18663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" y="2407"/>
            <a:ext cx="12185582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85898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7"/>
            <a:ext cx="12192000" cy="6853187"/>
          </a:xfrm>
          <a:prstGeom prst="rect">
            <a:avLst/>
          </a:prstGeom>
        </p:spPr>
      </p:pic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372939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43339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41040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407"/>
            <a:ext cx="12191999" cy="6853187"/>
          </a:xfrm>
          <a:prstGeom prst="rect">
            <a:avLst/>
          </a:prstGeom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51066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7"/>
            <a:ext cx="12192000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50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cs typeface="Sony Sketch EF" panose="020B0603020104020203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4367808" y="6376244"/>
            <a:ext cx="2844800" cy="365125"/>
          </a:xfrm>
        </p:spPr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29081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7"/>
            <a:ext cx="12192000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50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cs typeface="Sony Sketch EF" panose="020B0603020104020203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724635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7"/>
            <a:ext cx="12192000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13317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7"/>
            <a:ext cx="12192000" cy="6853187"/>
          </a:xfrm>
          <a:prstGeom prst="rect">
            <a:avLst/>
          </a:prstGeom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94337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7"/>
            <a:ext cx="12192000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111219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7"/>
            <a:ext cx="12192000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2252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B731C1-C77A-4BE4-BC34-278B3475D0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4A4F996-6414-4B61-9C1B-2E071F05EE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796FA16-B4A6-4296-8D94-AC8AD23A2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0E12-935D-4919-AE03-F249652C52B9}" type="datetimeFigureOut">
              <a:rPr lang="fr-FR" smtClean="0"/>
              <a:t>10/03/2022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4B6B782-826B-47BB-BBFE-99513EA47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DF6BBCF-10E4-4565-BA05-D1A593D79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6919-2799-408C-9EEB-98A15B6F00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452103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7"/>
            <a:ext cx="12192000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090356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7"/>
            <a:ext cx="12192000" cy="6853187"/>
          </a:xfrm>
          <a:prstGeom prst="rect">
            <a:avLst/>
          </a:prstGeom>
        </p:spPr>
      </p:pic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372939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43339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924620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7"/>
            <a:ext cx="12192000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50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cs typeface="Sony Sketch EF" panose="020B0603020104020203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4367808" y="6376244"/>
            <a:ext cx="2844800" cy="365125"/>
          </a:xfrm>
        </p:spPr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92011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407"/>
            <a:ext cx="12191999" cy="6853187"/>
          </a:xfrm>
          <a:prstGeom prst="rect">
            <a:avLst/>
          </a:prstGeom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680720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7"/>
            <a:ext cx="12192000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50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cs typeface="Sony Sketch EF" panose="020B0603020104020203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485752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7"/>
            <a:ext cx="12192000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850417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7"/>
            <a:ext cx="12192000" cy="6853187"/>
          </a:xfrm>
          <a:prstGeom prst="rect">
            <a:avLst/>
          </a:prstGeom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991006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_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7"/>
            <a:ext cx="12192000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874992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2_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7"/>
            <a:ext cx="12192000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045065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2_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7"/>
            <a:ext cx="12192000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2655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FDA876D-366E-49CB-9245-6A710A7CF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C70DE0B-99E7-4BF7-A6F0-C8A4B44F0FB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2A3E5CC-BE12-4830-8EEA-D209673415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4C68A6F-86D3-483C-B4B2-B87961FCB4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0E12-935D-4919-AE03-F249652C52B9}" type="datetimeFigureOut">
              <a:rPr lang="fr-FR" smtClean="0"/>
              <a:t>10/03/2022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4681597-A095-4259-B860-2B138465CA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2A5192D-2B46-4865-8A6D-80E5A31C5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6919-2799-408C-9EEB-98A15B6F00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2278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2_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7"/>
            <a:ext cx="12192000" cy="6853187"/>
          </a:xfrm>
          <a:prstGeom prst="rect">
            <a:avLst/>
          </a:prstGeom>
        </p:spPr>
      </p:pic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372939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43339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582898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407"/>
            <a:ext cx="12191999" cy="6853187"/>
          </a:xfrm>
          <a:prstGeom prst="rect">
            <a:avLst/>
          </a:prstGeom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048169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50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cs typeface="Sony Sketch EF" panose="020B0603020104020203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22AA941-B5B2-4BA0-9788-E90F74F6B5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82" y="0"/>
            <a:ext cx="122005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20800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3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7"/>
            <a:ext cx="12192000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8856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7"/>
            <a:ext cx="12192000" cy="6853187"/>
          </a:xfrm>
          <a:prstGeom prst="rect">
            <a:avLst/>
          </a:prstGeom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601766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3_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7"/>
            <a:ext cx="12192000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121620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_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7"/>
            <a:ext cx="12192000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426803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3_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7"/>
            <a:ext cx="12192000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5918232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3_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7"/>
            <a:ext cx="12192000" cy="6853187"/>
          </a:xfrm>
          <a:prstGeom prst="rect">
            <a:avLst/>
          </a:prstGeom>
        </p:spPr>
      </p:pic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372939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43339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856706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407"/>
            <a:ext cx="12191999" cy="6853187"/>
          </a:xfrm>
          <a:prstGeom prst="rect">
            <a:avLst/>
          </a:prstGeom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7911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13F3382-11A0-4EEF-97A2-7E7EE1A4F0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9E34F3B-3E10-4A85-A934-E2826381EF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D9CC08B-2722-49FB-B308-F02DFC69E2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939F2AB-B12A-4EBD-9D22-F5798FDFC6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2FC8511D-A0A6-4132-AC00-BFBFD0579C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437C1159-DE0F-44B0-B622-AC1782114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0E12-935D-4919-AE03-F249652C52B9}" type="datetimeFigureOut">
              <a:rPr lang="fr-FR" smtClean="0"/>
              <a:t>10/03/2022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EEAB7212-44E5-4130-9996-B7A0C1257A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419C76F6-BF83-4D61-9C33-D43190A24A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6919-2799-408C-9EEB-98A15B6F00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601270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4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50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cs typeface="Sony Sketch EF" panose="020B0603020104020203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22AA941-B5B2-4BA0-9788-E90F74F6B5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81" y="0"/>
            <a:ext cx="122005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42396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4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407"/>
            <a:ext cx="12191999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371198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8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407"/>
            <a:ext cx="12191999" cy="6853187"/>
          </a:xfrm>
          <a:prstGeom prst="rect">
            <a:avLst/>
          </a:prstGeom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4709857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4_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407"/>
            <a:ext cx="12191999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914060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407"/>
            <a:ext cx="12191999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858931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4_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407"/>
            <a:ext cx="12191999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335236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4_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407"/>
            <a:ext cx="12191999" cy="6853187"/>
          </a:xfrm>
          <a:prstGeom prst="rect">
            <a:avLst/>
          </a:prstGeom>
        </p:spPr>
      </p:pic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372939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43339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760684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9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406"/>
            <a:ext cx="12191999" cy="6853186"/>
          </a:xfrm>
          <a:prstGeom prst="rect">
            <a:avLst/>
          </a:prstGeom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082785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9520564-B13E-4CC1-95F9-05D266686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11CCFD65-47F3-476F-B776-D900459CFB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0E12-935D-4919-AE03-F249652C52B9}" type="datetimeFigureOut">
              <a:rPr lang="fr-FR" smtClean="0"/>
              <a:t>10/03/2022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5DCD953-B7B6-4765-AD0D-AF34E73560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F97B69D-2219-40BC-82E2-482A69F09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6919-2799-408C-9EEB-98A15B6F00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0874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D7446CEA-E926-437D-B3B5-C693FC417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0E12-935D-4919-AE03-F249652C52B9}" type="datetimeFigureOut">
              <a:rPr lang="fr-FR" smtClean="0"/>
              <a:t>10/03/2022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762C8A41-82D8-4BD2-AEBD-C86D3D894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E206A7C-7C66-4577-8C5A-9F3113D5FA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6919-2799-408C-9EEB-98A15B6F00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96928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B1FA5EC-C724-485B-8D95-7535F4D04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064E1D2-7F3C-4285-9434-5D4AE59B51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0A7EC6C-6AAB-4B5E-98A8-612232D085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082BD27-C51B-4002-AA9A-81A4520CA6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0E12-935D-4919-AE03-F249652C52B9}" type="datetimeFigureOut">
              <a:rPr lang="fr-FR" smtClean="0"/>
              <a:t>10/03/2022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26906CD-6832-4B1F-AFC7-DB6CEE04D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06721A9-30B9-411D-B8CE-2F2DFEE97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6919-2799-408C-9EEB-98A15B6F00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4331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FE3C60B-AE62-4679-A1B9-735511773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0A3D6C14-1F8F-4836-B333-459917F4209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8C39605-8B99-48A3-92B9-C7EB56F99E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6C1B96E-3202-4BF8-BFD4-137C6D0823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0E12-935D-4919-AE03-F249652C52B9}" type="datetimeFigureOut">
              <a:rPr lang="fr-FR" smtClean="0"/>
              <a:t>10/03/2022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D76AE37-5484-482F-B19B-620DFDCAF6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4B3E966-C45B-4E79-9825-0D2458238D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6919-2799-408C-9EEB-98A15B6F00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0850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26" Type="http://schemas.openxmlformats.org/officeDocument/2006/relationships/slideLayout" Target="../slideLayouts/slideLayout38.xml"/><Relationship Id="rId39" Type="http://schemas.openxmlformats.org/officeDocument/2006/relationships/slideLayout" Target="../slideLayouts/slideLayout51.xml"/><Relationship Id="rId3" Type="http://schemas.openxmlformats.org/officeDocument/2006/relationships/slideLayout" Target="../slideLayouts/slideLayout15.xml"/><Relationship Id="rId21" Type="http://schemas.openxmlformats.org/officeDocument/2006/relationships/slideLayout" Target="../slideLayouts/slideLayout33.xml"/><Relationship Id="rId34" Type="http://schemas.openxmlformats.org/officeDocument/2006/relationships/slideLayout" Target="../slideLayouts/slideLayout46.xml"/><Relationship Id="rId42" Type="http://schemas.openxmlformats.org/officeDocument/2006/relationships/slideLayout" Target="../slideLayouts/slideLayout54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5" Type="http://schemas.openxmlformats.org/officeDocument/2006/relationships/slideLayout" Target="../slideLayouts/slideLayout37.xml"/><Relationship Id="rId33" Type="http://schemas.openxmlformats.org/officeDocument/2006/relationships/slideLayout" Target="../slideLayouts/slideLayout45.xml"/><Relationship Id="rId38" Type="http://schemas.openxmlformats.org/officeDocument/2006/relationships/slideLayout" Target="../slideLayouts/slideLayout50.xml"/><Relationship Id="rId46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0" Type="http://schemas.openxmlformats.org/officeDocument/2006/relationships/slideLayout" Target="../slideLayouts/slideLayout32.xml"/><Relationship Id="rId29" Type="http://schemas.openxmlformats.org/officeDocument/2006/relationships/slideLayout" Target="../slideLayouts/slideLayout41.xml"/><Relationship Id="rId41" Type="http://schemas.openxmlformats.org/officeDocument/2006/relationships/slideLayout" Target="../slideLayouts/slideLayout53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36.xml"/><Relationship Id="rId32" Type="http://schemas.openxmlformats.org/officeDocument/2006/relationships/slideLayout" Target="../slideLayouts/slideLayout44.xml"/><Relationship Id="rId37" Type="http://schemas.openxmlformats.org/officeDocument/2006/relationships/slideLayout" Target="../slideLayouts/slideLayout49.xml"/><Relationship Id="rId40" Type="http://schemas.openxmlformats.org/officeDocument/2006/relationships/slideLayout" Target="../slideLayouts/slideLayout52.xml"/><Relationship Id="rId45" Type="http://schemas.openxmlformats.org/officeDocument/2006/relationships/slideLayout" Target="../slideLayouts/slideLayout57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23" Type="http://schemas.openxmlformats.org/officeDocument/2006/relationships/slideLayout" Target="../slideLayouts/slideLayout35.xml"/><Relationship Id="rId28" Type="http://schemas.openxmlformats.org/officeDocument/2006/relationships/slideLayout" Target="../slideLayouts/slideLayout40.xml"/><Relationship Id="rId36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22.xml"/><Relationship Id="rId19" Type="http://schemas.openxmlformats.org/officeDocument/2006/relationships/slideLayout" Target="../slideLayouts/slideLayout31.xml"/><Relationship Id="rId31" Type="http://schemas.openxmlformats.org/officeDocument/2006/relationships/slideLayout" Target="../slideLayouts/slideLayout43.xml"/><Relationship Id="rId44" Type="http://schemas.openxmlformats.org/officeDocument/2006/relationships/slideLayout" Target="../slideLayouts/slideLayout56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Relationship Id="rId22" Type="http://schemas.openxmlformats.org/officeDocument/2006/relationships/slideLayout" Target="../slideLayouts/slideLayout34.xml"/><Relationship Id="rId27" Type="http://schemas.openxmlformats.org/officeDocument/2006/relationships/slideLayout" Target="../slideLayouts/slideLayout39.xml"/><Relationship Id="rId30" Type="http://schemas.openxmlformats.org/officeDocument/2006/relationships/slideLayout" Target="../slideLayouts/slideLayout42.xml"/><Relationship Id="rId35" Type="http://schemas.openxmlformats.org/officeDocument/2006/relationships/slideLayout" Target="../slideLayouts/slideLayout47.xml"/><Relationship Id="rId43" Type="http://schemas.openxmlformats.org/officeDocument/2006/relationships/slideLayout" Target="../slideLayouts/slideLayout5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60D369A8-D980-4CEA-A88A-722088F328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E19B8AD-1C6A-4251-B03F-041B4D9BD7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5423898-DB99-46E0-8B94-DB73C186E6B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20E12-935D-4919-AE03-F249652C52B9}" type="datetimeFigureOut">
              <a:rPr lang="fr-FR" smtClean="0"/>
              <a:t>10/03/2022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BE3F1DF-7E35-4A64-AE66-6784E13157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52C8463-061E-456A-A809-2F3278CD94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F26919-2799-408C-9EEB-98A15B6F00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946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4559829" y="638132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5852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86" r:id="rId25"/>
    <p:sldLayoutId id="2147483687" r:id="rId26"/>
    <p:sldLayoutId id="2147483688" r:id="rId27"/>
    <p:sldLayoutId id="2147483689" r:id="rId28"/>
    <p:sldLayoutId id="2147483690" r:id="rId29"/>
    <p:sldLayoutId id="2147483691" r:id="rId30"/>
    <p:sldLayoutId id="2147483692" r:id="rId31"/>
    <p:sldLayoutId id="2147483693" r:id="rId32"/>
    <p:sldLayoutId id="2147483694" r:id="rId33"/>
    <p:sldLayoutId id="2147483695" r:id="rId34"/>
    <p:sldLayoutId id="2147483696" r:id="rId35"/>
    <p:sldLayoutId id="2147483697" r:id="rId36"/>
    <p:sldLayoutId id="2147483698" r:id="rId37"/>
    <p:sldLayoutId id="2147483699" r:id="rId38"/>
    <p:sldLayoutId id="2147483700" r:id="rId39"/>
    <p:sldLayoutId id="2147483701" r:id="rId40"/>
    <p:sldLayoutId id="2147483702" r:id="rId41"/>
    <p:sldLayoutId id="2147483703" r:id="rId42"/>
    <p:sldLayoutId id="2147483704" r:id="rId43"/>
    <p:sldLayoutId id="2147483705" r:id="rId44"/>
    <p:sldLayoutId id="2147483706" r:id="rId45"/>
  </p:sldLayoutIdLst>
  <p:txStyles>
    <p:titleStyle>
      <a:lvl1pPr algn="ctr" defTabSz="914400" rtl="0" eaLnBrk="1" latinLnBrk="0" hangingPunct="1">
        <a:spcBef>
          <a:spcPct val="0"/>
        </a:spcBef>
        <a:buNone/>
        <a:defRPr sz="5000" kern="1200">
          <a:solidFill>
            <a:schemeClr val="tx1">
              <a:lumMod val="50000"/>
              <a:lumOff val="50000"/>
            </a:schemeClr>
          </a:solidFill>
          <a:latin typeface="Sony Sketch EF" panose="020B0603020104020203" pitchFamily="34" charset="0"/>
          <a:ea typeface="+mj-ea"/>
          <a:cs typeface="Sony Sketch EF" panose="020B0603020104020203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>
              <a:lumMod val="50000"/>
              <a:lumOff val="50000"/>
            </a:schemeClr>
          </a:solidFill>
          <a:latin typeface="Helvetica Neue" pitchFamily="50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>
              <a:lumMod val="50000"/>
              <a:lumOff val="50000"/>
            </a:schemeClr>
          </a:solidFill>
          <a:latin typeface="Helvetica Neue" pitchFamily="50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Helvetica Neue" pitchFamily="50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>
              <a:lumMod val="50000"/>
              <a:lumOff val="50000"/>
            </a:schemeClr>
          </a:solidFill>
          <a:latin typeface="Helvetica Neue" pitchFamily="50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>
              <a:lumMod val="50000"/>
              <a:lumOff val="50000"/>
            </a:schemeClr>
          </a:solidFill>
          <a:latin typeface="Helvetica Neue" pitchFamily="50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0.png"/><Relationship Id="rId4" Type="http://schemas.openxmlformats.org/officeDocument/2006/relationships/image" Target="../media/image27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4.png"/><Relationship Id="rId5" Type="http://schemas.openxmlformats.org/officeDocument/2006/relationships/image" Target="../media/image27.emf"/><Relationship Id="rId4" Type="http://schemas.openxmlformats.org/officeDocument/2006/relationships/image" Target="../media/image33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7.emf"/><Relationship Id="rId5" Type="http://schemas.openxmlformats.org/officeDocument/2006/relationships/image" Target="../media/image37.emf"/><Relationship Id="rId4" Type="http://schemas.openxmlformats.org/officeDocument/2006/relationships/image" Target="../media/image36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7.emf"/><Relationship Id="rId4" Type="http://schemas.openxmlformats.org/officeDocument/2006/relationships/image" Target="../media/image40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44.png"/><Relationship Id="rId4" Type="http://schemas.openxmlformats.org/officeDocument/2006/relationships/image" Target="../media/image27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7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0.emf"/><Relationship Id="rId5" Type="http://schemas.openxmlformats.org/officeDocument/2006/relationships/image" Target="../media/image49.emf"/><Relationship Id="rId4" Type="http://schemas.openxmlformats.org/officeDocument/2006/relationships/image" Target="../media/image48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4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9.emf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3.e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1.emf"/><Relationship Id="rId7" Type="http://schemas.openxmlformats.org/officeDocument/2006/relationships/image" Target="../media/image21.emf"/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4.png"/><Relationship Id="rId5" Type="http://schemas.openxmlformats.org/officeDocument/2006/relationships/image" Target="../media/image63.emf"/><Relationship Id="rId4" Type="http://schemas.openxmlformats.org/officeDocument/2006/relationships/image" Target="../media/image62.emf"/><Relationship Id="rId9" Type="http://schemas.openxmlformats.org/officeDocument/2006/relationships/image" Target="../media/image6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1.emf"/><Relationship Id="rId4" Type="http://schemas.openxmlformats.org/officeDocument/2006/relationships/image" Target="../media/image7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emf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76.emf"/><Relationship Id="rId4" Type="http://schemas.openxmlformats.org/officeDocument/2006/relationships/image" Target="../media/image75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emf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3.emf"/><Relationship Id="rId5" Type="http://schemas.openxmlformats.org/officeDocument/2006/relationships/image" Target="../media/image80.emf"/><Relationship Id="rId4" Type="http://schemas.openxmlformats.org/officeDocument/2006/relationships/image" Target="../media/image79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emf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84.emf"/><Relationship Id="rId4" Type="http://schemas.openxmlformats.org/officeDocument/2006/relationships/image" Target="../media/image83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1.emf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emf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emf"/><Relationship Id="rId2" Type="http://schemas.openxmlformats.org/officeDocument/2006/relationships/image" Target="../media/image91.emf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94.emf"/><Relationship Id="rId4" Type="http://schemas.openxmlformats.org/officeDocument/2006/relationships/image" Target="../media/image93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3.emf"/><Relationship Id="rId4" Type="http://schemas.openxmlformats.org/officeDocument/2006/relationships/image" Target="../media/image2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-1" y="176760"/>
            <a:ext cx="12192000" cy="1442591"/>
          </a:xfrm>
        </p:spPr>
        <p:txBody>
          <a:bodyPr/>
          <a:lstStyle/>
          <a:p>
            <a:pPr algn="ctr"/>
            <a:r>
              <a:rPr lang="fr-FR" sz="7200" dirty="0"/>
              <a:t>GO2cam </a:t>
            </a:r>
            <a:r>
              <a:rPr lang="fr-FR" b="1" dirty="0"/>
              <a:t>V6.09</a:t>
            </a:r>
            <a:endParaRPr lang="fr-FR" sz="7200" b="1" dirty="0"/>
          </a:p>
        </p:txBody>
      </p:sp>
      <p:sp>
        <p:nvSpPr>
          <p:cNvPr id="4" name="Titre 1"/>
          <p:cNvSpPr txBox="1">
            <a:spLocks/>
          </p:cNvSpPr>
          <p:nvPr/>
        </p:nvSpPr>
        <p:spPr>
          <a:xfrm>
            <a:off x="0" y="1984378"/>
            <a:ext cx="12191999" cy="23667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ea typeface="+mj-ea"/>
                <a:cs typeface="Sony Sketch EF" panose="020B0603020104020203" pitchFamily="34" charset="0"/>
              </a:defRPr>
            </a:lvl1pPr>
          </a:lstStyle>
          <a:p>
            <a:r>
              <a:rPr lang="fr-FR" sz="9600" b="1" dirty="0">
                <a:latin typeface="Sony Sketch EF"/>
              </a:rPr>
              <a:t>5 Axis </a:t>
            </a:r>
            <a:r>
              <a:rPr lang="fr-FR" sz="9600" dirty="0">
                <a:latin typeface="Sony Sketch EF"/>
              </a:rPr>
              <a:t>Expert</a:t>
            </a:r>
          </a:p>
          <a:p>
            <a:r>
              <a:rPr lang="fr-FR" dirty="0">
                <a:latin typeface="Sony Sketch EF"/>
              </a:rPr>
              <a:t>The General Mode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33571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1">
            <a:extLst>
              <a:ext uri="{FF2B5EF4-FFF2-40B4-BE49-F238E27FC236}">
                <a16:creationId xmlns:a16="http://schemas.microsoft.com/office/drawing/2014/main" id="{4655D572-2441-4F75-A940-EC368615ED62}"/>
              </a:ext>
            </a:extLst>
          </p:cNvPr>
          <p:cNvSpPr txBox="1">
            <a:spLocks/>
          </p:cNvSpPr>
          <p:nvPr/>
        </p:nvSpPr>
        <p:spPr>
          <a:xfrm>
            <a:off x="0" y="122969"/>
            <a:ext cx="8201607" cy="9174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ea typeface="+mj-ea"/>
                <a:cs typeface="Sony Sketch EF" panose="020B0603020104020203" pitchFamily="34" charset="0"/>
              </a:defRPr>
            </a:lvl1pPr>
          </a:lstStyle>
          <a:p>
            <a:r>
              <a:rPr lang="fr-FR" sz="4400" b="1" dirty="0">
                <a:latin typeface="Sony Sketch EF"/>
              </a:rPr>
              <a:t>5 Axis </a:t>
            </a:r>
            <a:r>
              <a:rPr lang="fr-FR" sz="4400" dirty="0">
                <a:latin typeface="Sony Sketch EF"/>
              </a:rPr>
              <a:t>Expert: The General Mode</a:t>
            </a:r>
            <a:endParaRPr lang="en-US" sz="4400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CEBFBC6-0BC3-4017-B697-2F822753468F}"/>
              </a:ext>
            </a:extLst>
          </p:cNvPr>
          <p:cNvSpPr txBox="1"/>
          <p:nvPr/>
        </p:nvSpPr>
        <p:spPr>
          <a:xfrm>
            <a:off x="303337" y="1107174"/>
            <a:ext cx="410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1. Surface </a:t>
            </a:r>
            <a:r>
              <a:rPr lang="fr-FR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Paths</a:t>
            </a:r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- Patterns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92A0B38-5021-43E2-B0B9-D864667AEEF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2168" y="2297823"/>
            <a:ext cx="3077075" cy="3030677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270D1437-FA1A-4A9E-8050-E91C5169306D}"/>
              </a:ext>
            </a:extLst>
          </p:cNvPr>
          <p:cNvSpPr txBox="1"/>
          <p:nvPr/>
        </p:nvSpPr>
        <p:spPr>
          <a:xfrm>
            <a:off x="312168" y="1707840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Parallel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Cuts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slices are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parallel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to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each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other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1C764DE-760E-455D-916C-A3936216386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91563" y="2206966"/>
            <a:ext cx="2926497" cy="3335110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A786F898-737F-44C7-B4E6-1879B6D75E4D}"/>
              </a:ext>
            </a:extLst>
          </p:cNvPr>
          <p:cNvSpPr txBox="1"/>
          <p:nvPr/>
        </p:nvSpPr>
        <p:spPr>
          <a:xfrm>
            <a:off x="3722763" y="2297823"/>
            <a:ext cx="20162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Use:</a:t>
            </a:r>
          </a:p>
          <a:p>
            <a:pPr marL="285750" indent="-285750">
              <a:buFontTx/>
              <a:buChar char="-"/>
            </a:pP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Facing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buFontTx/>
              <a:buChar char="-"/>
            </a:pP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Helix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toolpath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buFontTx/>
              <a:buChar char="-"/>
            </a:pP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Contouring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8C411A9-6EA3-4F31-A55A-72B30387C0F6}"/>
              </a:ext>
            </a:extLst>
          </p:cNvPr>
          <p:cNvSpPr/>
          <p:nvPr/>
        </p:nvSpPr>
        <p:spPr>
          <a:xfrm>
            <a:off x="9525920" y="5542129"/>
            <a:ext cx="2164439" cy="369332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fr-FR" b="1" dirty="0">
                <a:solidFill>
                  <a:srgbClr val="C00000"/>
                </a:solidFill>
              </a:rPr>
              <a:t>02 - </a:t>
            </a:r>
            <a:r>
              <a:rPr lang="fr-FR" b="1" dirty="0" err="1">
                <a:solidFill>
                  <a:srgbClr val="C00000"/>
                </a:solidFill>
              </a:rPr>
              <a:t>Parallel</a:t>
            </a:r>
            <a:r>
              <a:rPr lang="fr-FR" b="1" dirty="0">
                <a:solidFill>
                  <a:srgbClr val="C00000"/>
                </a:solidFill>
              </a:rPr>
              <a:t> </a:t>
            </a:r>
            <a:r>
              <a:rPr lang="fr-FR" b="1" dirty="0" err="1">
                <a:solidFill>
                  <a:srgbClr val="C00000"/>
                </a:solidFill>
              </a:rPr>
              <a:t>cuts.PCE</a:t>
            </a:r>
            <a:endParaRPr lang="fr-FR" b="1" dirty="0">
              <a:solidFill>
                <a:srgbClr val="C00000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2B0F4E8-FAEA-4B9A-8ED0-7EE4DC70C608}"/>
              </a:ext>
            </a:extLst>
          </p:cNvPr>
          <p:cNvSpPr/>
          <p:nvPr/>
        </p:nvSpPr>
        <p:spPr>
          <a:xfrm>
            <a:off x="5854148" y="2077172"/>
            <a:ext cx="6305570" cy="423417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95E4E0BF-9D3A-4FED-AA05-2E8A782373C8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367979" y="169110"/>
            <a:ext cx="1335611" cy="1283382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D1ABE0DE-E85C-4B8C-979A-9489BB3589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4029" y="2268860"/>
            <a:ext cx="2836753" cy="3059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068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1">
            <a:extLst>
              <a:ext uri="{FF2B5EF4-FFF2-40B4-BE49-F238E27FC236}">
                <a16:creationId xmlns:a16="http://schemas.microsoft.com/office/drawing/2014/main" id="{4655D572-2441-4F75-A940-EC368615ED62}"/>
              </a:ext>
            </a:extLst>
          </p:cNvPr>
          <p:cNvSpPr txBox="1">
            <a:spLocks/>
          </p:cNvSpPr>
          <p:nvPr/>
        </p:nvSpPr>
        <p:spPr>
          <a:xfrm>
            <a:off x="0" y="122969"/>
            <a:ext cx="8201607" cy="9174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ea typeface="+mj-ea"/>
                <a:cs typeface="Sony Sketch EF" panose="020B0603020104020203" pitchFamily="34" charset="0"/>
              </a:defRPr>
            </a:lvl1pPr>
          </a:lstStyle>
          <a:p>
            <a:r>
              <a:rPr lang="fr-FR" sz="4400" b="1" dirty="0">
                <a:latin typeface="Sony Sketch EF"/>
              </a:rPr>
              <a:t>5 Axis </a:t>
            </a:r>
            <a:r>
              <a:rPr lang="fr-FR" sz="4400" dirty="0">
                <a:latin typeface="Sony Sketch EF"/>
              </a:rPr>
              <a:t>Expert: The General Mode</a:t>
            </a:r>
            <a:endParaRPr lang="en-US" sz="4400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C57BF042-6BC3-42F5-A8F9-001BE2ED269C}"/>
              </a:ext>
            </a:extLst>
          </p:cNvPr>
          <p:cNvSpPr txBox="1"/>
          <p:nvPr/>
        </p:nvSpPr>
        <p:spPr>
          <a:xfrm>
            <a:off x="303337" y="1107174"/>
            <a:ext cx="410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1. Surface </a:t>
            </a:r>
            <a:r>
              <a:rPr lang="fr-FR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Paths</a:t>
            </a:r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- Patterns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6419756-C172-4BCC-87E5-DFA065B9AD58}"/>
              </a:ext>
            </a:extLst>
          </p:cNvPr>
          <p:cNvSpPr/>
          <p:nvPr/>
        </p:nvSpPr>
        <p:spPr>
          <a:xfrm>
            <a:off x="312168" y="1697157"/>
            <a:ext cx="57838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Cuts along curve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tool path is orthogonal to a drive curve.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9718208-4261-44F7-92AF-9267C256FCD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2661" y="2342604"/>
            <a:ext cx="3352937" cy="2945265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77D69ADB-974F-4F77-8A5A-F17954439ED4}"/>
              </a:ext>
            </a:extLst>
          </p:cNvPr>
          <p:cNvSpPr txBox="1"/>
          <p:nvPr/>
        </p:nvSpPr>
        <p:spPr>
          <a:xfrm>
            <a:off x="3737112" y="2287140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Use: 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Follow a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special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shape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EAAB10B8-7ED9-475A-BAF9-61DF873F7214}"/>
              </a:ext>
            </a:extLst>
          </p:cNvPr>
          <p:cNvSpPr txBox="1"/>
          <p:nvPr/>
        </p:nvSpPr>
        <p:spPr>
          <a:xfrm>
            <a:off x="4658713" y="2890220"/>
            <a:ext cx="20667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i="1" dirty="0">
                <a:solidFill>
                  <a:srgbClr val="FF0000"/>
                </a:solidFill>
              </a:rPr>
              <a:t>Design of the </a:t>
            </a:r>
            <a:r>
              <a:rPr lang="fr-FR" i="1" dirty="0" err="1">
                <a:solidFill>
                  <a:srgbClr val="FF0000"/>
                </a:solidFill>
              </a:rPr>
              <a:t>curve</a:t>
            </a:r>
            <a:r>
              <a:rPr lang="fr-FR" i="1" dirty="0">
                <a:solidFill>
                  <a:srgbClr val="FF0000"/>
                </a:solidFill>
              </a:rPr>
              <a:t> in GO2cam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F3ABE53-55AD-432F-B2D8-D8379ED5D65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36564" y="1789251"/>
            <a:ext cx="2929813" cy="3279498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1E2F42DE-AF5D-47EE-853B-2B32714E5760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03136" y="2853649"/>
            <a:ext cx="504056" cy="44247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D204C81-DFBC-4112-A977-0744AD304543}"/>
              </a:ext>
            </a:extLst>
          </p:cNvPr>
          <p:cNvSpPr/>
          <p:nvPr/>
        </p:nvSpPr>
        <p:spPr>
          <a:xfrm>
            <a:off x="6908801" y="1697156"/>
            <a:ext cx="5250918" cy="458934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15B324AB-DBBE-4ABD-A1D5-38A98C68F845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67979" y="169110"/>
            <a:ext cx="1335611" cy="1283382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9FBE57B3-BE01-42E4-9E53-BF536F5B1EB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7695" y="3797300"/>
            <a:ext cx="2713115" cy="2401262"/>
          </a:xfrm>
          <a:prstGeom prst="rect">
            <a:avLst/>
          </a:prstGeom>
          <a:ln w="19050">
            <a:solidFill>
              <a:srgbClr val="C00000"/>
            </a:solidFill>
          </a:ln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141B63D5-0B9E-4B31-981F-7CF7228FCE56}"/>
              </a:ext>
            </a:extLst>
          </p:cNvPr>
          <p:cNvSpPr/>
          <p:nvPr/>
        </p:nvSpPr>
        <p:spPr>
          <a:xfrm>
            <a:off x="8559800" y="1905000"/>
            <a:ext cx="939800" cy="76248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9360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1">
            <a:extLst>
              <a:ext uri="{FF2B5EF4-FFF2-40B4-BE49-F238E27FC236}">
                <a16:creationId xmlns:a16="http://schemas.microsoft.com/office/drawing/2014/main" id="{4655D572-2441-4F75-A940-EC368615ED62}"/>
              </a:ext>
            </a:extLst>
          </p:cNvPr>
          <p:cNvSpPr txBox="1">
            <a:spLocks/>
          </p:cNvSpPr>
          <p:nvPr/>
        </p:nvSpPr>
        <p:spPr>
          <a:xfrm>
            <a:off x="0" y="122969"/>
            <a:ext cx="8201607" cy="9174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ea typeface="+mj-ea"/>
                <a:cs typeface="Sony Sketch EF" panose="020B0603020104020203" pitchFamily="34" charset="0"/>
              </a:defRPr>
            </a:lvl1pPr>
          </a:lstStyle>
          <a:p>
            <a:r>
              <a:rPr lang="fr-FR" sz="4400" b="1" dirty="0">
                <a:latin typeface="Sony Sketch EF"/>
              </a:rPr>
              <a:t>5 Axis </a:t>
            </a:r>
            <a:r>
              <a:rPr lang="fr-FR" sz="4400" dirty="0">
                <a:latin typeface="Sony Sketch EF"/>
              </a:rPr>
              <a:t>Expert: The General Mode</a:t>
            </a:r>
            <a:endParaRPr lang="en-US" sz="4400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7AB3057-D7E8-4668-9A07-B072B13993C6}"/>
              </a:ext>
            </a:extLst>
          </p:cNvPr>
          <p:cNvSpPr txBox="1"/>
          <p:nvPr/>
        </p:nvSpPr>
        <p:spPr>
          <a:xfrm>
            <a:off x="303337" y="1107174"/>
            <a:ext cx="410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1. Surface </a:t>
            </a:r>
            <a:r>
              <a:rPr lang="fr-FR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Paths</a:t>
            </a:r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- Patterns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5868699-8C75-401A-ADD7-F4384BE7901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2800" y="2342976"/>
            <a:ext cx="3445598" cy="294565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DB4D53A-0AD1-498F-AB6F-A7B7569DB1E8}"/>
              </a:ext>
            </a:extLst>
          </p:cNvPr>
          <p:cNvSpPr/>
          <p:nvPr/>
        </p:nvSpPr>
        <p:spPr>
          <a:xfrm>
            <a:off x="312167" y="1697157"/>
            <a:ext cx="73448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Morph between 2 curves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toolpath is a morphing done between 2 curves.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82F8D94-4B2F-4EC6-83F9-0EDDFE5BCDCD}"/>
              </a:ext>
            </a:extLst>
          </p:cNvPr>
          <p:cNvSpPr txBox="1"/>
          <p:nvPr/>
        </p:nvSpPr>
        <p:spPr>
          <a:xfrm>
            <a:off x="3731804" y="2281448"/>
            <a:ext cx="262923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Use:</a:t>
            </a:r>
          </a:p>
          <a:p>
            <a:pPr marL="285750" indent="-285750">
              <a:buFontTx/>
              <a:buChar char="-"/>
            </a:pP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Any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surface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correctly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bounded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by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curves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 marL="285750" indent="-285750">
              <a:buFontTx/>
              <a:buChar char="-"/>
            </a:pP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Finishing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of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fillets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slots, etc.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57A67B28-9814-4E62-B87E-9E39C2999C9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26297" y="5575936"/>
            <a:ext cx="504056" cy="442473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C18E813A-1C93-4608-BD44-4DFA31531543}"/>
              </a:ext>
            </a:extLst>
          </p:cNvPr>
          <p:cNvSpPr txBox="1"/>
          <p:nvPr/>
        </p:nvSpPr>
        <p:spPr>
          <a:xfrm>
            <a:off x="1778554" y="5427660"/>
            <a:ext cx="26292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i="1" dirty="0">
                <a:solidFill>
                  <a:srgbClr val="FF0000"/>
                </a:solidFill>
              </a:rPr>
              <a:t>The 2 </a:t>
            </a:r>
            <a:r>
              <a:rPr lang="fr-FR" i="1" dirty="0" err="1">
                <a:solidFill>
                  <a:srgbClr val="FF0000"/>
                </a:solidFill>
              </a:rPr>
              <a:t>curves</a:t>
            </a:r>
            <a:r>
              <a:rPr lang="fr-FR" i="1" dirty="0">
                <a:solidFill>
                  <a:srgbClr val="FF0000"/>
                </a:solidFill>
              </a:rPr>
              <a:t> are not </a:t>
            </a:r>
            <a:r>
              <a:rPr lang="fr-FR" i="1" dirty="0" err="1">
                <a:solidFill>
                  <a:srgbClr val="FF0000"/>
                </a:solidFill>
              </a:rPr>
              <a:t>used</a:t>
            </a:r>
            <a:r>
              <a:rPr lang="fr-FR" i="1" dirty="0">
                <a:solidFill>
                  <a:srgbClr val="FF0000"/>
                </a:solidFill>
              </a:rPr>
              <a:t> as a limitation area!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DF95F97-2388-4608-9814-B7E41838C255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70075" y="2775949"/>
            <a:ext cx="2773267" cy="235499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888F71F-1871-4836-9A1B-EF85FCCB3D42}"/>
              </a:ext>
            </a:extLst>
          </p:cNvPr>
          <p:cNvSpPr/>
          <p:nvPr/>
        </p:nvSpPr>
        <p:spPr>
          <a:xfrm>
            <a:off x="9602802" y="4933103"/>
            <a:ext cx="2286817" cy="646331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rgbClr val="C00000"/>
                </a:solidFill>
              </a:rPr>
              <a:t>03 - 5X </a:t>
            </a:r>
            <a:r>
              <a:rPr lang="fr-FR" b="1" dirty="0" err="1">
                <a:solidFill>
                  <a:srgbClr val="C00000"/>
                </a:solidFill>
              </a:rPr>
              <a:t>Trimming</a:t>
            </a:r>
            <a:r>
              <a:rPr lang="fr-FR" b="1" dirty="0">
                <a:solidFill>
                  <a:srgbClr val="C00000"/>
                </a:solidFill>
              </a:rPr>
              <a:t> </a:t>
            </a:r>
            <a:r>
              <a:rPr lang="fr-FR" b="1" dirty="0" err="1">
                <a:solidFill>
                  <a:srgbClr val="C00000"/>
                </a:solidFill>
              </a:rPr>
              <a:t>between</a:t>
            </a:r>
            <a:r>
              <a:rPr lang="fr-FR" b="1" dirty="0">
                <a:solidFill>
                  <a:srgbClr val="C00000"/>
                </a:solidFill>
              </a:rPr>
              <a:t> 2 </a:t>
            </a:r>
            <a:r>
              <a:rPr lang="fr-FR" b="1" dirty="0" err="1">
                <a:solidFill>
                  <a:srgbClr val="C00000"/>
                </a:solidFill>
              </a:rPr>
              <a:t>curves.PCE</a:t>
            </a:r>
            <a:endParaRPr lang="fr-FR" b="1" dirty="0">
              <a:solidFill>
                <a:srgbClr val="C00000"/>
              </a:solidFill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656210F0-6717-419B-86FA-8DE5744CECD4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552374" y="2775949"/>
            <a:ext cx="2530734" cy="2041681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E96EEEF2-5375-42C7-9A82-DF9DE90118AE}"/>
              </a:ext>
            </a:extLst>
          </p:cNvPr>
          <p:cNvSpPr/>
          <p:nvPr/>
        </p:nvSpPr>
        <p:spPr>
          <a:xfrm>
            <a:off x="6361043" y="2660476"/>
            <a:ext cx="5798674" cy="308468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12448310-3B31-411F-B3DE-5FA61C0AA4C7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367979" y="169110"/>
            <a:ext cx="1335611" cy="1283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881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2" grpId="0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1">
            <a:extLst>
              <a:ext uri="{FF2B5EF4-FFF2-40B4-BE49-F238E27FC236}">
                <a16:creationId xmlns:a16="http://schemas.microsoft.com/office/drawing/2014/main" id="{4655D572-2441-4F75-A940-EC368615ED62}"/>
              </a:ext>
            </a:extLst>
          </p:cNvPr>
          <p:cNvSpPr txBox="1">
            <a:spLocks/>
          </p:cNvSpPr>
          <p:nvPr/>
        </p:nvSpPr>
        <p:spPr>
          <a:xfrm>
            <a:off x="0" y="122969"/>
            <a:ext cx="8201607" cy="9174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ea typeface="+mj-ea"/>
                <a:cs typeface="Sony Sketch EF" panose="020B0603020104020203" pitchFamily="34" charset="0"/>
              </a:defRPr>
            </a:lvl1pPr>
          </a:lstStyle>
          <a:p>
            <a:r>
              <a:rPr lang="fr-FR" sz="4400" b="1" dirty="0">
                <a:latin typeface="Sony Sketch EF"/>
              </a:rPr>
              <a:t>5 Axis </a:t>
            </a:r>
            <a:r>
              <a:rPr lang="fr-FR" sz="4400" dirty="0">
                <a:latin typeface="Sony Sketch EF"/>
              </a:rPr>
              <a:t>Expert: The General Mode</a:t>
            </a:r>
            <a:endParaRPr lang="en-US" sz="4400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0E7AE52-8319-40BB-A781-02FA49A2EE14}"/>
              </a:ext>
            </a:extLst>
          </p:cNvPr>
          <p:cNvSpPr txBox="1"/>
          <p:nvPr/>
        </p:nvSpPr>
        <p:spPr>
          <a:xfrm>
            <a:off x="303337" y="1107174"/>
            <a:ext cx="410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1. Surface </a:t>
            </a:r>
            <a:r>
              <a:rPr lang="fr-FR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Paths</a:t>
            </a:r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- Patterns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4CF423F-F6A6-4BF4-B754-A1FD240BD5E4}"/>
              </a:ext>
            </a:extLst>
          </p:cNvPr>
          <p:cNvSpPr txBox="1"/>
          <p:nvPr/>
        </p:nvSpPr>
        <p:spPr>
          <a:xfrm>
            <a:off x="314972" y="1697157"/>
            <a:ext cx="7813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Parallel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to multiple </a:t>
            </a:r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curve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toolpath stays parallel to one or several drive curve(s).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219CBFB-5750-4886-91BD-97CEC404C4F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3832" y="2296828"/>
            <a:ext cx="3532507" cy="2987553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4ED686A8-E68B-416D-8EAB-346105C64EF6}"/>
              </a:ext>
            </a:extLst>
          </p:cNvPr>
          <p:cNvSpPr txBox="1"/>
          <p:nvPr/>
        </p:nvSpPr>
        <p:spPr>
          <a:xfrm>
            <a:off x="3807327" y="2293028"/>
            <a:ext cx="46883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Use:</a:t>
            </a:r>
          </a:p>
          <a:p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All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cuts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stay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parallel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to the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curve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 case of one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curve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the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toolpaths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always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starts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at the opposite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side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  <a:p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It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is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not a copy,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each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offset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is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done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according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to the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previous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path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!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7AA4F0D-E089-4918-8884-6055E586E24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3727" y="4406403"/>
            <a:ext cx="3992015" cy="1508879"/>
          </a:xfrm>
          <a:prstGeom prst="rect">
            <a:avLst/>
          </a:prstGeom>
        </p:spPr>
      </p:pic>
      <p:sp>
        <p:nvSpPr>
          <p:cNvPr id="9" name="Forme en L 8">
            <a:extLst>
              <a:ext uri="{FF2B5EF4-FFF2-40B4-BE49-F238E27FC236}">
                <a16:creationId xmlns:a16="http://schemas.microsoft.com/office/drawing/2014/main" id="{2123344A-CD0F-4F4E-864C-65B2580AA1FC}"/>
              </a:ext>
            </a:extLst>
          </p:cNvPr>
          <p:cNvSpPr/>
          <p:nvPr/>
        </p:nvSpPr>
        <p:spPr>
          <a:xfrm rot="18729331">
            <a:off x="7611448" y="5065205"/>
            <a:ext cx="555145" cy="351877"/>
          </a:xfrm>
          <a:prstGeom prst="corner">
            <a:avLst>
              <a:gd name="adj1" fmla="val 38936"/>
              <a:gd name="adj2" fmla="val 33538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Croix 9">
            <a:extLst>
              <a:ext uri="{FF2B5EF4-FFF2-40B4-BE49-F238E27FC236}">
                <a16:creationId xmlns:a16="http://schemas.microsoft.com/office/drawing/2014/main" id="{C456B95F-5097-4871-BE16-37F69982C1D7}"/>
              </a:ext>
            </a:extLst>
          </p:cNvPr>
          <p:cNvSpPr/>
          <p:nvPr/>
        </p:nvSpPr>
        <p:spPr>
          <a:xfrm rot="19531847">
            <a:off x="4058798" y="5034400"/>
            <a:ext cx="576064" cy="522960"/>
          </a:xfrm>
          <a:prstGeom prst="plus">
            <a:avLst>
              <a:gd name="adj" fmla="val 43435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6C491EE9-7FD5-48A3-92EF-60926CB8F78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839769" y="2544192"/>
            <a:ext cx="3133433" cy="2446527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FB80AC1-50F1-45BC-8DE3-3B2EC47262B3}"/>
              </a:ext>
            </a:extLst>
          </p:cNvPr>
          <p:cNvSpPr/>
          <p:nvPr/>
        </p:nvSpPr>
        <p:spPr>
          <a:xfrm>
            <a:off x="8894735" y="5195664"/>
            <a:ext cx="3133433" cy="369332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rgbClr val="C00000"/>
                </a:solidFill>
              </a:rPr>
              <a:t>04 - 5Xs </a:t>
            </a:r>
            <a:r>
              <a:rPr lang="fr-FR" b="1" dirty="0" err="1">
                <a:solidFill>
                  <a:srgbClr val="C00000"/>
                </a:solidFill>
              </a:rPr>
              <a:t>parallel</a:t>
            </a:r>
            <a:r>
              <a:rPr lang="fr-FR" b="1" dirty="0">
                <a:solidFill>
                  <a:srgbClr val="C00000"/>
                </a:solidFill>
              </a:rPr>
              <a:t> to </a:t>
            </a:r>
            <a:r>
              <a:rPr lang="fr-FR" b="1" dirty="0" err="1">
                <a:solidFill>
                  <a:srgbClr val="C00000"/>
                </a:solidFill>
              </a:rPr>
              <a:t>curve.PCE</a:t>
            </a:r>
            <a:endParaRPr lang="fr-FR" b="1" dirty="0">
              <a:solidFill>
                <a:srgbClr val="C00000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2E1348D-6770-4268-B5F3-8F829C199825}"/>
              </a:ext>
            </a:extLst>
          </p:cNvPr>
          <p:cNvSpPr/>
          <p:nvPr/>
        </p:nvSpPr>
        <p:spPr>
          <a:xfrm>
            <a:off x="8627209" y="2371061"/>
            <a:ext cx="3532507" cy="344554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83B27E8A-A21D-4A71-AAF5-B382CCABEA4B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67979" y="169110"/>
            <a:ext cx="1335611" cy="1283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547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 animBg="1"/>
      <p:bldP spid="10" grpId="0" animBg="1"/>
      <p:bldP spid="12" grpId="0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1">
            <a:extLst>
              <a:ext uri="{FF2B5EF4-FFF2-40B4-BE49-F238E27FC236}">
                <a16:creationId xmlns:a16="http://schemas.microsoft.com/office/drawing/2014/main" id="{4655D572-2441-4F75-A940-EC368615ED62}"/>
              </a:ext>
            </a:extLst>
          </p:cNvPr>
          <p:cNvSpPr txBox="1">
            <a:spLocks/>
          </p:cNvSpPr>
          <p:nvPr/>
        </p:nvSpPr>
        <p:spPr>
          <a:xfrm>
            <a:off x="0" y="122969"/>
            <a:ext cx="8201607" cy="9174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ea typeface="+mj-ea"/>
                <a:cs typeface="Sony Sketch EF" panose="020B0603020104020203" pitchFamily="34" charset="0"/>
              </a:defRPr>
            </a:lvl1pPr>
          </a:lstStyle>
          <a:p>
            <a:r>
              <a:rPr lang="fr-FR" sz="4400" b="1" dirty="0">
                <a:latin typeface="Sony Sketch EF"/>
              </a:rPr>
              <a:t>5 Axis </a:t>
            </a:r>
            <a:r>
              <a:rPr lang="fr-FR" sz="4400" dirty="0">
                <a:latin typeface="Sony Sketch EF"/>
              </a:rPr>
              <a:t>Expert: The General Mode</a:t>
            </a:r>
            <a:endParaRPr lang="en-US" sz="4400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23D908F6-9522-45EC-B442-984983D4CB1F}"/>
              </a:ext>
            </a:extLst>
          </p:cNvPr>
          <p:cNvSpPr txBox="1"/>
          <p:nvPr/>
        </p:nvSpPr>
        <p:spPr>
          <a:xfrm>
            <a:off x="303337" y="1107174"/>
            <a:ext cx="410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1. Surface </a:t>
            </a:r>
            <a:r>
              <a:rPr lang="fr-FR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Paths</a:t>
            </a:r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- Patterns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80A6AF7-18F4-45D5-B5D2-E27298B224AC}"/>
              </a:ext>
            </a:extLst>
          </p:cNvPr>
          <p:cNvSpPr/>
          <p:nvPr/>
        </p:nvSpPr>
        <p:spPr>
          <a:xfrm>
            <a:off x="312168" y="1698122"/>
            <a:ext cx="68149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Project curve: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curve chosen is projected on the surface shown.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2A50650-6D7B-4A7F-AEF7-2A2BFA80D94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1328" y="2203887"/>
            <a:ext cx="2979825" cy="3049179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ABCB8F1B-1504-44CE-BBA5-C5F912054249}"/>
              </a:ext>
            </a:extLst>
          </p:cNvPr>
          <p:cNvSpPr txBox="1"/>
          <p:nvPr/>
        </p:nvSpPr>
        <p:spPr>
          <a:xfrm>
            <a:off x="3879155" y="2295523"/>
            <a:ext cx="36414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Use:</a:t>
            </a:r>
          </a:p>
          <a:p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Engraving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marking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8B01E29-6123-43EF-931B-2817AF1BD42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367979" y="169110"/>
            <a:ext cx="1335611" cy="1283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132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1">
            <a:extLst>
              <a:ext uri="{FF2B5EF4-FFF2-40B4-BE49-F238E27FC236}">
                <a16:creationId xmlns:a16="http://schemas.microsoft.com/office/drawing/2014/main" id="{4655D572-2441-4F75-A940-EC368615ED62}"/>
              </a:ext>
            </a:extLst>
          </p:cNvPr>
          <p:cNvSpPr txBox="1">
            <a:spLocks/>
          </p:cNvSpPr>
          <p:nvPr/>
        </p:nvSpPr>
        <p:spPr>
          <a:xfrm>
            <a:off x="0" y="122969"/>
            <a:ext cx="8201607" cy="9174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ea typeface="+mj-ea"/>
                <a:cs typeface="Sony Sketch EF" panose="020B0603020104020203" pitchFamily="34" charset="0"/>
              </a:defRPr>
            </a:lvl1pPr>
          </a:lstStyle>
          <a:p>
            <a:r>
              <a:rPr lang="fr-FR" sz="4400" b="1" dirty="0">
                <a:latin typeface="Sony Sketch EF"/>
              </a:rPr>
              <a:t>5 Axis </a:t>
            </a:r>
            <a:r>
              <a:rPr lang="fr-FR" sz="4400" dirty="0">
                <a:latin typeface="Sony Sketch EF"/>
              </a:rPr>
              <a:t>Expert: The General Mode</a:t>
            </a:r>
            <a:endParaRPr lang="en-US" sz="4400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23D908F6-9522-45EC-B442-984983D4CB1F}"/>
              </a:ext>
            </a:extLst>
          </p:cNvPr>
          <p:cNvSpPr txBox="1"/>
          <p:nvPr/>
        </p:nvSpPr>
        <p:spPr>
          <a:xfrm>
            <a:off x="303337" y="1107174"/>
            <a:ext cx="410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1. Surface </a:t>
            </a:r>
            <a:r>
              <a:rPr lang="fr-FR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Paths</a:t>
            </a:r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- Patterns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6F58A1D-0377-4C17-B047-C1ED601B9B76}"/>
              </a:ext>
            </a:extLst>
          </p:cNvPr>
          <p:cNvSpPr/>
          <p:nvPr/>
        </p:nvSpPr>
        <p:spPr>
          <a:xfrm>
            <a:off x="312168" y="1697157"/>
            <a:ext cx="76555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Morph between 2 surfaces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toolpath is a morphing done between 2 surfaces.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FE95CBF-5EFD-4130-96D6-F3ED907618D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0127" y="2402762"/>
            <a:ext cx="3278619" cy="2775683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187FB195-55A3-400E-9F1C-086AD9CAF475}"/>
              </a:ext>
            </a:extLst>
          </p:cNvPr>
          <p:cNvSpPr txBox="1"/>
          <p:nvPr/>
        </p:nvSpPr>
        <p:spPr>
          <a:xfrm>
            <a:off x="3848763" y="2261570"/>
            <a:ext cx="314746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Use:</a:t>
            </a:r>
          </a:p>
          <a:p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Any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surface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correctly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bounded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by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other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faces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Slot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with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taper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flanks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Fillets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etc.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Impeller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bottom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4157B44-BA9C-452D-9A00-1639F774CF8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77205" y="2066489"/>
            <a:ext cx="4448098" cy="2840897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FCF147A-862D-4504-8B7C-B5DB8BDF5242}"/>
              </a:ext>
            </a:extLst>
          </p:cNvPr>
          <p:cNvSpPr/>
          <p:nvPr/>
        </p:nvSpPr>
        <p:spPr>
          <a:xfrm>
            <a:off x="7442791" y="2109238"/>
            <a:ext cx="4716926" cy="420266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761CFA39-B250-4189-AE04-62CD409124AD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367979" y="169110"/>
            <a:ext cx="1335611" cy="1283382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F19A7152-AFF2-4C7A-B332-727B985AEA8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205" y="4210569"/>
            <a:ext cx="1790774" cy="1964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328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1">
            <a:extLst>
              <a:ext uri="{FF2B5EF4-FFF2-40B4-BE49-F238E27FC236}">
                <a16:creationId xmlns:a16="http://schemas.microsoft.com/office/drawing/2014/main" id="{4655D572-2441-4F75-A940-EC368615ED62}"/>
              </a:ext>
            </a:extLst>
          </p:cNvPr>
          <p:cNvSpPr txBox="1">
            <a:spLocks/>
          </p:cNvSpPr>
          <p:nvPr/>
        </p:nvSpPr>
        <p:spPr>
          <a:xfrm>
            <a:off x="0" y="122969"/>
            <a:ext cx="8201607" cy="9174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ea typeface="+mj-ea"/>
                <a:cs typeface="Sony Sketch EF" panose="020B0603020104020203" pitchFamily="34" charset="0"/>
              </a:defRPr>
            </a:lvl1pPr>
          </a:lstStyle>
          <a:p>
            <a:r>
              <a:rPr lang="fr-FR" sz="4400" b="1" dirty="0">
                <a:latin typeface="Sony Sketch EF"/>
              </a:rPr>
              <a:t>5 Axis </a:t>
            </a:r>
            <a:r>
              <a:rPr lang="fr-FR" sz="4400" dirty="0">
                <a:latin typeface="Sony Sketch EF"/>
              </a:rPr>
              <a:t>Expert: The General Mode</a:t>
            </a:r>
            <a:endParaRPr lang="en-US" sz="4400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23D908F6-9522-45EC-B442-984983D4CB1F}"/>
              </a:ext>
            </a:extLst>
          </p:cNvPr>
          <p:cNvSpPr txBox="1"/>
          <p:nvPr/>
        </p:nvSpPr>
        <p:spPr>
          <a:xfrm>
            <a:off x="303337" y="1107174"/>
            <a:ext cx="410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1. Surface </a:t>
            </a:r>
            <a:r>
              <a:rPr lang="fr-FR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Paths</a:t>
            </a:r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- Patterns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A99B94C-18E4-45F7-A903-13A3F15496B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4837" y="2499672"/>
            <a:ext cx="3087511" cy="28974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5771453-BC65-4008-9545-E349C9CCEE65}"/>
              </a:ext>
            </a:extLst>
          </p:cNvPr>
          <p:cNvSpPr/>
          <p:nvPr/>
        </p:nvSpPr>
        <p:spPr>
          <a:xfrm>
            <a:off x="312167" y="1697157"/>
            <a:ext cx="73112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Parallel to surface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the toolpath is done parallel to another chosen surface (pointed out with the arrow)</a:t>
            </a:r>
          </a:p>
        </p:txBody>
      </p:sp>
      <p:cxnSp>
        <p:nvCxnSpPr>
          <p:cNvPr id="7" name="Straight Arrow Connector 34">
            <a:extLst>
              <a:ext uri="{FF2B5EF4-FFF2-40B4-BE49-F238E27FC236}">
                <a16:creationId xmlns:a16="http://schemas.microsoft.com/office/drawing/2014/main" id="{01A634E7-2793-4609-9CFF-0A6A95BCEC81}"/>
              </a:ext>
            </a:extLst>
          </p:cNvPr>
          <p:cNvCxnSpPr>
            <a:cxnSpLocks/>
          </p:cNvCxnSpPr>
          <p:nvPr/>
        </p:nvCxnSpPr>
        <p:spPr>
          <a:xfrm flipH="1">
            <a:off x="2124133" y="2343488"/>
            <a:ext cx="466667" cy="1179161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9" name="Image 8">
            <a:extLst>
              <a:ext uri="{FF2B5EF4-FFF2-40B4-BE49-F238E27FC236}">
                <a16:creationId xmlns:a16="http://schemas.microsoft.com/office/drawing/2014/main" id="{4445AB64-B390-40C7-A007-F1567A8B468A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30429" y="2109237"/>
            <a:ext cx="4251649" cy="3210907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4357AA68-8FEF-4FC8-B491-68E2850B072D}"/>
              </a:ext>
            </a:extLst>
          </p:cNvPr>
          <p:cNvSpPr txBox="1"/>
          <p:nvPr/>
        </p:nvSpPr>
        <p:spPr>
          <a:xfrm>
            <a:off x="4183226" y="2912985"/>
            <a:ext cx="27168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leadin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surface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gives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the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shape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of the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toolpath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7F06F07-5352-44D3-92D4-B6FF2DA75651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367979" y="169110"/>
            <a:ext cx="1335611" cy="1283382"/>
          </a:xfrm>
          <a:prstGeom prst="rect">
            <a:avLst/>
          </a:prstGeom>
        </p:spPr>
      </p:pic>
      <p:cxnSp>
        <p:nvCxnSpPr>
          <p:cNvPr id="14" name="Straight Arrow Connector 34">
            <a:extLst>
              <a:ext uri="{FF2B5EF4-FFF2-40B4-BE49-F238E27FC236}">
                <a16:creationId xmlns:a16="http://schemas.microsoft.com/office/drawing/2014/main" id="{59990167-D406-4F71-AB70-0ADB954F11CA}"/>
              </a:ext>
            </a:extLst>
          </p:cNvPr>
          <p:cNvCxnSpPr>
            <a:cxnSpLocks/>
          </p:cNvCxnSpPr>
          <p:nvPr/>
        </p:nvCxnSpPr>
        <p:spPr>
          <a:xfrm>
            <a:off x="5808921" y="4149711"/>
            <a:ext cx="2693056" cy="848316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ZoneTexte 16">
            <a:extLst>
              <a:ext uri="{FF2B5EF4-FFF2-40B4-BE49-F238E27FC236}">
                <a16:creationId xmlns:a16="http://schemas.microsoft.com/office/drawing/2014/main" id="{6D621348-52AA-4A44-8601-92559A0849AE}"/>
              </a:ext>
            </a:extLst>
          </p:cNvPr>
          <p:cNvSpPr txBox="1"/>
          <p:nvPr/>
        </p:nvSpPr>
        <p:spPr>
          <a:xfrm>
            <a:off x="4192713" y="3780379"/>
            <a:ext cx="16162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Leadin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Surface </a:t>
            </a:r>
            <a:endParaRPr lang="fr-FR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ED816C7-12D9-4104-B619-ECBDDC7E1798}"/>
              </a:ext>
            </a:extLst>
          </p:cNvPr>
          <p:cNvSpPr/>
          <p:nvPr/>
        </p:nvSpPr>
        <p:spPr>
          <a:xfrm>
            <a:off x="7245754" y="2145507"/>
            <a:ext cx="4536324" cy="360582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56231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7" grpId="0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1">
            <a:extLst>
              <a:ext uri="{FF2B5EF4-FFF2-40B4-BE49-F238E27FC236}">
                <a16:creationId xmlns:a16="http://schemas.microsoft.com/office/drawing/2014/main" id="{4655D572-2441-4F75-A940-EC368615ED62}"/>
              </a:ext>
            </a:extLst>
          </p:cNvPr>
          <p:cNvSpPr txBox="1">
            <a:spLocks/>
          </p:cNvSpPr>
          <p:nvPr/>
        </p:nvSpPr>
        <p:spPr>
          <a:xfrm>
            <a:off x="0" y="122969"/>
            <a:ext cx="8201607" cy="9174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ea typeface="+mj-ea"/>
                <a:cs typeface="Sony Sketch EF" panose="020B0603020104020203" pitchFamily="34" charset="0"/>
              </a:defRPr>
            </a:lvl1pPr>
          </a:lstStyle>
          <a:p>
            <a:r>
              <a:rPr lang="fr-FR" sz="4400" b="1" dirty="0">
                <a:latin typeface="Sony Sketch EF"/>
              </a:rPr>
              <a:t>5 Axis </a:t>
            </a:r>
            <a:r>
              <a:rPr lang="fr-FR" sz="4400" dirty="0">
                <a:latin typeface="Sony Sketch EF"/>
              </a:rPr>
              <a:t>Expert: The General Mode</a:t>
            </a:r>
            <a:endParaRPr lang="en-US" sz="4400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23D908F6-9522-45EC-B442-984983D4CB1F}"/>
              </a:ext>
            </a:extLst>
          </p:cNvPr>
          <p:cNvSpPr txBox="1"/>
          <p:nvPr/>
        </p:nvSpPr>
        <p:spPr>
          <a:xfrm>
            <a:off x="303337" y="1107174"/>
            <a:ext cx="410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1. Surface </a:t>
            </a:r>
            <a:r>
              <a:rPr lang="fr-FR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Paths</a:t>
            </a:r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- Patterns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741AF381-2AA1-43AA-92B9-220C509A5F4B}"/>
              </a:ext>
            </a:extLst>
          </p:cNvPr>
          <p:cNvSpPr txBox="1"/>
          <p:nvPr/>
        </p:nvSpPr>
        <p:spPr>
          <a:xfrm>
            <a:off x="718247" y="1941626"/>
            <a:ext cx="1859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How to </a:t>
            </a:r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choose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?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51BDB11-3AE3-43E0-9433-DED3C0482619}"/>
              </a:ext>
            </a:extLst>
          </p:cNvPr>
          <p:cNvSpPr txBox="1"/>
          <p:nvPr/>
        </p:nvSpPr>
        <p:spPr>
          <a:xfrm>
            <a:off x="2647579" y="1941626"/>
            <a:ext cx="7477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1. 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Morphing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toolpaths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are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always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good and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smooth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toolpaths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for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any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shape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2D03F22A-A6D8-4AA4-ADE9-B1DF66AAE3B6}"/>
              </a:ext>
            </a:extLst>
          </p:cNvPr>
          <p:cNvSpPr txBox="1"/>
          <p:nvPr/>
        </p:nvSpPr>
        <p:spPr>
          <a:xfrm>
            <a:off x="2647577" y="2635169"/>
            <a:ext cx="7906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2. </a:t>
            </a:r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Parallel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toolpaths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require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more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regular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or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symmetrical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surfaces and guides.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7E2D8AC9-983A-47B3-821D-ADD62B67513E}"/>
              </a:ext>
            </a:extLst>
          </p:cNvPr>
          <p:cNvSpPr txBox="1"/>
          <p:nvPr/>
        </p:nvSpPr>
        <p:spPr>
          <a:xfrm>
            <a:off x="2647577" y="3328712"/>
            <a:ext cx="58042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3. </a:t>
            </a:r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Parallel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cuts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pattern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is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chosen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for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facing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or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contouring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3761E72F-4215-4033-BB32-E06318B8A656}"/>
              </a:ext>
            </a:extLst>
          </p:cNvPr>
          <p:cNvSpPr txBox="1"/>
          <p:nvPr/>
        </p:nvSpPr>
        <p:spPr>
          <a:xfrm>
            <a:off x="2647577" y="3965979"/>
            <a:ext cx="64075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4. 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Project </a:t>
            </a:r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curve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and 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Cut </a:t>
            </a:r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along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curve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are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very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specific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toolpaths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8742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1">
            <a:extLst>
              <a:ext uri="{FF2B5EF4-FFF2-40B4-BE49-F238E27FC236}">
                <a16:creationId xmlns:a16="http://schemas.microsoft.com/office/drawing/2014/main" id="{4655D572-2441-4F75-A940-EC368615ED62}"/>
              </a:ext>
            </a:extLst>
          </p:cNvPr>
          <p:cNvSpPr txBox="1">
            <a:spLocks/>
          </p:cNvSpPr>
          <p:nvPr/>
        </p:nvSpPr>
        <p:spPr>
          <a:xfrm>
            <a:off x="0" y="122969"/>
            <a:ext cx="8201607" cy="9174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ea typeface="+mj-ea"/>
                <a:cs typeface="Sony Sketch EF" panose="020B0603020104020203" pitchFamily="34" charset="0"/>
              </a:defRPr>
            </a:lvl1pPr>
          </a:lstStyle>
          <a:p>
            <a:r>
              <a:rPr lang="fr-FR" sz="4400" b="1" dirty="0">
                <a:latin typeface="Sony Sketch EF"/>
              </a:rPr>
              <a:t>5 Axis </a:t>
            </a:r>
            <a:r>
              <a:rPr lang="fr-FR" sz="4400" dirty="0">
                <a:latin typeface="Sony Sketch EF"/>
              </a:rPr>
              <a:t>Expert: The General Mode</a:t>
            </a:r>
            <a:endParaRPr lang="en-US" sz="4400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23D908F6-9522-45EC-B442-984983D4CB1F}"/>
              </a:ext>
            </a:extLst>
          </p:cNvPr>
          <p:cNvSpPr txBox="1"/>
          <p:nvPr/>
        </p:nvSpPr>
        <p:spPr>
          <a:xfrm>
            <a:off x="303337" y="1107174"/>
            <a:ext cx="410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1. Surface </a:t>
            </a:r>
            <a:r>
              <a:rPr lang="fr-FR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Paths</a:t>
            </a:r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- Patterns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E1CB247-ED50-411D-8DD5-DB5F598C3173}"/>
              </a:ext>
            </a:extLst>
          </p:cNvPr>
          <p:cNvSpPr txBox="1"/>
          <p:nvPr/>
        </p:nvSpPr>
        <p:spPr>
          <a:xfrm>
            <a:off x="869569" y="1773357"/>
            <a:ext cx="49216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Choosing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 pattern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with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curves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is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always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longer 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and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more </a:t>
            </a:r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difficult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process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</a:p>
          <a:p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creation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of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edges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then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rgbClr val="FF0000"/>
                </a:solidFill>
              </a:rPr>
              <a:t>Geometry</a:t>
            </a:r>
            <a:r>
              <a:rPr lang="fr-FR" dirty="0">
                <a:solidFill>
                  <a:srgbClr val="FF0000"/>
                </a:solidFill>
              </a:rPr>
              <a:t> </a:t>
            </a:r>
            <a:r>
              <a:rPr lang="fr-FR" dirty="0" err="1">
                <a:solidFill>
                  <a:srgbClr val="FF0000"/>
                </a:solidFill>
              </a:rPr>
              <a:t>continuity</a:t>
            </a:r>
            <a:r>
              <a:rPr lang="fr-FR" dirty="0">
                <a:solidFill>
                  <a:srgbClr val="FF0000"/>
                </a:solidFill>
              </a:rPr>
              <a:t> 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or </a:t>
            </a:r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Curves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to arc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function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must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be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done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66C858F-7716-4769-8182-B002C7A2B31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5513" y="1905207"/>
            <a:ext cx="504056" cy="442473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D944E176-8710-476D-B65C-EE972DF54A7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89762" y="1773357"/>
            <a:ext cx="2656138" cy="2093793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C3618F18-44CC-4EBD-A1EA-7CBD75E43EA6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844462" y="1760671"/>
            <a:ext cx="2656138" cy="2106479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3FAB4A1D-9124-4B2A-8EDD-0184BBEE7FD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5513" y="4630087"/>
            <a:ext cx="504056" cy="442473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17F0785F-26E9-4265-8578-3BF30DFA6033}"/>
              </a:ext>
            </a:extLst>
          </p:cNvPr>
          <p:cNvSpPr txBox="1"/>
          <p:nvPr/>
        </p:nvSpPr>
        <p:spPr>
          <a:xfrm>
            <a:off x="1013584" y="4510321"/>
            <a:ext cx="45871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Be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very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careful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to the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creation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of ‘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curve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’ </a:t>
            </a:r>
          </a:p>
          <a:p>
            <a:pPr algn="just"/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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Here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,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choose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 ‘Face’ option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instead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 of ‘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Edge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’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AD57A32-3579-498A-A726-9FEB612536D6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50125" y="3973653"/>
            <a:ext cx="2087438" cy="2027097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39487710-144A-4CED-A315-C8D899B78305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844462" y="3988699"/>
            <a:ext cx="2677383" cy="2012051"/>
          </a:xfrm>
          <a:prstGeom prst="rect">
            <a:avLst/>
          </a:prstGeom>
        </p:spPr>
      </p:pic>
      <p:sp>
        <p:nvSpPr>
          <p:cNvPr id="2" name="Ellipse 1">
            <a:extLst>
              <a:ext uri="{FF2B5EF4-FFF2-40B4-BE49-F238E27FC236}">
                <a16:creationId xmlns:a16="http://schemas.microsoft.com/office/drawing/2014/main" id="{E9FAA9B8-5FFF-49FD-82C6-011F15831763}"/>
              </a:ext>
            </a:extLst>
          </p:cNvPr>
          <p:cNvSpPr/>
          <p:nvPr/>
        </p:nvSpPr>
        <p:spPr>
          <a:xfrm>
            <a:off x="9750490" y="4427604"/>
            <a:ext cx="793102" cy="80686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87ACC3E-974A-41BB-920C-CDEA9C279A56}"/>
              </a:ext>
            </a:extLst>
          </p:cNvPr>
          <p:cNvSpPr/>
          <p:nvPr/>
        </p:nvSpPr>
        <p:spPr>
          <a:xfrm>
            <a:off x="5864533" y="1630394"/>
            <a:ext cx="5806767" cy="456720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71432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1">
            <a:extLst>
              <a:ext uri="{FF2B5EF4-FFF2-40B4-BE49-F238E27FC236}">
                <a16:creationId xmlns:a16="http://schemas.microsoft.com/office/drawing/2014/main" id="{4655D572-2441-4F75-A940-EC368615ED62}"/>
              </a:ext>
            </a:extLst>
          </p:cNvPr>
          <p:cNvSpPr txBox="1">
            <a:spLocks/>
          </p:cNvSpPr>
          <p:nvPr/>
        </p:nvSpPr>
        <p:spPr>
          <a:xfrm>
            <a:off x="0" y="122969"/>
            <a:ext cx="8201607" cy="9174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ea typeface="+mj-ea"/>
                <a:cs typeface="Sony Sketch EF" panose="020B0603020104020203" pitchFamily="34" charset="0"/>
              </a:defRPr>
            </a:lvl1pPr>
          </a:lstStyle>
          <a:p>
            <a:r>
              <a:rPr lang="fr-FR" sz="4400" b="1" dirty="0">
                <a:latin typeface="Sony Sketch EF"/>
              </a:rPr>
              <a:t>5 Axis </a:t>
            </a:r>
            <a:r>
              <a:rPr lang="fr-FR" sz="4400" dirty="0">
                <a:latin typeface="Sony Sketch EF"/>
              </a:rPr>
              <a:t>Expert: The General Mode</a:t>
            </a:r>
            <a:endParaRPr lang="en-US" sz="4400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23D908F6-9522-45EC-B442-984983D4CB1F}"/>
              </a:ext>
            </a:extLst>
          </p:cNvPr>
          <p:cNvSpPr txBox="1"/>
          <p:nvPr/>
        </p:nvSpPr>
        <p:spPr>
          <a:xfrm>
            <a:off x="303337" y="1107174"/>
            <a:ext cx="410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1. Surface </a:t>
            </a:r>
            <a:r>
              <a:rPr lang="fr-FR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Paths</a:t>
            </a:r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- </a:t>
            </a:r>
            <a:r>
              <a:rPr lang="fr-FR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Dialog</a:t>
            </a:r>
            <a:endParaRPr lang="fr-FR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E3A70A6-3AEA-4621-8BB4-23C3B52F5496}"/>
              </a:ext>
            </a:extLst>
          </p:cNvPr>
          <p:cNvSpPr txBox="1"/>
          <p:nvPr/>
        </p:nvSpPr>
        <p:spPr>
          <a:xfrm>
            <a:off x="642565" y="2160571"/>
            <a:ext cx="342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1. Pattern of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toolpaths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selection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of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edges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and surfaces.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44718649-2373-4FF9-9FD3-F1E39700B93B}"/>
              </a:ext>
            </a:extLst>
          </p:cNvPr>
          <p:cNvSpPr txBox="1"/>
          <p:nvPr/>
        </p:nvSpPr>
        <p:spPr>
          <a:xfrm>
            <a:off x="642565" y="2892581"/>
            <a:ext cx="39784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2.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Machining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Area</a:t>
            </a:r>
          </a:p>
          <a:p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(limitation area, angles range, etc.)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D533DC0-2318-4F5A-93DA-8441E35B7A71}"/>
              </a:ext>
            </a:extLst>
          </p:cNvPr>
          <p:cNvSpPr txBox="1"/>
          <p:nvPr/>
        </p:nvSpPr>
        <p:spPr>
          <a:xfrm>
            <a:off x="642565" y="3618658"/>
            <a:ext cx="35629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3.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Toolpath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Adjustment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(1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way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or zigzag,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start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point, etc.)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65054BC1-A69B-4112-85D6-1FA3AEB8E590}"/>
              </a:ext>
            </a:extLst>
          </p:cNvPr>
          <p:cNvSpPr txBox="1"/>
          <p:nvPr/>
        </p:nvSpPr>
        <p:spPr>
          <a:xfrm>
            <a:off x="642565" y="4413430"/>
            <a:ext cx="342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4. Surface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quality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0.1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is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enough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for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roughing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2B71BC75-8577-4C1E-B115-2C8C20E684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4562" y="1040411"/>
            <a:ext cx="6039293" cy="527643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2319753B-27EA-4680-BCAE-EDBD8B078C12}"/>
              </a:ext>
            </a:extLst>
          </p:cNvPr>
          <p:cNvSpPr/>
          <p:nvPr/>
        </p:nvSpPr>
        <p:spPr>
          <a:xfrm>
            <a:off x="4844585" y="1552602"/>
            <a:ext cx="3499315" cy="175531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C0000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4FEE986-8FD6-48C6-9928-79FD8676DEF8}"/>
              </a:ext>
            </a:extLst>
          </p:cNvPr>
          <p:cNvSpPr/>
          <p:nvPr/>
        </p:nvSpPr>
        <p:spPr>
          <a:xfrm>
            <a:off x="4844585" y="3421299"/>
            <a:ext cx="3514346" cy="121122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C00000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26F3C22-C63A-41E3-9C1F-EA282F174258}"/>
              </a:ext>
            </a:extLst>
          </p:cNvPr>
          <p:cNvSpPr/>
          <p:nvPr/>
        </p:nvSpPr>
        <p:spPr>
          <a:xfrm>
            <a:off x="4844586" y="4665307"/>
            <a:ext cx="3514346" cy="1498299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C00000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0FA6E39-A78E-4A21-BE56-DA3349B66A97}"/>
              </a:ext>
            </a:extLst>
          </p:cNvPr>
          <p:cNvSpPr/>
          <p:nvPr/>
        </p:nvSpPr>
        <p:spPr>
          <a:xfrm>
            <a:off x="8502478" y="4026909"/>
            <a:ext cx="2120625" cy="1052177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C00000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4252F49-8608-420D-838D-F024B111C1B2}"/>
              </a:ext>
            </a:extLst>
          </p:cNvPr>
          <p:cNvSpPr/>
          <p:nvPr/>
        </p:nvSpPr>
        <p:spPr>
          <a:xfrm>
            <a:off x="8502478" y="5171879"/>
            <a:ext cx="2120625" cy="991728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C00000"/>
              </a:solidFill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F76C7F6F-1D57-4272-B50D-44053FC5D423}"/>
              </a:ext>
            </a:extLst>
          </p:cNvPr>
          <p:cNvSpPr txBox="1"/>
          <p:nvPr/>
        </p:nvSpPr>
        <p:spPr>
          <a:xfrm>
            <a:off x="4938228" y="2153536"/>
            <a:ext cx="361507" cy="52322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C00000"/>
                </a:solidFill>
              </a:rPr>
              <a:t>1</a:t>
            </a:r>
            <a:endParaRPr lang="fr-FR" b="1" dirty="0">
              <a:solidFill>
                <a:srgbClr val="C00000"/>
              </a:solidFill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BDA67BC4-798C-4A7F-AF9B-2DB9060760FF}"/>
              </a:ext>
            </a:extLst>
          </p:cNvPr>
          <p:cNvSpPr txBox="1"/>
          <p:nvPr/>
        </p:nvSpPr>
        <p:spPr>
          <a:xfrm>
            <a:off x="5299735" y="3461158"/>
            <a:ext cx="361507" cy="52322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C00000"/>
                </a:solidFill>
              </a:rPr>
              <a:t>2</a:t>
            </a:r>
            <a:endParaRPr lang="fr-FR" b="1" dirty="0">
              <a:solidFill>
                <a:srgbClr val="C00000"/>
              </a:solidFill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0BEBC825-C6C8-423A-BAE6-BCF2D69F7080}"/>
              </a:ext>
            </a:extLst>
          </p:cNvPr>
          <p:cNvSpPr txBox="1"/>
          <p:nvPr/>
        </p:nvSpPr>
        <p:spPr>
          <a:xfrm>
            <a:off x="5753390" y="4648659"/>
            <a:ext cx="361507" cy="52322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C00000"/>
                </a:solidFill>
              </a:rPr>
              <a:t>3</a:t>
            </a:r>
            <a:endParaRPr lang="fr-FR" b="1" dirty="0">
              <a:solidFill>
                <a:srgbClr val="C00000"/>
              </a:solidFill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08059C78-AF06-427D-BB37-63BE4BBD06EC}"/>
              </a:ext>
            </a:extLst>
          </p:cNvPr>
          <p:cNvSpPr txBox="1"/>
          <p:nvPr/>
        </p:nvSpPr>
        <p:spPr>
          <a:xfrm>
            <a:off x="9489404" y="3969509"/>
            <a:ext cx="361507" cy="52322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C00000"/>
                </a:solidFill>
              </a:rPr>
              <a:t>4</a:t>
            </a:r>
            <a:endParaRPr lang="fr-FR" b="1" dirty="0">
              <a:solidFill>
                <a:srgbClr val="C00000"/>
              </a:solidFill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62EEAB0B-BB8E-433E-8C20-D4FE2FF38514}"/>
              </a:ext>
            </a:extLst>
          </p:cNvPr>
          <p:cNvSpPr txBox="1"/>
          <p:nvPr/>
        </p:nvSpPr>
        <p:spPr>
          <a:xfrm>
            <a:off x="9489404" y="5142206"/>
            <a:ext cx="361507" cy="52322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C00000"/>
                </a:solidFill>
              </a:rPr>
              <a:t>5</a:t>
            </a:r>
            <a:endParaRPr lang="fr-FR" b="1" dirty="0">
              <a:solidFill>
                <a:srgbClr val="C00000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0AAE8A26-A2E5-498C-B922-8B60B9D561EC}"/>
              </a:ext>
            </a:extLst>
          </p:cNvPr>
          <p:cNvSpPr txBox="1"/>
          <p:nvPr/>
        </p:nvSpPr>
        <p:spPr>
          <a:xfrm>
            <a:off x="642565" y="5208452"/>
            <a:ext cx="463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5.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Stepover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and relative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crest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value.</a:t>
            </a:r>
          </a:p>
        </p:txBody>
      </p:sp>
    </p:spTree>
    <p:extLst>
      <p:ext uri="{BB962C8B-B14F-4D97-AF65-F5344CB8AC3E}">
        <p14:creationId xmlns:p14="http://schemas.microsoft.com/office/powerpoint/2010/main" val="783982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1">
            <a:extLst>
              <a:ext uri="{FF2B5EF4-FFF2-40B4-BE49-F238E27FC236}">
                <a16:creationId xmlns:a16="http://schemas.microsoft.com/office/drawing/2014/main" id="{4655D572-2441-4F75-A940-EC368615ED62}"/>
              </a:ext>
            </a:extLst>
          </p:cNvPr>
          <p:cNvSpPr txBox="1">
            <a:spLocks/>
          </p:cNvSpPr>
          <p:nvPr/>
        </p:nvSpPr>
        <p:spPr>
          <a:xfrm>
            <a:off x="0" y="122969"/>
            <a:ext cx="8201607" cy="9174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ea typeface="+mj-ea"/>
                <a:cs typeface="Sony Sketch EF" panose="020B0603020104020203" pitchFamily="34" charset="0"/>
              </a:defRPr>
            </a:lvl1pPr>
          </a:lstStyle>
          <a:p>
            <a:r>
              <a:rPr lang="fr-FR" sz="4400" b="1" dirty="0">
                <a:latin typeface="Sony Sketch EF"/>
              </a:rPr>
              <a:t>5 Axis </a:t>
            </a:r>
            <a:r>
              <a:rPr lang="fr-FR" sz="4400" dirty="0">
                <a:latin typeface="Sony Sketch EF"/>
              </a:rPr>
              <a:t>Expert: The General Mode</a:t>
            </a:r>
            <a:endParaRPr lang="en-US" sz="4400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D396D1E-CE89-4EAF-AE24-A3D1C7422B7E}"/>
              </a:ext>
            </a:extLst>
          </p:cNvPr>
          <p:cNvSpPr txBox="1"/>
          <p:nvPr/>
        </p:nvSpPr>
        <p:spPr>
          <a:xfrm>
            <a:off x="426521" y="1467927"/>
            <a:ext cx="69762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Implementation</a:t>
            </a:r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  <a:r>
              <a:rPr lang="fr-FR" sz="2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Selection</a:t>
            </a:r>
            <a:r>
              <a:rPr lang="fr-FR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and Process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71C69DD-06CF-41DE-90DF-DBFBC4EB1F62}"/>
              </a:ext>
            </a:extLst>
          </p:cNvPr>
          <p:cNvSpPr txBox="1"/>
          <p:nvPr/>
        </p:nvSpPr>
        <p:spPr>
          <a:xfrm>
            <a:off x="1197566" y="2135163"/>
            <a:ext cx="29135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1.Surface </a:t>
            </a:r>
            <a:r>
              <a:rPr lang="fr-FR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Paths</a:t>
            </a:r>
            <a:endParaRPr lang="fr-FR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C400C72-F0C6-44E0-AB4B-587A245A9897}"/>
              </a:ext>
            </a:extLst>
          </p:cNvPr>
          <p:cNvSpPr txBox="1"/>
          <p:nvPr/>
        </p:nvSpPr>
        <p:spPr>
          <a:xfrm>
            <a:off x="1197566" y="2773653"/>
            <a:ext cx="381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2. Tool axis control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7996A76-345F-4761-BE65-B41733B32F40}"/>
              </a:ext>
            </a:extLst>
          </p:cNvPr>
          <p:cNvSpPr txBox="1"/>
          <p:nvPr/>
        </p:nvSpPr>
        <p:spPr>
          <a:xfrm>
            <a:off x="1203024" y="3412143"/>
            <a:ext cx="381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3. Gouge check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C36488A2-F6BF-40FA-A9E4-DB686FA6049C}"/>
              </a:ext>
            </a:extLst>
          </p:cNvPr>
          <p:cNvSpPr txBox="1"/>
          <p:nvPr/>
        </p:nvSpPr>
        <p:spPr>
          <a:xfrm>
            <a:off x="1197566" y="4079379"/>
            <a:ext cx="381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4. Link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A8FB5CA-7245-4587-8C83-21BD89A4B623}"/>
              </a:ext>
            </a:extLst>
          </p:cNvPr>
          <p:cNvSpPr txBox="1"/>
          <p:nvPr/>
        </p:nvSpPr>
        <p:spPr>
          <a:xfrm>
            <a:off x="1197566" y="4717869"/>
            <a:ext cx="381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5. </a:t>
            </a:r>
            <a:r>
              <a:rPr lang="fr-FR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Roughing</a:t>
            </a:r>
            <a:endParaRPr lang="fr-FR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ED392F2E-3CBB-4B90-BB1D-A387EDFE3967}"/>
              </a:ext>
            </a:extLst>
          </p:cNvPr>
          <p:cNvSpPr txBox="1"/>
          <p:nvPr/>
        </p:nvSpPr>
        <p:spPr>
          <a:xfrm>
            <a:off x="1197566" y="5385105"/>
            <a:ext cx="381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6. Utility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08308A4F-9E70-48B9-B5C1-2636ADB35E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8208" y="2303888"/>
            <a:ext cx="5704360" cy="1369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260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1">
            <a:extLst>
              <a:ext uri="{FF2B5EF4-FFF2-40B4-BE49-F238E27FC236}">
                <a16:creationId xmlns:a16="http://schemas.microsoft.com/office/drawing/2014/main" id="{4655D572-2441-4F75-A940-EC368615ED62}"/>
              </a:ext>
            </a:extLst>
          </p:cNvPr>
          <p:cNvSpPr txBox="1">
            <a:spLocks/>
          </p:cNvSpPr>
          <p:nvPr/>
        </p:nvSpPr>
        <p:spPr>
          <a:xfrm>
            <a:off x="0" y="122969"/>
            <a:ext cx="8201607" cy="9174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ea typeface="+mj-ea"/>
                <a:cs typeface="Sony Sketch EF" panose="020B0603020104020203" pitchFamily="34" charset="0"/>
              </a:defRPr>
            </a:lvl1pPr>
          </a:lstStyle>
          <a:p>
            <a:r>
              <a:rPr lang="fr-FR" sz="4400" b="1" dirty="0">
                <a:latin typeface="Sony Sketch EF"/>
              </a:rPr>
              <a:t>5 Axis </a:t>
            </a:r>
            <a:r>
              <a:rPr lang="fr-FR" sz="4400" dirty="0">
                <a:latin typeface="Sony Sketch EF"/>
              </a:rPr>
              <a:t>Expert: The General Mode</a:t>
            </a:r>
            <a:endParaRPr lang="en-US" sz="4400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23D908F6-9522-45EC-B442-984983D4CB1F}"/>
              </a:ext>
            </a:extLst>
          </p:cNvPr>
          <p:cNvSpPr txBox="1"/>
          <p:nvPr/>
        </p:nvSpPr>
        <p:spPr>
          <a:xfrm>
            <a:off x="303337" y="1107174"/>
            <a:ext cx="410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1. Surface </a:t>
            </a:r>
            <a:r>
              <a:rPr lang="fr-FR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Paths</a:t>
            </a:r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- Tips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43FD5D7-334B-4506-9FA8-1891DC26C533}"/>
              </a:ext>
            </a:extLst>
          </p:cNvPr>
          <p:cNvSpPr txBox="1"/>
          <p:nvPr/>
        </p:nvSpPr>
        <p:spPr>
          <a:xfrm>
            <a:off x="318584" y="2226418"/>
            <a:ext cx="37266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Use the Start and end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margins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to </a:t>
            </a:r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fix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possible </a:t>
            </a:r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problems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of </a:t>
            </a:r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tolerances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5ABE585-4BBA-4D2A-9E9E-4375F44881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0854" y="1107174"/>
            <a:ext cx="5719971" cy="298863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2E06AC1-0BCE-4FFC-9430-19AC1128208B}"/>
              </a:ext>
            </a:extLst>
          </p:cNvPr>
          <p:cNvSpPr/>
          <p:nvPr/>
        </p:nvSpPr>
        <p:spPr>
          <a:xfrm>
            <a:off x="8158875" y="1298613"/>
            <a:ext cx="806210" cy="29640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7" name="Straight Arrow Connector 34">
            <a:extLst>
              <a:ext uri="{FF2B5EF4-FFF2-40B4-BE49-F238E27FC236}">
                <a16:creationId xmlns:a16="http://schemas.microsoft.com/office/drawing/2014/main" id="{EF6AB759-9A77-4FBB-8B5F-24880A88A8D8}"/>
              </a:ext>
            </a:extLst>
          </p:cNvPr>
          <p:cNvCxnSpPr/>
          <p:nvPr/>
        </p:nvCxnSpPr>
        <p:spPr>
          <a:xfrm flipH="1">
            <a:off x="8561980" y="1674150"/>
            <a:ext cx="6136" cy="448261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Straight Arrow Connector 34">
            <a:extLst>
              <a:ext uri="{FF2B5EF4-FFF2-40B4-BE49-F238E27FC236}">
                <a16:creationId xmlns:a16="http://schemas.microsoft.com/office/drawing/2014/main" id="{0A91F20A-D6B7-4D1E-A312-CC8B6A8E84A7}"/>
              </a:ext>
            </a:extLst>
          </p:cNvPr>
          <p:cNvCxnSpPr/>
          <p:nvPr/>
        </p:nvCxnSpPr>
        <p:spPr>
          <a:xfrm>
            <a:off x="4289087" y="2424444"/>
            <a:ext cx="2434601" cy="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F034E632-2E8A-4A31-9276-A75760891D99}"/>
              </a:ext>
            </a:extLst>
          </p:cNvPr>
          <p:cNvSpPr/>
          <p:nvPr/>
        </p:nvSpPr>
        <p:spPr>
          <a:xfrm>
            <a:off x="6781965" y="2245468"/>
            <a:ext cx="2585252" cy="34729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13B822C-8C5E-4E49-9541-E80F702860CE}"/>
              </a:ext>
            </a:extLst>
          </p:cNvPr>
          <p:cNvSpPr/>
          <p:nvPr/>
        </p:nvSpPr>
        <p:spPr>
          <a:xfrm>
            <a:off x="299888" y="1717956"/>
            <a:ext cx="9594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Margins</a:t>
            </a:r>
            <a:endParaRPr lang="fr-FR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486E1583-5692-4B44-B7BA-CFAF81748BEA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9603" y="4095809"/>
            <a:ext cx="3049881" cy="2279312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29EA3CB8-5B63-41E0-B3B6-30195973562A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92873" y="4094447"/>
            <a:ext cx="3109046" cy="2279312"/>
          </a:xfrm>
          <a:prstGeom prst="rect">
            <a:avLst/>
          </a:prstGeom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A064A909-03F3-4808-B90D-075637FAB58C}"/>
              </a:ext>
            </a:extLst>
          </p:cNvPr>
          <p:cNvSpPr txBox="1"/>
          <p:nvPr/>
        </p:nvSpPr>
        <p:spPr>
          <a:xfrm>
            <a:off x="4053837" y="4888980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Margin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= 0.1</a:t>
            </a:r>
          </a:p>
        </p:txBody>
      </p:sp>
      <p:cxnSp>
        <p:nvCxnSpPr>
          <p:cNvPr id="18" name="Straight Arrow Connector 34">
            <a:extLst>
              <a:ext uri="{FF2B5EF4-FFF2-40B4-BE49-F238E27FC236}">
                <a16:creationId xmlns:a16="http://schemas.microsoft.com/office/drawing/2014/main" id="{BE2E46D4-3E87-4850-841A-0F6C87C0527D}"/>
              </a:ext>
            </a:extLst>
          </p:cNvPr>
          <p:cNvCxnSpPr>
            <a:cxnSpLocks/>
          </p:cNvCxnSpPr>
          <p:nvPr/>
        </p:nvCxnSpPr>
        <p:spPr>
          <a:xfrm>
            <a:off x="3854382" y="5383093"/>
            <a:ext cx="2013593" cy="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6B3F72FB-71F2-4BFE-8FAE-5017AD0E914A}"/>
              </a:ext>
            </a:extLst>
          </p:cNvPr>
          <p:cNvSpPr/>
          <p:nvPr/>
        </p:nvSpPr>
        <p:spPr>
          <a:xfrm>
            <a:off x="9253777" y="5860628"/>
            <a:ext cx="2314095" cy="369332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fr-FR" b="1" dirty="0">
                <a:solidFill>
                  <a:srgbClr val="C00000"/>
                </a:solidFill>
              </a:rPr>
              <a:t>05 – Compressor1.PCE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C27AA55-494D-4124-89CE-EC7448A81735}"/>
              </a:ext>
            </a:extLst>
          </p:cNvPr>
          <p:cNvSpPr/>
          <p:nvPr/>
        </p:nvSpPr>
        <p:spPr>
          <a:xfrm>
            <a:off x="318584" y="4094446"/>
            <a:ext cx="11708315" cy="227931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14483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17" grpId="0"/>
      <p:bldP spid="20" grpId="0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1">
            <a:extLst>
              <a:ext uri="{FF2B5EF4-FFF2-40B4-BE49-F238E27FC236}">
                <a16:creationId xmlns:a16="http://schemas.microsoft.com/office/drawing/2014/main" id="{4655D572-2441-4F75-A940-EC368615ED62}"/>
              </a:ext>
            </a:extLst>
          </p:cNvPr>
          <p:cNvSpPr txBox="1">
            <a:spLocks/>
          </p:cNvSpPr>
          <p:nvPr/>
        </p:nvSpPr>
        <p:spPr>
          <a:xfrm>
            <a:off x="0" y="122969"/>
            <a:ext cx="8201607" cy="9174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ea typeface="+mj-ea"/>
                <a:cs typeface="Sony Sketch EF" panose="020B0603020104020203" pitchFamily="34" charset="0"/>
              </a:defRPr>
            </a:lvl1pPr>
          </a:lstStyle>
          <a:p>
            <a:r>
              <a:rPr lang="fr-FR" sz="4400" b="1" dirty="0">
                <a:latin typeface="Sony Sketch EF"/>
              </a:rPr>
              <a:t>5 Axis </a:t>
            </a:r>
            <a:r>
              <a:rPr lang="fr-FR" sz="4400" dirty="0">
                <a:latin typeface="Sony Sketch EF"/>
              </a:rPr>
              <a:t>Expert: The General Mode</a:t>
            </a:r>
            <a:endParaRPr lang="en-US" sz="4400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23D908F6-9522-45EC-B442-984983D4CB1F}"/>
              </a:ext>
            </a:extLst>
          </p:cNvPr>
          <p:cNvSpPr txBox="1"/>
          <p:nvPr/>
        </p:nvSpPr>
        <p:spPr>
          <a:xfrm>
            <a:off x="303337" y="1107174"/>
            <a:ext cx="410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1. Surface </a:t>
            </a:r>
            <a:r>
              <a:rPr lang="fr-FR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Paths</a:t>
            </a:r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- Tips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737F4EA-E132-4BED-BAC6-6809DB0005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2515" y="1107174"/>
            <a:ext cx="5719971" cy="298863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2AB400D-C86F-4D14-8A40-2BB382DE3932}"/>
              </a:ext>
            </a:extLst>
          </p:cNvPr>
          <p:cNvSpPr/>
          <p:nvPr/>
        </p:nvSpPr>
        <p:spPr>
          <a:xfrm>
            <a:off x="8190061" y="1298613"/>
            <a:ext cx="806210" cy="29640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" name="Straight Arrow Connector 34">
            <a:extLst>
              <a:ext uri="{FF2B5EF4-FFF2-40B4-BE49-F238E27FC236}">
                <a16:creationId xmlns:a16="http://schemas.microsoft.com/office/drawing/2014/main" id="{0E005DD7-C6B2-476C-A5C7-FA9EB351A92E}"/>
              </a:ext>
            </a:extLst>
          </p:cNvPr>
          <p:cNvCxnSpPr/>
          <p:nvPr/>
        </p:nvCxnSpPr>
        <p:spPr>
          <a:xfrm>
            <a:off x="8938583" y="1595017"/>
            <a:ext cx="0" cy="64669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ZoneTexte 6">
            <a:extLst>
              <a:ext uri="{FF2B5EF4-FFF2-40B4-BE49-F238E27FC236}">
                <a16:creationId xmlns:a16="http://schemas.microsoft.com/office/drawing/2014/main" id="{E24092DC-5C2D-4FF3-A967-B2BD58A6833A}"/>
              </a:ext>
            </a:extLst>
          </p:cNvPr>
          <p:cNvSpPr txBox="1"/>
          <p:nvPr/>
        </p:nvSpPr>
        <p:spPr>
          <a:xfrm>
            <a:off x="320376" y="1697157"/>
            <a:ext cx="2683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Internal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tool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radius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6AE8B36-E766-42B5-A410-DC4048EDA9E8}"/>
              </a:ext>
            </a:extLst>
          </p:cNvPr>
          <p:cNvSpPr/>
          <p:nvPr/>
        </p:nvSpPr>
        <p:spPr>
          <a:xfrm>
            <a:off x="6831161" y="3447911"/>
            <a:ext cx="1553450" cy="29640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0A1CF44E-9278-4F02-ACA6-2CC995559C4F}"/>
              </a:ext>
            </a:extLst>
          </p:cNvPr>
          <p:cNvSpPr txBox="1"/>
          <p:nvPr/>
        </p:nvSpPr>
        <p:spPr>
          <a:xfrm>
            <a:off x="589175" y="2817091"/>
            <a:ext cx="39162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toolpath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is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modified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and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shifted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from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the radius value,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so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that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it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is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in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tangency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with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side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surface.</a:t>
            </a:r>
            <a:endParaRPr lang="fr-FR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57EA9979-A813-477F-B08B-151C3893A9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395" y="4173494"/>
            <a:ext cx="2576479" cy="2095016"/>
          </a:xfrm>
          <a:prstGeom prst="rect">
            <a:avLst/>
          </a:prstGeom>
        </p:spPr>
      </p:pic>
      <p:sp>
        <p:nvSpPr>
          <p:cNvPr id="11" name="Ellipse 10">
            <a:extLst>
              <a:ext uri="{FF2B5EF4-FFF2-40B4-BE49-F238E27FC236}">
                <a16:creationId xmlns:a16="http://schemas.microsoft.com/office/drawing/2014/main" id="{97BF1CBB-872E-4189-92BF-8D433D50B799}"/>
              </a:ext>
            </a:extLst>
          </p:cNvPr>
          <p:cNvSpPr/>
          <p:nvPr/>
        </p:nvSpPr>
        <p:spPr>
          <a:xfrm>
            <a:off x="2269824" y="5507821"/>
            <a:ext cx="554940" cy="53885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6ABE686A-4C1C-4AFC-B42D-229D33D9951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18" y="4169146"/>
            <a:ext cx="2348044" cy="2105524"/>
          </a:xfrm>
          <a:prstGeom prst="rect">
            <a:avLst/>
          </a:prstGeom>
        </p:spPr>
      </p:pic>
      <p:cxnSp>
        <p:nvCxnSpPr>
          <p:cNvPr id="13" name="Straight Arrow Connector 34">
            <a:extLst>
              <a:ext uri="{FF2B5EF4-FFF2-40B4-BE49-F238E27FC236}">
                <a16:creationId xmlns:a16="http://schemas.microsoft.com/office/drawing/2014/main" id="{9C0B9590-8B9B-4B22-B7AE-DF0C49FC801E}"/>
              </a:ext>
            </a:extLst>
          </p:cNvPr>
          <p:cNvCxnSpPr/>
          <p:nvPr/>
        </p:nvCxnSpPr>
        <p:spPr>
          <a:xfrm flipV="1">
            <a:off x="2824764" y="5776292"/>
            <a:ext cx="1741246" cy="954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ZoneTexte 13">
            <a:extLst>
              <a:ext uri="{FF2B5EF4-FFF2-40B4-BE49-F238E27FC236}">
                <a16:creationId xmlns:a16="http://schemas.microsoft.com/office/drawing/2014/main" id="{1A2C388D-D9A9-4CF2-ADA2-8846E219BA9F}"/>
              </a:ext>
            </a:extLst>
          </p:cNvPr>
          <p:cNvSpPr txBox="1"/>
          <p:nvPr/>
        </p:nvSpPr>
        <p:spPr>
          <a:xfrm>
            <a:off x="5740820" y="5805957"/>
            <a:ext cx="3255451" cy="40011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rgbClr val="C00000"/>
                </a:solidFill>
              </a:rPr>
              <a:t>06 - </a:t>
            </a:r>
            <a:r>
              <a:rPr lang="fr-FR" sz="2000" b="1" dirty="0" err="1">
                <a:solidFill>
                  <a:srgbClr val="C00000"/>
                </a:solidFill>
              </a:rPr>
              <a:t>Internal</a:t>
            </a:r>
            <a:r>
              <a:rPr lang="fr-FR" sz="2000" b="1" dirty="0">
                <a:solidFill>
                  <a:srgbClr val="C00000"/>
                </a:solidFill>
              </a:rPr>
              <a:t> </a:t>
            </a:r>
            <a:r>
              <a:rPr lang="fr-FR" b="1" dirty="0" err="1">
                <a:solidFill>
                  <a:srgbClr val="C00000"/>
                </a:solidFill>
              </a:rPr>
              <a:t>tool</a:t>
            </a:r>
            <a:r>
              <a:rPr lang="fr-FR" sz="2000" b="1" dirty="0">
                <a:solidFill>
                  <a:srgbClr val="C00000"/>
                </a:solidFill>
              </a:rPr>
              <a:t> </a:t>
            </a:r>
            <a:r>
              <a:rPr lang="fr-FR" sz="2000" b="1" dirty="0" err="1">
                <a:solidFill>
                  <a:srgbClr val="C00000"/>
                </a:solidFill>
              </a:rPr>
              <a:t>radius.PCE</a:t>
            </a:r>
            <a:endParaRPr lang="fr-FR" sz="2000" b="1" dirty="0">
              <a:solidFill>
                <a:srgbClr val="C00000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97543BF-7BB3-497E-9DEF-66543E64ECD2}"/>
              </a:ext>
            </a:extLst>
          </p:cNvPr>
          <p:cNvSpPr/>
          <p:nvPr/>
        </p:nvSpPr>
        <p:spPr>
          <a:xfrm>
            <a:off x="318584" y="4141552"/>
            <a:ext cx="9161747" cy="221118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66776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  <p:bldP spid="14" grpId="0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 18">
            <a:extLst>
              <a:ext uri="{FF2B5EF4-FFF2-40B4-BE49-F238E27FC236}">
                <a16:creationId xmlns:a16="http://schemas.microsoft.com/office/drawing/2014/main" id="{943F0F56-46BC-4129-B5C4-7C736B04E4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631" y="1861220"/>
            <a:ext cx="7057032" cy="3410899"/>
          </a:xfrm>
          <a:prstGeom prst="rect">
            <a:avLst/>
          </a:prstGeom>
        </p:spPr>
      </p:pic>
      <p:sp>
        <p:nvSpPr>
          <p:cNvPr id="32" name="Titre 1">
            <a:extLst>
              <a:ext uri="{FF2B5EF4-FFF2-40B4-BE49-F238E27FC236}">
                <a16:creationId xmlns:a16="http://schemas.microsoft.com/office/drawing/2014/main" id="{4655D572-2441-4F75-A940-EC368615ED62}"/>
              </a:ext>
            </a:extLst>
          </p:cNvPr>
          <p:cNvSpPr txBox="1">
            <a:spLocks/>
          </p:cNvSpPr>
          <p:nvPr/>
        </p:nvSpPr>
        <p:spPr>
          <a:xfrm>
            <a:off x="0" y="122969"/>
            <a:ext cx="8201607" cy="9174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ea typeface="+mj-ea"/>
                <a:cs typeface="Sony Sketch EF" panose="020B0603020104020203" pitchFamily="34" charset="0"/>
              </a:defRPr>
            </a:lvl1pPr>
          </a:lstStyle>
          <a:p>
            <a:r>
              <a:rPr lang="fr-FR" sz="4400" b="1" dirty="0">
                <a:latin typeface="Sony Sketch EF"/>
              </a:rPr>
              <a:t>5 Axis </a:t>
            </a:r>
            <a:r>
              <a:rPr lang="fr-FR" sz="4400" dirty="0">
                <a:latin typeface="Sony Sketch EF"/>
              </a:rPr>
              <a:t>Expert: The General Mode</a:t>
            </a:r>
            <a:endParaRPr lang="en-US" sz="4400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23D908F6-9522-45EC-B442-984983D4CB1F}"/>
              </a:ext>
            </a:extLst>
          </p:cNvPr>
          <p:cNvSpPr txBox="1"/>
          <p:nvPr/>
        </p:nvSpPr>
        <p:spPr>
          <a:xfrm>
            <a:off x="303337" y="1107174"/>
            <a:ext cx="410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1. Surface </a:t>
            </a:r>
            <a:r>
              <a:rPr lang="fr-FR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Paths</a:t>
            </a:r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- Tips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21F370D7-D20E-46EB-9336-6A539E52E021}"/>
              </a:ext>
            </a:extLst>
          </p:cNvPr>
          <p:cNvSpPr txBox="1"/>
          <p:nvPr/>
        </p:nvSpPr>
        <p:spPr>
          <a:xfrm>
            <a:off x="303337" y="1861220"/>
            <a:ext cx="42115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It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can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be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useful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to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fix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problems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of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accuracy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of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edges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by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merging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surfaces.</a:t>
            </a:r>
          </a:p>
          <a:p>
            <a:pPr algn="just"/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can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choose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fixed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value or a percent of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tool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diameter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8AAA516-82FC-42D0-9C5E-BC664B8231D7}"/>
              </a:ext>
            </a:extLst>
          </p:cNvPr>
          <p:cNvSpPr/>
          <p:nvPr/>
        </p:nvSpPr>
        <p:spPr>
          <a:xfrm>
            <a:off x="4831630" y="3042216"/>
            <a:ext cx="1683469" cy="225077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7" name="Straight Arrow Connector 34">
            <a:extLst>
              <a:ext uri="{FF2B5EF4-FFF2-40B4-BE49-F238E27FC236}">
                <a16:creationId xmlns:a16="http://schemas.microsoft.com/office/drawing/2014/main" id="{D88B262E-9A91-4EAF-A177-C36F3A75A8E1}"/>
              </a:ext>
            </a:extLst>
          </p:cNvPr>
          <p:cNvCxnSpPr>
            <a:cxnSpLocks/>
          </p:cNvCxnSpPr>
          <p:nvPr/>
        </p:nvCxnSpPr>
        <p:spPr>
          <a:xfrm flipV="1">
            <a:off x="6445917" y="2643880"/>
            <a:ext cx="574008" cy="369334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8" name="ZoneTexte 17">
            <a:extLst>
              <a:ext uri="{FF2B5EF4-FFF2-40B4-BE49-F238E27FC236}">
                <a16:creationId xmlns:a16="http://schemas.microsoft.com/office/drawing/2014/main" id="{E3D51E90-E064-4D4A-B79E-648C84589FDD}"/>
              </a:ext>
            </a:extLst>
          </p:cNvPr>
          <p:cNvSpPr txBox="1"/>
          <p:nvPr/>
        </p:nvSpPr>
        <p:spPr>
          <a:xfrm>
            <a:off x="372801" y="4217360"/>
            <a:ext cx="4536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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Also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useful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 to go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through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pockets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 or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holes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!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8398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1">
            <a:extLst>
              <a:ext uri="{FF2B5EF4-FFF2-40B4-BE49-F238E27FC236}">
                <a16:creationId xmlns:a16="http://schemas.microsoft.com/office/drawing/2014/main" id="{4655D572-2441-4F75-A940-EC368615ED62}"/>
              </a:ext>
            </a:extLst>
          </p:cNvPr>
          <p:cNvSpPr txBox="1">
            <a:spLocks/>
          </p:cNvSpPr>
          <p:nvPr/>
        </p:nvSpPr>
        <p:spPr>
          <a:xfrm>
            <a:off x="0" y="122969"/>
            <a:ext cx="8201607" cy="9174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ea typeface="+mj-ea"/>
                <a:cs typeface="Sony Sketch EF" panose="020B0603020104020203" pitchFamily="34" charset="0"/>
              </a:defRPr>
            </a:lvl1pPr>
          </a:lstStyle>
          <a:p>
            <a:r>
              <a:rPr lang="fr-FR" sz="4400" b="1" dirty="0">
                <a:latin typeface="Sony Sketch EF"/>
              </a:rPr>
              <a:t>5 Axis </a:t>
            </a:r>
            <a:r>
              <a:rPr lang="fr-FR" sz="4400" dirty="0">
                <a:latin typeface="Sony Sketch EF"/>
              </a:rPr>
              <a:t>Expert: The General Mode</a:t>
            </a:r>
            <a:endParaRPr lang="en-US" sz="4400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D735AB6-894F-424F-BAD2-C75D20466BFD}"/>
              </a:ext>
            </a:extLst>
          </p:cNvPr>
          <p:cNvSpPr txBox="1"/>
          <p:nvPr/>
        </p:nvSpPr>
        <p:spPr>
          <a:xfrm>
            <a:off x="303337" y="1107174"/>
            <a:ext cx="410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2. Tool Axis Control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FE177054-A2F4-4160-A31F-70E966106B17}"/>
              </a:ext>
            </a:extLst>
          </p:cNvPr>
          <p:cNvSpPr txBox="1"/>
          <p:nvPr/>
        </p:nvSpPr>
        <p:spPr>
          <a:xfrm>
            <a:off x="903431" y="1697157"/>
            <a:ext cx="455439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Contrary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to the standard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machining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selection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in GO2cam, the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tool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orientation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is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not </a:t>
            </a:r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linked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to the </a:t>
            </a:r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machining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plane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it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can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be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but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it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can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also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be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relative to the surface to machine or to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any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geometric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element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(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curve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point).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AEEB42BF-5F62-4847-8C1E-F4FF7891990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1361" y="1794300"/>
            <a:ext cx="744381" cy="653437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334C045-833A-484D-AD49-404D4E4772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2110" y="1916091"/>
            <a:ext cx="5399890" cy="4455303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E9B27EF9-37F6-40EE-BAD4-015E624FA068}"/>
              </a:ext>
            </a:extLst>
          </p:cNvPr>
          <p:cNvSpPr txBox="1"/>
          <p:nvPr/>
        </p:nvSpPr>
        <p:spPr>
          <a:xfrm>
            <a:off x="2843833" y="4158909"/>
            <a:ext cx="2516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Maximum angle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step</a:t>
            </a:r>
            <a:endParaRPr lang="fr-FR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4" name="Straight Arrow Connector 32">
            <a:extLst>
              <a:ext uri="{FF2B5EF4-FFF2-40B4-BE49-F238E27FC236}">
                <a16:creationId xmlns:a16="http://schemas.microsoft.com/office/drawing/2014/main" id="{5D22E8F8-5EEC-4193-8BE0-B962781CC76D}"/>
              </a:ext>
            </a:extLst>
          </p:cNvPr>
          <p:cNvCxnSpPr>
            <a:cxnSpLocks/>
          </p:cNvCxnSpPr>
          <p:nvPr/>
        </p:nvCxnSpPr>
        <p:spPr>
          <a:xfrm flipV="1">
            <a:off x="4964661" y="2733222"/>
            <a:ext cx="1963691" cy="1425687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ZoneTexte 19">
            <a:extLst>
              <a:ext uri="{FF2B5EF4-FFF2-40B4-BE49-F238E27FC236}">
                <a16:creationId xmlns:a16="http://schemas.microsoft.com/office/drawing/2014/main" id="{0CD755D9-6E3D-4E26-BD88-3524A53A0A85}"/>
              </a:ext>
            </a:extLst>
          </p:cNvPr>
          <p:cNvSpPr txBox="1"/>
          <p:nvPr/>
        </p:nvSpPr>
        <p:spPr>
          <a:xfrm>
            <a:off x="2843833" y="3661499"/>
            <a:ext cx="2197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Number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of axis</a:t>
            </a:r>
          </a:p>
        </p:txBody>
      </p:sp>
      <p:cxnSp>
        <p:nvCxnSpPr>
          <p:cNvPr id="21" name="Straight Arrow Connector 32">
            <a:extLst>
              <a:ext uri="{FF2B5EF4-FFF2-40B4-BE49-F238E27FC236}">
                <a16:creationId xmlns:a16="http://schemas.microsoft.com/office/drawing/2014/main" id="{BB3DD4D7-5FFB-4D2D-9489-213D0A822F12}"/>
              </a:ext>
            </a:extLst>
          </p:cNvPr>
          <p:cNvCxnSpPr>
            <a:cxnSpLocks/>
          </p:cNvCxnSpPr>
          <p:nvPr/>
        </p:nvCxnSpPr>
        <p:spPr>
          <a:xfrm flipV="1">
            <a:off x="4546723" y="2459556"/>
            <a:ext cx="2381629" cy="1317847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2" name="ZoneTexte 21">
            <a:extLst>
              <a:ext uri="{FF2B5EF4-FFF2-40B4-BE49-F238E27FC236}">
                <a16:creationId xmlns:a16="http://schemas.microsoft.com/office/drawing/2014/main" id="{3BC3915B-ED1D-4C1E-A9FB-27197FC78098}"/>
              </a:ext>
            </a:extLst>
          </p:cNvPr>
          <p:cNvSpPr txBox="1"/>
          <p:nvPr/>
        </p:nvSpPr>
        <p:spPr>
          <a:xfrm>
            <a:off x="3269927" y="4580670"/>
            <a:ext cx="33386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Maximum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allowed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angle change</a:t>
            </a:r>
            <a:endParaRPr lang="fr-FR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3579C687-BF6C-4ECA-AFD5-45A5F6A5C6E9}"/>
              </a:ext>
            </a:extLst>
          </p:cNvPr>
          <p:cNvSpPr txBox="1"/>
          <p:nvPr/>
        </p:nvSpPr>
        <p:spPr>
          <a:xfrm>
            <a:off x="3269927" y="4909748"/>
            <a:ext cx="33386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Definition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of the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resolution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of the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map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for collision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checking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fr-FR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9522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" grpId="0"/>
      <p:bldP spid="22" grpId="0"/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1">
            <a:extLst>
              <a:ext uri="{FF2B5EF4-FFF2-40B4-BE49-F238E27FC236}">
                <a16:creationId xmlns:a16="http://schemas.microsoft.com/office/drawing/2014/main" id="{4655D572-2441-4F75-A940-EC368615ED62}"/>
              </a:ext>
            </a:extLst>
          </p:cNvPr>
          <p:cNvSpPr txBox="1">
            <a:spLocks/>
          </p:cNvSpPr>
          <p:nvPr/>
        </p:nvSpPr>
        <p:spPr>
          <a:xfrm>
            <a:off x="0" y="122969"/>
            <a:ext cx="8201607" cy="9174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ea typeface="+mj-ea"/>
                <a:cs typeface="Sony Sketch EF" panose="020B0603020104020203" pitchFamily="34" charset="0"/>
              </a:defRPr>
            </a:lvl1pPr>
          </a:lstStyle>
          <a:p>
            <a:r>
              <a:rPr lang="fr-FR" sz="4400" b="1" dirty="0">
                <a:latin typeface="Sony Sketch EF"/>
              </a:rPr>
              <a:t>5 Axis </a:t>
            </a:r>
            <a:r>
              <a:rPr lang="fr-FR" sz="4400" dirty="0">
                <a:latin typeface="Sony Sketch EF"/>
              </a:rPr>
              <a:t>Expert: The General Mode</a:t>
            </a:r>
            <a:endParaRPr lang="en-US" sz="4400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D735AB6-894F-424F-BAD2-C75D20466BFD}"/>
              </a:ext>
            </a:extLst>
          </p:cNvPr>
          <p:cNvSpPr txBox="1"/>
          <p:nvPr/>
        </p:nvSpPr>
        <p:spPr>
          <a:xfrm>
            <a:off x="303337" y="1107174"/>
            <a:ext cx="410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2. Tool Axis Control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E434A8B-6A01-4977-8981-A7E01E52A96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5577" y="2421676"/>
            <a:ext cx="3663423" cy="1749712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9B854A19-3125-4470-B7DC-253BD1D4BB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6880" y="1352550"/>
            <a:ext cx="6062984" cy="5002404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C6E6F767-209D-4C1D-AA18-D1BA8D4DBA99}"/>
              </a:ext>
            </a:extLst>
          </p:cNvPr>
          <p:cNvSpPr txBox="1"/>
          <p:nvPr/>
        </p:nvSpPr>
        <p:spPr>
          <a:xfrm>
            <a:off x="900912" y="1696064"/>
            <a:ext cx="18683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Tilting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Strategies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BCEDBB8-C233-40A4-8F9A-0163C8A154E5}"/>
              </a:ext>
            </a:extLst>
          </p:cNvPr>
          <p:cNvSpPr txBox="1"/>
          <p:nvPr/>
        </p:nvSpPr>
        <p:spPr>
          <a:xfrm>
            <a:off x="900911" y="4632206"/>
            <a:ext cx="28900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Parameters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changing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according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to the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chosen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Tilting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Strategy</a:t>
            </a:r>
            <a:endParaRPr lang="fr-FR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928E277-0828-48C5-AB44-B1F68AFF9252}"/>
              </a:ext>
            </a:extLst>
          </p:cNvPr>
          <p:cNvSpPr/>
          <p:nvPr/>
        </p:nvSpPr>
        <p:spPr>
          <a:xfrm>
            <a:off x="5470177" y="2998751"/>
            <a:ext cx="3418125" cy="1925673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" name="Straight Arrow Connector 32">
            <a:extLst>
              <a:ext uri="{FF2B5EF4-FFF2-40B4-BE49-F238E27FC236}">
                <a16:creationId xmlns:a16="http://schemas.microsoft.com/office/drawing/2014/main" id="{EB6A8708-1E4C-4309-A985-DEF7D56BD0AB}"/>
              </a:ext>
            </a:extLst>
          </p:cNvPr>
          <p:cNvCxnSpPr>
            <a:cxnSpLocks/>
            <a:stCxn id="6" idx="3"/>
          </p:cNvCxnSpPr>
          <p:nvPr/>
        </p:nvCxnSpPr>
        <p:spPr>
          <a:xfrm>
            <a:off x="2769247" y="1880730"/>
            <a:ext cx="2774303" cy="55901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Straight Arrow Connector 32">
            <a:extLst>
              <a:ext uri="{FF2B5EF4-FFF2-40B4-BE49-F238E27FC236}">
                <a16:creationId xmlns:a16="http://schemas.microsoft.com/office/drawing/2014/main" id="{F24E92FF-EEFC-48F4-86D3-4ABECB02E774}"/>
              </a:ext>
            </a:extLst>
          </p:cNvPr>
          <p:cNvCxnSpPr>
            <a:cxnSpLocks/>
          </p:cNvCxnSpPr>
          <p:nvPr/>
        </p:nvCxnSpPr>
        <p:spPr>
          <a:xfrm flipV="1">
            <a:off x="3286125" y="4171388"/>
            <a:ext cx="2110755" cy="638737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5" name="Image 14">
            <a:extLst>
              <a:ext uri="{FF2B5EF4-FFF2-40B4-BE49-F238E27FC236}">
                <a16:creationId xmlns:a16="http://schemas.microsoft.com/office/drawing/2014/main" id="{5B795983-2478-4A76-8A39-25C02598619C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8408" y="4728255"/>
            <a:ext cx="596041" cy="523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987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1">
            <a:extLst>
              <a:ext uri="{FF2B5EF4-FFF2-40B4-BE49-F238E27FC236}">
                <a16:creationId xmlns:a16="http://schemas.microsoft.com/office/drawing/2014/main" id="{4655D572-2441-4F75-A940-EC368615ED62}"/>
              </a:ext>
            </a:extLst>
          </p:cNvPr>
          <p:cNvSpPr txBox="1">
            <a:spLocks/>
          </p:cNvSpPr>
          <p:nvPr/>
        </p:nvSpPr>
        <p:spPr>
          <a:xfrm>
            <a:off x="0" y="122969"/>
            <a:ext cx="8201607" cy="9174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ea typeface="+mj-ea"/>
                <a:cs typeface="Sony Sketch EF" panose="020B0603020104020203" pitchFamily="34" charset="0"/>
              </a:defRPr>
            </a:lvl1pPr>
          </a:lstStyle>
          <a:p>
            <a:r>
              <a:rPr lang="fr-FR" sz="4400" b="1" dirty="0">
                <a:latin typeface="Sony Sketch EF"/>
              </a:rPr>
              <a:t>5 Axis </a:t>
            </a:r>
            <a:r>
              <a:rPr lang="fr-FR" sz="4400" dirty="0">
                <a:latin typeface="Sony Sketch EF"/>
              </a:rPr>
              <a:t>Expert: The General Mode</a:t>
            </a:r>
            <a:endParaRPr lang="en-US" sz="4400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D735AB6-894F-424F-BAD2-C75D20466BFD}"/>
              </a:ext>
            </a:extLst>
          </p:cNvPr>
          <p:cNvSpPr txBox="1"/>
          <p:nvPr/>
        </p:nvSpPr>
        <p:spPr>
          <a:xfrm>
            <a:off x="303337" y="1107174"/>
            <a:ext cx="410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2. Tool Axis Control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8A6E95C-4D0A-424F-B7B6-FA6F24E44C9B}"/>
              </a:ext>
            </a:extLst>
          </p:cNvPr>
          <p:cNvSpPr txBox="1"/>
          <p:nvPr/>
        </p:nvSpPr>
        <p:spPr>
          <a:xfrm>
            <a:off x="358621" y="1697157"/>
            <a:ext cx="4703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Tilt angle at </a:t>
            </a:r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side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of </a:t>
            </a:r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cutting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direction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890B197-BBF4-41DB-953D-29DDD0A9F42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05656" y="2287140"/>
            <a:ext cx="2118364" cy="66980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CB504B03-9759-4A64-85BA-22A514A3F01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4850" y="2272388"/>
            <a:ext cx="2250129" cy="3044572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734C4B96-748B-4C8E-9A22-8A8604BF9671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81311" y="2307437"/>
            <a:ext cx="2108229" cy="64950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69841EDF-DB70-470B-8268-E0D8DD62D148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882906" y="2998384"/>
            <a:ext cx="2720917" cy="816291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D3C852A3-3234-4D72-BC51-30002B01A8F8}"/>
              </a:ext>
            </a:extLst>
          </p:cNvPr>
          <p:cNvSpPr txBox="1"/>
          <p:nvPr/>
        </p:nvSpPr>
        <p:spPr>
          <a:xfrm>
            <a:off x="9370871" y="2265861"/>
            <a:ext cx="2730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When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Tilt angle=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90°</a:t>
            </a:r>
          </a:p>
          <a:p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 Maxi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Stepover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= Z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step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D968795-59DC-4676-A08F-47D064D2C13D}"/>
              </a:ext>
            </a:extLst>
          </p:cNvPr>
          <p:cNvSpPr/>
          <p:nvPr/>
        </p:nvSpPr>
        <p:spPr>
          <a:xfrm>
            <a:off x="10857011" y="3129871"/>
            <a:ext cx="576064" cy="275447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AC651542-C25D-4B14-A25C-A96692426FEC}"/>
              </a:ext>
            </a:extLst>
          </p:cNvPr>
          <p:cNvCxnSpPr/>
          <p:nvPr/>
        </p:nvCxnSpPr>
        <p:spPr>
          <a:xfrm>
            <a:off x="9571579" y="5161373"/>
            <a:ext cx="0" cy="33212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1B3EE968-44FB-4E78-B032-7C5EA311992A}"/>
              </a:ext>
            </a:extLst>
          </p:cNvPr>
          <p:cNvCxnSpPr/>
          <p:nvPr/>
        </p:nvCxnSpPr>
        <p:spPr>
          <a:xfrm flipH="1">
            <a:off x="9571579" y="5161373"/>
            <a:ext cx="156952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431D5E67-DC54-46AA-9DD9-A8C0D431CBBD}"/>
              </a:ext>
            </a:extLst>
          </p:cNvPr>
          <p:cNvCxnSpPr/>
          <p:nvPr/>
        </p:nvCxnSpPr>
        <p:spPr>
          <a:xfrm flipH="1">
            <a:off x="9571579" y="5493499"/>
            <a:ext cx="156952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B9F6724A-D733-4DB3-8BB8-68C271E49E53}"/>
              </a:ext>
            </a:extLst>
          </p:cNvPr>
          <p:cNvCxnSpPr/>
          <p:nvPr/>
        </p:nvCxnSpPr>
        <p:spPr>
          <a:xfrm flipH="1">
            <a:off x="9571579" y="5848750"/>
            <a:ext cx="156952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8CBB4C2C-FE4B-4CFE-9738-EE2B08191D93}"/>
              </a:ext>
            </a:extLst>
          </p:cNvPr>
          <p:cNvCxnSpPr/>
          <p:nvPr/>
        </p:nvCxnSpPr>
        <p:spPr>
          <a:xfrm>
            <a:off x="11141101" y="5493499"/>
            <a:ext cx="0" cy="33212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C24A5B33-83E8-4A56-8818-5BEE9BF6A52C}"/>
              </a:ext>
            </a:extLst>
          </p:cNvPr>
          <p:cNvCxnSpPr/>
          <p:nvPr/>
        </p:nvCxnSpPr>
        <p:spPr>
          <a:xfrm flipH="1">
            <a:off x="9192741" y="5149537"/>
            <a:ext cx="356260" cy="0"/>
          </a:xfrm>
          <a:prstGeom prst="line">
            <a:avLst/>
          </a:prstGeom>
          <a:ln>
            <a:solidFill>
              <a:srgbClr val="6600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9ED5B8B6-460D-4997-8CED-456165B42014}"/>
              </a:ext>
            </a:extLst>
          </p:cNvPr>
          <p:cNvCxnSpPr/>
          <p:nvPr/>
        </p:nvCxnSpPr>
        <p:spPr>
          <a:xfrm flipH="1">
            <a:off x="9192741" y="5493499"/>
            <a:ext cx="356260" cy="0"/>
          </a:xfrm>
          <a:prstGeom prst="line">
            <a:avLst/>
          </a:prstGeom>
          <a:ln>
            <a:solidFill>
              <a:srgbClr val="66006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avec flèche 20">
            <a:extLst>
              <a:ext uri="{FF2B5EF4-FFF2-40B4-BE49-F238E27FC236}">
                <a16:creationId xmlns:a16="http://schemas.microsoft.com/office/drawing/2014/main" id="{ADB533D5-867E-48F2-85E3-E3FA9D9891F1}"/>
              </a:ext>
            </a:extLst>
          </p:cNvPr>
          <p:cNvCxnSpPr/>
          <p:nvPr/>
        </p:nvCxnSpPr>
        <p:spPr>
          <a:xfrm>
            <a:off x="9117149" y="5126959"/>
            <a:ext cx="0" cy="366540"/>
          </a:xfrm>
          <a:prstGeom prst="straightConnector1">
            <a:avLst/>
          </a:prstGeom>
          <a:ln>
            <a:solidFill>
              <a:srgbClr val="660066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Picture 2">
            <a:extLst>
              <a:ext uri="{FF2B5EF4-FFF2-40B4-BE49-F238E27FC236}">
                <a16:creationId xmlns:a16="http://schemas.microsoft.com/office/drawing/2014/main" id="{D1B48576-FD93-4BC1-98E0-65D9F94C2C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0646" y="3946162"/>
            <a:ext cx="280910" cy="1198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CC7D0A7A-DC86-442F-9B17-A114A41E6DB8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715768" y="2240513"/>
            <a:ext cx="631108" cy="671679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BC1181BB-E0C8-41B0-BCFA-B42D58C4688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9664" y="3267594"/>
            <a:ext cx="2698165" cy="1949362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9751DDA1-C140-407F-BC7E-AB9971D8589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829" y="3237381"/>
            <a:ext cx="2781548" cy="1973181"/>
          </a:xfrm>
          <a:prstGeom prst="rect">
            <a:avLst/>
          </a:prstGeom>
        </p:spPr>
      </p:pic>
      <p:sp>
        <p:nvSpPr>
          <p:cNvPr id="27" name="ZoneTexte 26">
            <a:extLst>
              <a:ext uri="{FF2B5EF4-FFF2-40B4-BE49-F238E27FC236}">
                <a16:creationId xmlns:a16="http://schemas.microsoft.com/office/drawing/2014/main" id="{0F8D343D-49FC-40B6-9DA7-59765270C402}"/>
              </a:ext>
            </a:extLst>
          </p:cNvPr>
          <p:cNvSpPr txBox="1"/>
          <p:nvPr/>
        </p:nvSpPr>
        <p:spPr>
          <a:xfrm>
            <a:off x="5062261" y="5273682"/>
            <a:ext cx="2781549" cy="40011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rgbClr val="C00000"/>
                </a:solidFill>
              </a:rPr>
              <a:t>07 – Tool </a:t>
            </a:r>
            <a:r>
              <a:rPr lang="fr-FR" sz="2000" b="1" dirty="0" err="1">
                <a:solidFill>
                  <a:srgbClr val="C00000"/>
                </a:solidFill>
              </a:rPr>
              <a:t>Control.PCE</a:t>
            </a:r>
            <a:endParaRPr lang="fr-FR" sz="2000" b="1" dirty="0">
              <a:solidFill>
                <a:srgbClr val="C00000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89E64E8-A6DF-4F30-B9DD-1457C350CB9A}"/>
              </a:ext>
            </a:extLst>
          </p:cNvPr>
          <p:cNvSpPr/>
          <p:nvPr/>
        </p:nvSpPr>
        <p:spPr>
          <a:xfrm>
            <a:off x="2442076" y="2240512"/>
            <a:ext cx="5759531" cy="3510313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46872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27" grpId="0"/>
      <p:bldP spid="2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1">
            <a:extLst>
              <a:ext uri="{FF2B5EF4-FFF2-40B4-BE49-F238E27FC236}">
                <a16:creationId xmlns:a16="http://schemas.microsoft.com/office/drawing/2014/main" id="{4655D572-2441-4F75-A940-EC368615ED62}"/>
              </a:ext>
            </a:extLst>
          </p:cNvPr>
          <p:cNvSpPr txBox="1">
            <a:spLocks/>
          </p:cNvSpPr>
          <p:nvPr/>
        </p:nvSpPr>
        <p:spPr>
          <a:xfrm>
            <a:off x="0" y="122969"/>
            <a:ext cx="8201607" cy="9174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ea typeface="+mj-ea"/>
                <a:cs typeface="Sony Sketch EF" panose="020B0603020104020203" pitchFamily="34" charset="0"/>
              </a:defRPr>
            </a:lvl1pPr>
          </a:lstStyle>
          <a:p>
            <a:r>
              <a:rPr lang="fr-FR" sz="4400" b="1" dirty="0">
                <a:latin typeface="Sony Sketch EF"/>
              </a:rPr>
              <a:t>5 Axis </a:t>
            </a:r>
            <a:r>
              <a:rPr lang="fr-FR" sz="4400" dirty="0">
                <a:latin typeface="Sony Sketch EF"/>
              </a:rPr>
              <a:t>Expert: The General Mode</a:t>
            </a:r>
            <a:endParaRPr lang="en-US" sz="4400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D735AB6-894F-424F-BAD2-C75D20466BFD}"/>
              </a:ext>
            </a:extLst>
          </p:cNvPr>
          <p:cNvSpPr txBox="1"/>
          <p:nvPr/>
        </p:nvSpPr>
        <p:spPr>
          <a:xfrm>
            <a:off x="303337" y="1107174"/>
            <a:ext cx="410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2. Tool Axis Control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892DCD9-73BA-4572-B80C-A1D24A74B252}"/>
              </a:ext>
            </a:extLst>
          </p:cNvPr>
          <p:cNvSpPr txBox="1"/>
          <p:nvPr/>
        </p:nvSpPr>
        <p:spPr>
          <a:xfrm>
            <a:off x="446212" y="2189802"/>
            <a:ext cx="1531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Pilot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Tool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1340AB3-F4C1-431A-8692-1081F23DE8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378" y="1912268"/>
            <a:ext cx="3971281" cy="1770281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6" name="Straight Arrow Connector 32">
            <a:extLst>
              <a:ext uri="{FF2B5EF4-FFF2-40B4-BE49-F238E27FC236}">
                <a16:creationId xmlns:a16="http://schemas.microsoft.com/office/drawing/2014/main" id="{D64A1F62-AC26-4CD6-8072-1AEB2615EC89}"/>
              </a:ext>
            </a:extLst>
          </p:cNvPr>
          <p:cNvCxnSpPr/>
          <p:nvPr/>
        </p:nvCxnSpPr>
        <p:spPr>
          <a:xfrm>
            <a:off x="1809290" y="2374468"/>
            <a:ext cx="1137907" cy="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0160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1">
            <a:extLst>
              <a:ext uri="{FF2B5EF4-FFF2-40B4-BE49-F238E27FC236}">
                <a16:creationId xmlns:a16="http://schemas.microsoft.com/office/drawing/2014/main" id="{4655D572-2441-4F75-A940-EC368615ED62}"/>
              </a:ext>
            </a:extLst>
          </p:cNvPr>
          <p:cNvSpPr txBox="1">
            <a:spLocks/>
          </p:cNvSpPr>
          <p:nvPr/>
        </p:nvSpPr>
        <p:spPr>
          <a:xfrm>
            <a:off x="0" y="122969"/>
            <a:ext cx="8201607" cy="9174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ea typeface="+mj-ea"/>
                <a:cs typeface="Sony Sketch EF" panose="020B0603020104020203" pitchFamily="34" charset="0"/>
              </a:defRPr>
            </a:lvl1pPr>
          </a:lstStyle>
          <a:p>
            <a:r>
              <a:rPr lang="fr-FR" sz="4400" b="1" dirty="0">
                <a:latin typeface="Sony Sketch EF"/>
              </a:rPr>
              <a:t>5 Axis </a:t>
            </a:r>
            <a:r>
              <a:rPr lang="fr-FR" sz="4400" dirty="0">
                <a:latin typeface="Sony Sketch EF"/>
              </a:rPr>
              <a:t>Expert: The General Mode</a:t>
            </a:r>
            <a:endParaRPr lang="en-US" sz="4400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D735AB6-894F-424F-BAD2-C75D20466BFD}"/>
              </a:ext>
            </a:extLst>
          </p:cNvPr>
          <p:cNvSpPr txBox="1"/>
          <p:nvPr/>
        </p:nvSpPr>
        <p:spPr>
          <a:xfrm>
            <a:off x="303337" y="1107174"/>
            <a:ext cx="410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2. Tool Axis Control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84B166F-0597-4EE1-9785-0E6240C54E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4" y="3524382"/>
            <a:ext cx="3178260" cy="238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04FF8A06-3442-482D-93F3-426060ECB5A0}"/>
              </a:ext>
            </a:extLst>
          </p:cNvPr>
          <p:cNvSpPr txBox="1"/>
          <p:nvPr/>
        </p:nvSpPr>
        <p:spPr>
          <a:xfrm>
            <a:off x="303337" y="1697157"/>
            <a:ext cx="41044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When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the </a:t>
            </a:r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tool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turns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around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itself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it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is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because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it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is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‘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lost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’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regarding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the UV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curves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of the surface.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A9B599D-531F-449B-9F39-DE0DECEC6304}"/>
              </a:ext>
            </a:extLst>
          </p:cNvPr>
          <p:cNvSpPr/>
          <p:nvPr/>
        </p:nvSpPr>
        <p:spPr>
          <a:xfrm>
            <a:off x="303336" y="2612819"/>
            <a:ext cx="51830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à"/>
            </a:pP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Advanced / </a:t>
            </a:r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Ruled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 Surface Radius Limit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: </a:t>
            </a:r>
          </a:p>
          <a:p>
            <a:pPr algn="just"/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enter 0 or 99999 to force the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choice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 of one direction.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82123A08-8B04-4430-BFFE-20ADF5047C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293137"/>
            <a:ext cx="6705600" cy="281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AE14D7C3-0DC4-47A9-A735-10A5C5D07969}"/>
              </a:ext>
            </a:extLst>
          </p:cNvPr>
          <p:cNvCxnSpPr/>
          <p:nvPr/>
        </p:nvCxnSpPr>
        <p:spPr>
          <a:xfrm>
            <a:off x="7623888" y="2517417"/>
            <a:ext cx="589376" cy="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D3346271-34FE-424A-B04C-FC31F187EB7F}"/>
              </a:ext>
            </a:extLst>
          </p:cNvPr>
          <p:cNvSpPr/>
          <p:nvPr/>
        </p:nvSpPr>
        <p:spPr>
          <a:xfrm>
            <a:off x="6924801" y="2393408"/>
            <a:ext cx="665421" cy="235409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D289FF82-740F-464A-BAFB-B83F5BE9BC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9026" y="3524382"/>
            <a:ext cx="2989436" cy="23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CCD90ED-20FD-4E1D-BFF7-2544BB8185DF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28995" y="4552020"/>
            <a:ext cx="770883" cy="820440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051A442A-73E0-47E4-97F3-167BCCEBDDE2}"/>
              </a:ext>
            </a:extLst>
          </p:cNvPr>
          <p:cNvSpPr txBox="1"/>
          <p:nvPr/>
        </p:nvSpPr>
        <p:spPr>
          <a:xfrm>
            <a:off x="8399878" y="4438117"/>
            <a:ext cx="33790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Machining</a:t>
            </a:r>
            <a:r>
              <a:rPr lang="fr-FR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sz="16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Vector</a:t>
            </a:r>
            <a:r>
              <a:rPr lang="fr-FR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</a:t>
            </a:r>
          </a:p>
          <a:p>
            <a:pPr marL="285750" indent="-285750">
              <a:buFontTx/>
              <a:buChar char="-"/>
            </a:pP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 can set the </a:t>
            </a:r>
            <a:r>
              <a:rPr lang="fr-FR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length</a:t>
            </a: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in Tools/Options/Graphic </a:t>
            </a:r>
            <a:r>
              <a:rPr lang="fr-FR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window</a:t>
            </a:r>
            <a:endParaRPr lang="fr-FR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buFontTx/>
              <a:buChar char="-"/>
            </a:pP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 can </a:t>
            </a:r>
            <a:r>
              <a:rPr lang="fr-FR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also</a:t>
            </a: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hide</a:t>
            </a: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the </a:t>
            </a:r>
            <a:r>
              <a:rPr lang="fr-FR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vector</a:t>
            </a: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in the </a:t>
            </a:r>
            <a:r>
              <a:rPr lang="fr-FR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Machining</a:t>
            </a: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tree</a:t>
            </a: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with</a:t>
            </a: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 right-click on the </a:t>
            </a:r>
            <a:r>
              <a:rPr lang="fr-FR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toolpath</a:t>
            </a: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FA7EC70-2E87-461B-9884-C799CEEBA3EC}"/>
              </a:ext>
            </a:extLst>
          </p:cNvPr>
          <p:cNvSpPr/>
          <p:nvPr/>
        </p:nvSpPr>
        <p:spPr>
          <a:xfrm>
            <a:off x="2329944" y="5908594"/>
            <a:ext cx="2460885" cy="369332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rgbClr val="C00000"/>
                </a:solidFill>
              </a:rPr>
              <a:t>08 – Compressor2.PCE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8F441B6-2D6F-4A5D-B5B6-2126AC0D003A}"/>
              </a:ext>
            </a:extLst>
          </p:cNvPr>
          <p:cNvSpPr/>
          <p:nvPr/>
        </p:nvSpPr>
        <p:spPr>
          <a:xfrm>
            <a:off x="4006" y="3482342"/>
            <a:ext cx="6480877" cy="285272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00004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 animBg="1"/>
      <p:bldP spid="13" grpId="0"/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1">
            <a:extLst>
              <a:ext uri="{FF2B5EF4-FFF2-40B4-BE49-F238E27FC236}">
                <a16:creationId xmlns:a16="http://schemas.microsoft.com/office/drawing/2014/main" id="{4655D572-2441-4F75-A940-EC368615ED62}"/>
              </a:ext>
            </a:extLst>
          </p:cNvPr>
          <p:cNvSpPr txBox="1">
            <a:spLocks/>
          </p:cNvSpPr>
          <p:nvPr/>
        </p:nvSpPr>
        <p:spPr>
          <a:xfrm>
            <a:off x="0" y="122969"/>
            <a:ext cx="8201607" cy="9174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ea typeface="+mj-ea"/>
                <a:cs typeface="Sony Sketch EF" panose="020B0603020104020203" pitchFamily="34" charset="0"/>
              </a:defRPr>
            </a:lvl1pPr>
          </a:lstStyle>
          <a:p>
            <a:r>
              <a:rPr lang="fr-FR" sz="4400" b="1" dirty="0">
                <a:latin typeface="Sony Sketch EF"/>
              </a:rPr>
              <a:t>5 Axis </a:t>
            </a:r>
            <a:r>
              <a:rPr lang="fr-FR" sz="4400" dirty="0">
                <a:latin typeface="Sony Sketch EF"/>
              </a:rPr>
              <a:t>Expert: The General Mode</a:t>
            </a:r>
            <a:endParaRPr lang="en-US" sz="4400" dirty="0"/>
          </a:p>
        </p:txBody>
      </p:sp>
      <p:sp>
        <p:nvSpPr>
          <p:cNvPr id="3" name="TextBox 14">
            <a:extLst>
              <a:ext uri="{FF2B5EF4-FFF2-40B4-BE49-F238E27FC236}">
                <a16:creationId xmlns:a16="http://schemas.microsoft.com/office/drawing/2014/main" id="{268F8F7F-EB06-45AD-B4B4-442CDB799C9C}"/>
              </a:ext>
            </a:extLst>
          </p:cNvPr>
          <p:cNvSpPr txBox="1"/>
          <p:nvPr/>
        </p:nvSpPr>
        <p:spPr>
          <a:xfrm>
            <a:off x="303337" y="1107086"/>
            <a:ext cx="85823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3. Gouge check (Collision </a:t>
            </a:r>
            <a:r>
              <a:rPr lang="fr-FR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Avoidance</a:t>
            </a:r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Strategies</a:t>
            </a:r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  <a:endParaRPr lang="fr-FR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extBox 22">
            <a:extLst>
              <a:ext uri="{FF2B5EF4-FFF2-40B4-BE49-F238E27FC236}">
                <a16:creationId xmlns:a16="http://schemas.microsoft.com/office/drawing/2014/main" id="{C2ADBF2A-5582-434E-93F4-7703FE9969D9}"/>
              </a:ext>
            </a:extLst>
          </p:cNvPr>
          <p:cNvSpPr txBox="1"/>
          <p:nvPr/>
        </p:nvSpPr>
        <p:spPr>
          <a:xfrm>
            <a:off x="293312" y="2388347"/>
            <a:ext cx="343387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 addition, up to 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four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separate 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check surface groups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can be selected and individual gouge avoidance strategies can be applied to 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each successive group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TextBox 27">
            <a:extLst>
              <a:ext uri="{FF2B5EF4-FFF2-40B4-BE49-F238E27FC236}">
                <a16:creationId xmlns:a16="http://schemas.microsoft.com/office/drawing/2014/main" id="{224B6A06-2082-4407-9895-F0C031C641F0}"/>
              </a:ext>
            </a:extLst>
          </p:cNvPr>
          <p:cNvSpPr txBox="1"/>
          <p:nvPr/>
        </p:nvSpPr>
        <p:spPr>
          <a:xfrm>
            <a:off x="303337" y="1760451"/>
            <a:ext cx="8749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user can specify not one, but 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four different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tool gouge strategies to a single operation.</a:t>
            </a:r>
            <a:endParaRPr lang="fr-FR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37ADDDAC-CC88-418A-81D5-FD0D63648C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29090" y="3142420"/>
            <a:ext cx="7799620" cy="3217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8DE53D7-188C-4810-A748-0D70E4892E64}"/>
              </a:ext>
            </a:extLst>
          </p:cNvPr>
          <p:cNvSpPr/>
          <p:nvPr/>
        </p:nvSpPr>
        <p:spPr>
          <a:xfrm>
            <a:off x="6620359" y="4605187"/>
            <a:ext cx="2516797" cy="273013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179117C-C5DC-4E79-9A63-B609BEC72A0B}"/>
              </a:ext>
            </a:extLst>
          </p:cNvPr>
          <p:cNvSpPr/>
          <p:nvPr/>
        </p:nvSpPr>
        <p:spPr>
          <a:xfrm>
            <a:off x="6697748" y="5458106"/>
            <a:ext cx="2355559" cy="565079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4B5858C-2F90-46E4-8009-F9C39A7E9C34}"/>
              </a:ext>
            </a:extLst>
          </p:cNvPr>
          <p:cNvSpPr/>
          <p:nvPr/>
        </p:nvSpPr>
        <p:spPr>
          <a:xfrm>
            <a:off x="10172604" y="4539252"/>
            <a:ext cx="1714596" cy="44523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TextBox 28">
            <a:extLst>
              <a:ext uri="{FF2B5EF4-FFF2-40B4-BE49-F238E27FC236}">
                <a16:creationId xmlns:a16="http://schemas.microsoft.com/office/drawing/2014/main" id="{7E151A75-00DD-4739-9FFA-2B24F9215906}"/>
              </a:ext>
            </a:extLst>
          </p:cNvPr>
          <p:cNvSpPr txBox="1"/>
          <p:nvPr/>
        </p:nvSpPr>
        <p:spPr>
          <a:xfrm>
            <a:off x="6875493" y="2470841"/>
            <a:ext cx="2412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Retraction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Strategies</a:t>
            </a:r>
            <a:endParaRPr lang="fr-FR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TextBox 29">
            <a:extLst>
              <a:ext uri="{FF2B5EF4-FFF2-40B4-BE49-F238E27FC236}">
                <a16:creationId xmlns:a16="http://schemas.microsoft.com/office/drawing/2014/main" id="{CE72A57D-B8DB-46F3-B885-17491DD9606B}"/>
              </a:ext>
            </a:extLst>
          </p:cNvPr>
          <p:cNvSpPr txBox="1"/>
          <p:nvPr/>
        </p:nvSpPr>
        <p:spPr>
          <a:xfrm>
            <a:off x="9664959" y="2470841"/>
            <a:ext cx="1787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Surface groups</a:t>
            </a:r>
            <a:endParaRPr lang="fr-FR" dirty="0"/>
          </a:p>
        </p:txBody>
      </p:sp>
      <p:sp>
        <p:nvSpPr>
          <p:cNvPr id="13" name="TextBox 30">
            <a:extLst>
              <a:ext uri="{FF2B5EF4-FFF2-40B4-BE49-F238E27FC236}">
                <a16:creationId xmlns:a16="http://schemas.microsoft.com/office/drawing/2014/main" id="{3970CD96-9A80-4E86-9199-BAA309C9A1AE}"/>
              </a:ext>
            </a:extLst>
          </p:cNvPr>
          <p:cNvSpPr txBox="1"/>
          <p:nvPr/>
        </p:nvSpPr>
        <p:spPr>
          <a:xfrm>
            <a:off x="4716001" y="2388958"/>
            <a:ext cx="21156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Tool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Elements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gouge </a:t>
            </a:r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checking</a:t>
            </a:r>
            <a:endParaRPr lang="fr-FR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4" name="Straight Arrow Connector 16">
            <a:extLst>
              <a:ext uri="{FF2B5EF4-FFF2-40B4-BE49-F238E27FC236}">
                <a16:creationId xmlns:a16="http://schemas.microsoft.com/office/drawing/2014/main" id="{223C8ED7-808E-4E54-B2A2-8603CC6DB326}"/>
              </a:ext>
            </a:extLst>
          </p:cNvPr>
          <p:cNvCxnSpPr>
            <a:cxnSpLocks/>
          </p:cNvCxnSpPr>
          <p:nvPr/>
        </p:nvCxnSpPr>
        <p:spPr>
          <a:xfrm>
            <a:off x="5519803" y="3035289"/>
            <a:ext cx="1589" cy="830386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Straight Arrow Connector 32">
            <a:extLst>
              <a:ext uri="{FF2B5EF4-FFF2-40B4-BE49-F238E27FC236}">
                <a16:creationId xmlns:a16="http://schemas.microsoft.com/office/drawing/2014/main" id="{08F58E7C-7EB0-4F2B-8D37-42001C626E4E}"/>
              </a:ext>
            </a:extLst>
          </p:cNvPr>
          <p:cNvCxnSpPr/>
          <p:nvPr/>
        </p:nvCxnSpPr>
        <p:spPr>
          <a:xfrm rot="5400000">
            <a:off x="6647937" y="3562960"/>
            <a:ext cx="1498733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Straight Arrow Connector 34">
            <a:extLst>
              <a:ext uri="{FF2B5EF4-FFF2-40B4-BE49-F238E27FC236}">
                <a16:creationId xmlns:a16="http://schemas.microsoft.com/office/drawing/2014/main" id="{D8A920E3-8CD1-4DB7-8017-4984E611C2D6}"/>
              </a:ext>
            </a:extLst>
          </p:cNvPr>
          <p:cNvCxnSpPr/>
          <p:nvPr/>
        </p:nvCxnSpPr>
        <p:spPr>
          <a:xfrm rot="5400000">
            <a:off x="9786215" y="3588746"/>
            <a:ext cx="1498733" cy="1588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7108DF5C-809B-4D85-BB5C-224FD52D4756}"/>
              </a:ext>
            </a:extLst>
          </p:cNvPr>
          <p:cNvSpPr/>
          <p:nvPr/>
        </p:nvSpPr>
        <p:spPr>
          <a:xfrm>
            <a:off x="10172604" y="5449635"/>
            <a:ext cx="1714596" cy="44523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8767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/>
      <p:bldP spid="12" grpId="0"/>
      <p:bldP spid="13" grpId="0"/>
      <p:bldP spid="1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1">
            <a:extLst>
              <a:ext uri="{FF2B5EF4-FFF2-40B4-BE49-F238E27FC236}">
                <a16:creationId xmlns:a16="http://schemas.microsoft.com/office/drawing/2014/main" id="{4655D572-2441-4F75-A940-EC368615ED62}"/>
              </a:ext>
            </a:extLst>
          </p:cNvPr>
          <p:cNvSpPr txBox="1">
            <a:spLocks/>
          </p:cNvSpPr>
          <p:nvPr/>
        </p:nvSpPr>
        <p:spPr>
          <a:xfrm>
            <a:off x="0" y="122969"/>
            <a:ext cx="8201607" cy="9174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ea typeface="+mj-ea"/>
                <a:cs typeface="Sony Sketch EF" panose="020B0603020104020203" pitchFamily="34" charset="0"/>
              </a:defRPr>
            </a:lvl1pPr>
          </a:lstStyle>
          <a:p>
            <a:r>
              <a:rPr lang="fr-FR" sz="4400" b="1" dirty="0">
                <a:latin typeface="Sony Sketch EF"/>
              </a:rPr>
              <a:t>5 Axis </a:t>
            </a:r>
            <a:r>
              <a:rPr lang="fr-FR" sz="4400" dirty="0">
                <a:latin typeface="Sony Sketch EF"/>
              </a:rPr>
              <a:t>Expert: The General Mode</a:t>
            </a:r>
            <a:endParaRPr lang="en-US" sz="4400" dirty="0"/>
          </a:p>
        </p:txBody>
      </p:sp>
      <p:sp>
        <p:nvSpPr>
          <p:cNvPr id="3" name="TextBox 14">
            <a:extLst>
              <a:ext uri="{FF2B5EF4-FFF2-40B4-BE49-F238E27FC236}">
                <a16:creationId xmlns:a16="http://schemas.microsoft.com/office/drawing/2014/main" id="{22026710-922B-4A99-A6D0-AB7064023C55}"/>
              </a:ext>
            </a:extLst>
          </p:cNvPr>
          <p:cNvSpPr txBox="1"/>
          <p:nvPr/>
        </p:nvSpPr>
        <p:spPr>
          <a:xfrm>
            <a:off x="303337" y="1107086"/>
            <a:ext cx="85823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4. Link</a:t>
            </a:r>
            <a:endParaRPr lang="fr-FR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876674C-2030-4116-B541-4366BC19B9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528" y="1403595"/>
            <a:ext cx="7276044" cy="4825755"/>
          </a:xfrm>
          <a:prstGeom prst="rect">
            <a:avLst/>
          </a:prstGeom>
        </p:spPr>
      </p:pic>
      <p:sp>
        <p:nvSpPr>
          <p:cNvPr id="5" name="Accolade ouvrante 4">
            <a:extLst>
              <a:ext uri="{FF2B5EF4-FFF2-40B4-BE49-F238E27FC236}">
                <a16:creationId xmlns:a16="http://schemas.microsoft.com/office/drawing/2014/main" id="{9DF49754-34D4-4FD1-8CB9-B229F85AA198}"/>
              </a:ext>
            </a:extLst>
          </p:cNvPr>
          <p:cNvSpPr/>
          <p:nvPr/>
        </p:nvSpPr>
        <p:spPr>
          <a:xfrm>
            <a:off x="4316595" y="1744534"/>
            <a:ext cx="378373" cy="4006380"/>
          </a:xfrm>
          <a:prstGeom prst="leftBrace">
            <a:avLst>
              <a:gd name="adj1" fmla="val 49035"/>
              <a:gd name="adj2" fmla="val 50000"/>
            </a:avLst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8A73E13-6D3A-4A54-9EB2-7A5A9FE16498}"/>
              </a:ext>
            </a:extLst>
          </p:cNvPr>
          <p:cNvSpPr/>
          <p:nvPr/>
        </p:nvSpPr>
        <p:spPr>
          <a:xfrm>
            <a:off x="1798568" y="3537713"/>
            <a:ext cx="23155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Definition of 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strategies</a:t>
            </a:r>
            <a:endParaRPr lang="fr-FR" b="1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05824C5-CFB3-46E7-9589-7A0358440A42}"/>
              </a:ext>
            </a:extLst>
          </p:cNvPr>
          <p:cNvSpPr/>
          <p:nvPr/>
        </p:nvSpPr>
        <p:spPr>
          <a:xfrm>
            <a:off x="736872" y="4679459"/>
            <a:ext cx="30292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Values used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 the strategies</a:t>
            </a:r>
            <a:endParaRPr lang="fr-FR" dirty="0"/>
          </a:p>
        </p:txBody>
      </p:sp>
      <p:cxnSp>
        <p:nvCxnSpPr>
          <p:cNvPr id="8" name="Straight Arrow Connector 16">
            <a:extLst>
              <a:ext uri="{FF2B5EF4-FFF2-40B4-BE49-F238E27FC236}">
                <a16:creationId xmlns:a16="http://schemas.microsoft.com/office/drawing/2014/main" id="{8956DD7D-7B47-4518-AC5C-023D3600C14D}"/>
              </a:ext>
            </a:extLst>
          </p:cNvPr>
          <p:cNvCxnSpPr/>
          <p:nvPr/>
        </p:nvCxnSpPr>
        <p:spPr>
          <a:xfrm>
            <a:off x="3633658" y="4959284"/>
            <a:ext cx="960833" cy="990241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5347E8AF-0CB5-446A-B436-5C4F3071C669}"/>
              </a:ext>
            </a:extLst>
          </p:cNvPr>
          <p:cNvSpPr/>
          <p:nvPr/>
        </p:nvSpPr>
        <p:spPr>
          <a:xfrm>
            <a:off x="4670973" y="5814452"/>
            <a:ext cx="2920452" cy="414898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TextBox 27">
            <a:extLst>
              <a:ext uri="{FF2B5EF4-FFF2-40B4-BE49-F238E27FC236}">
                <a16:creationId xmlns:a16="http://schemas.microsoft.com/office/drawing/2014/main" id="{441A961F-2334-45B2-81B8-452D3CA9C4FC}"/>
              </a:ext>
            </a:extLst>
          </p:cNvPr>
          <p:cNvSpPr txBox="1"/>
          <p:nvPr/>
        </p:nvSpPr>
        <p:spPr>
          <a:xfrm>
            <a:off x="353428" y="1747489"/>
            <a:ext cx="35931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Definition of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Leadin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and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Leadout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strategies, links between passes in XY and Z, clearances values, feed and rapid distances, etc.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14029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1">
            <a:extLst>
              <a:ext uri="{FF2B5EF4-FFF2-40B4-BE49-F238E27FC236}">
                <a16:creationId xmlns:a16="http://schemas.microsoft.com/office/drawing/2014/main" id="{4655D572-2441-4F75-A940-EC368615ED62}"/>
              </a:ext>
            </a:extLst>
          </p:cNvPr>
          <p:cNvSpPr txBox="1">
            <a:spLocks/>
          </p:cNvSpPr>
          <p:nvPr/>
        </p:nvSpPr>
        <p:spPr>
          <a:xfrm>
            <a:off x="0" y="122969"/>
            <a:ext cx="8201607" cy="9174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ea typeface="+mj-ea"/>
                <a:cs typeface="Sony Sketch EF" panose="020B0603020104020203" pitchFamily="34" charset="0"/>
              </a:defRPr>
            </a:lvl1pPr>
          </a:lstStyle>
          <a:p>
            <a:r>
              <a:rPr lang="fr-FR" sz="4400" b="1" dirty="0">
                <a:latin typeface="Sony Sketch EF"/>
              </a:rPr>
              <a:t>5 Axis </a:t>
            </a:r>
            <a:r>
              <a:rPr lang="fr-FR" sz="4400" dirty="0">
                <a:latin typeface="Sony Sketch EF"/>
              </a:rPr>
              <a:t>Expert: The General Mode</a:t>
            </a:r>
            <a:endParaRPr lang="en-US" sz="4400" dirty="0"/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51C703E7-A4C0-4F56-AA53-D87A5E92559F}"/>
              </a:ext>
            </a:extLst>
          </p:cNvPr>
          <p:cNvSpPr txBox="1"/>
          <p:nvPr/>
        </p:nvSpPr>
        <p:spPr>
          <a:xfrm>
            <a:off x="257176" y="1110865"/>
            <a:ext cx="29135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Implementation</a:t>
            </a:r>
            <a:endParaRPr lang="fr-FR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8FA33D2-6FC9-47EC-8FE3-C56AF4577C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406" y="2868333"/>
            <a:ext cx="1287911" cy="1132743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2FB6BB04-F529-4EA4-B0F1-FC0FBFC183CD}"/>
              </a:ext>
            </a:extLst>
          </p:cNvPr>
          <p:cNvSpPr txBox="1"/>
          <p:nvPr/>
        </p:nvSpPr>
        <p:spPr>
          <a:xfrm>
            <a:off x="2750261" y="3334482"/>
            <a:ext cx="62545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Always program the </a:t>
            </a:r>
            <a:r>
              <a:rPr lang="fr-FR" sz="20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toolpath</a:t>
            </a:r>
            <a:r>
              <a:rPr lang="fr-FR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 the </a:t>
            </a:r>
            <a:r>
              <a:rPr lang="fr-FR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REFERENCE plane: </a:t>
            </a:r>
            <a:r>
              <a:rPr lang="fr-FR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orientation of </a:t>
            </a:r>
            <a:r>
              <a:rPr lang="fr-FR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tool</a:t>
            </a:r>
            <a:r>
              <a:rPr lang="fr-FR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is</a:t>
            </a:r>
            <a:r>
              <a:rPr lang="fr-FR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given</a:t>
            </a:r>
            <a:r>
              <a:rPr lang="fr-FR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in the 5 axis </a:t>
            </a:r>
            <a:r>
              <a:rPr lang="fr-FR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strategy</a:t>
            </a:r>
            <a:r>
              <a:rPr lang="fr-FR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dialogs</a:t>
            </a:r>
            <a:endParaRPr lang="fr-FR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C078E88A-E6AE-4F7A-8503-04BFA24EBB10}"/>
              </a:ext>
            </a:extLst>
          </p:cNvPr>
          <p:cNvSpPr txBox="1"/>
          <p:nvPr/>
        </p:nvSpPr>
        <p:spPr>
          <a:xfrm>
            <a:off x="2750261" y="2606723"/>
            <a:ext cx="29135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Important Rule</a:t>
            </a:r>
          </a:p>
        </p:txBody>
      </p:sp>
    </p:spTree>
    <p:extLst>
      <p:ext uri="{BB962C8B-B14F-4D97-AF65-F5344CB8AC3E}">
        <p14:creationId xmlns:p14="http://schemas.microsoft.com/office/powerpoint/2010/main" val="2720556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1">
            <a:extLst>
              <a:ext uri="{FF2B5EF4-FFF2-40B4-BE49-F238E27FC236}">
                <a16:creationId xmlns:a16="http://schemas.microsoft.com/office/drawing/2014/main" id="{4655D572-2441-4F75-A940-EC368615ED62}"/>
              </a:ext>
            </a:extLst>
          </p:cNvPr>
          <p:cNvSpPr txBox="1">
            <a:spLocks/>
          </p:cNvSpPr>
          <p:nvPr/>
        </p:nvSpPr>
        <p:spPr>
          <a:xfrm>
            <a:off x="0" y="122969"/>
            <a:ext cx="8201607" cy="9174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ea typeface="+mj-ea"/>
                <a:cs typeface="Sony Sketch EF" panose="020B0603020104020203" pitchFamily="34" charset="0"/>
              </a:defRPr>
            </a:lvl1pPr>
          </a:lstStyle>
          <a:p>
            <a:r>
              <a:rPr lang="fr-FR" sz="4400" b="1" dirty="0">
                <a:latin typeface="Sony Sketch EF"/>
              </a:rPr>
              <a:t>5 Axis </a:t>
            </a:r>
            <a:r>
              <a:rPr lang="fr-FR" sz="4400" dirty="0">
                <a:latin typeface="Sony Sketch EF"/>
              </a:rPr>
              <a:t>Expert: The General Mode</a:t>
            </a:r>
            <a:endParaRPr lang="en-US" sz="4400" dirty="0"/>
          </a:p>
        </p:txBody>
      </p:sp>
      <p:sp>
        <p:nvSpPr>
          <p:cNvPr id="3" name="TextBox 14">
            <a:extLst>
              <a:ext uri="{FF2B5EF4-FFF2-40B4-BE49-F238E27FC236}">
                <a16:creationId xmlns:a16="http://schemas.microsoft.com/office/drawing/2014/main" id="{B1112C8C-73C7-4EAA-B1EB-6801BA95EC00}"/>
              </a:ext>
            </a:extLst>
          </p:cNvPr>
          <p:cNvSpPr txBox="1"/>
          <p:nvPr/>
        </p:nvSpPr>
        <p:spPr>
          <a:xfrm>
            <a:off x="303337" y="1107086"/>
            <a:ext cx="85823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4. Link - </a:t>
            </a:r>
            <a:r>
              <a:rPr lang="fr-FR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Strategies</a:t>
            </a:r>
            <a:endParaRPr lang="fr-FR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BFC2A2D-7DF2-4558-A0AD-94A14BE148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083" y="2666106"/>
            <a:ext cx="5417462" cy="229518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3F75756-02EF-48AF-9987-3F52FE8CD01E}"/>
              </a:ext>
            </a:extLst>
          </p:cNvPr>
          <p:cNvSpPr/>
          <p:nvPr/>
        </p:nvSpPr>
        <p:spPr>
          <a:xfrm>
            <a:off x="303337" y="1791211"/>
            <a:ext cx="18598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Leadin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&amp; </a:t>
            </a:r>
            <a:r>
              <a:rPr lang="en-US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Leadout</a:t>
            </a:r>
            <a:endParaRPr lang="fr-FR" b="1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56D3446-64A6-4830-8D47-8077AF4E6036}"/>
              </a:ext>
            </a:extLst>
          </p:cNvPr>
          <p:cNvSpPr/>
          <p:nvPr/>
        </p:nvSpPr>
        <p:spPr>
          <a:xfrm>
            <a:off x="365083" y="2675682"/>
            <a:ext cx="5409401" cy="103976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7" name="Straight Arrow Connector 16">
            <a:extLst>
              <a:ext uri="{FF2B5EF4-FFF2-40B4-BE49-F238E27FC236}">
                <a16:creationId xmlns:a16="http://schemas.microsoft.com/office/drawing/2014/main" id="{3AA5CA70-47FE-4C42-A0E3-AF30CE2C3C06}"/>
              </a:ext>
            </a:extLst>
          </p:cNvPr>
          <p:cNvCxnSpPr/>
          <p:nvPr/>
        </p:nvCxnSpPr>
        <p:spPr>
          <a:xfrm>
            <a:off x="1220415" y="2160543"/>
            <a:ext cx="0" cy="432323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0715CF27-6C98-4B95-BD68-8BCA81E244C2}"/>
              </a:ext>
            </a:extLst>
          </p:cNvPr>
          <p:cNvSpPr/>
          <p:nvPr/>
        </p:nvSpPr>
        <p:spPr>
          <a:xfrm>
            <a:off x="365083" y="3813698"/>
            <a:ext cx="5409401" cy="1097657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1FF566D-328E-4115-BF3C-697E66CBC882}"/>
              </a:ext>
            </a:extLst>
          </p:cNvPr>
          <p:cNvSpPr/>
          <p:nvPr/>
        </p:nvSpPr>
        <p:spPr>
          <a:xfrm>
            <a:off x="1495149" y="5143043"/>
            <a:ext cx="1590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Gaps along cut</a:t>
            </a:r>
            <a:endParaRPr lang="fr-FR" b="1" dirty="0"/>
          </a:p>
        </p:txBody>
      </p:sp>
      <p:cxnSp>
        <p:nvCxnSpPr>
          <p:cNvPr id="10" name="Straight Arrow Connector 16">
            <a:extLst>
              <a:ext uri="{FF2B5EF4-FFF2-40B4-BE49-F238E27FC236}">
                <a16:creationId xmlns:a16="http://schemas.microsoft.com/office/drawing/2014/main" id="{605B9B53-EE0E-4A8B-9F6E-4D0B6B5CF3AA}"/>
              </a:ext>
            </a:extLst>
          </p:cNvPr>
          <p:cNvCxnSpPr/>
          <p:nvPr/>
        </p:nvCxnSpPr>
        <p:spPr>
          <a:xfrm flipV="1">
            <a:off x="1390353" y="4961290"/>
            <a:ext cx="0" cy="333073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8C0C231C-0628-4DB6-A5B4-1A252717AD3C}"/>
              </a:ext>
            </a:extLst>
          </p:cNvPr>
          <p:cNvSpPr/>
          <p:nvPr/>
        </p:nvSpPr>
        <p:spPr>
          <a:xfrm>
            <a:off x="1520041" y="5509462"/>
            <a:ext cx="31451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Small and large gaps strategies.</a:t>
            </a:r>
            <a:endParaRPr lang="fr-FR" dirty="0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6ABB0C29-4CCF-47D1-AA22-0B2C4D27BF5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96000" y="1696981"/>
            <a:ext cx="2322906" cy="2304994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EBC049A4-1A06-411B-AD6E-54B13E80CA18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6000" y="4209660"/>
            <a:ext cx="2322906" cy="2169405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7CEBD9C2-9C5F-41C7-9E59-2249A2EEBC4A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646512" y="3026979"/>
            <a:ext cx="3429638" cy="2851815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52EF5B65-2141-41CF-BC3C-C7C100B6DD79}"/>
              </a:ext>
            </a:extLst>
          </p:cNvPr>
          <p:cNvSpPr/>
          <p:nvPr/>
        </p:nvSpPr>
        <p:spPr>
          <a:xfrm>
            <a:off x="8598005" y="2592866"/>
            <a:ext cx="3561712" cy="3550759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2E11215-A910-4D57-96D3-2EF9B995244F}"/>
              </a:ext>
            </a:extLst>
          </p:cNvPr>
          <p:cNvSpPr/>
          <p:nvPr/>
        </p:nvSpPr>
        <p:spPr>
          <a:xfrm>
            <a:off x="10717651" y="3468604"/>
            <a:ext cx="507400" cy="411466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7397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8" grpId="0" animBg="1"/>
      <p:bldP spid="9" grpId="0"/>
      <p:bldP spid="11" grpId="0"/>
      <p:bldP spid="16" grpId="0" animBg="1"/>
      <p:bldP spid="1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1">
            <a:extLst>
              <a:ext uri="{FF2B5EF4-FFF2-40B4-BE49-F238E27FC236}">
                <a16:creationId xmlns:a16="http://schemas.microsoft.com/office/drawing/2014/main" id="{4655D572-2441-4F75-A940-EC368615ED62}"/>
              </a:ext>
            </a:extLst>
          </p:cNvPr>
          <p:cNvSpPr txBox="1">
            <a:spLocks/>
          </p:cNvSpPr>
          <p:nvPr/>
        </p:nvSpPr>
        <p:spPr>
          <a:xfrm>
            <a:off x="0" y="122969"/>
            <a:ext cx="8201607" cy="9174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ea typeface="+mj-ea"/>
                <a:cs typeface="Sony Sketch EF" panose="020B0603020104020203" pitchFamily="34" charset="0"/>
              </a:defRPr>
            </a:lvl1pPr>
          </a:lstStyle>
          <a:p>
            <a:r>
              <a:rPr lang="fr-FR" sz="4400" b="1" dirty="0">
                <a:latin typeface="Sony Sketch EF"/>
              </a:rPr>
              <a:t>5 Axis </a:t>
            </a:r>
            <a:r>
              <a:rPr lang="fr-FR" sz="4400" dirty="0">
                <a:latin typeface="Sony Sketch EF"/>
              </a:rPr>
              <a:t>Expert: The General Mode</a:t>
            </a:r>
            <a:endParaRPr lang="en-US" sz="4400" dirty="0"/>
          </a:p>
        </p:txBody>
      </p:sp>
      <p:sp>
        <p:nvSpPr>
          <p:cNvPr id="3" name="TextBox 14">
            <a:extLst>
              <a:ext uri="{FF2B5EF4-FFF2-40B4-BE49-F238E27FC236}">
                <a16:creationId xmlns:a16="http://schemas.microsoft.com/office/drawing/2014/main" id="{98D53484-98D4-4F63-B57F-2DF1C2D04CBF}"/>
              </a:ext>
            </a:extLst>
          </p:cNvPr>
          <p:cNvSpPr txBox="1"/>
          <p:nvPr/>
        </p:nvSpPr>
        <p:spPr>
          <a:xfrm>
            <a:off x="303337" y="1107086"/>
            <a:ext cx="85823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4. Link - </a:t>
            </a:r>
            <a:r>
              <a:rPr lang="fr-FR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Strategies</a:t>
            </a:r>
            <a:endParaRPr lang="fr-FR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19AE4BE-C8FD-4BC6-9D28-D9107BB156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739" y="2576096"/>
            <a:ext cx="5266471" cy="216444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9D4DCDE-5482-4713-B439-A47D29478B53}"/>
              </a:ext>
            </a:extLst>
          </p:cNvPr>
          <p:cNvSpPr/>
          <p:nvPr/>
        </p:nvSpPr>
        <p:spPr>
          <a:xfrm>
            <a:off x="303337" y="1696981"/>
            <a:ext cx="21157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Links between slices</a:t>
            </a:r>
            <a:endParaRPr lang="fr-FR" b="1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6F93A6-75F5-4B0C-BFE3-54AF1003E5FB}"/>
              </a:ext>
            </a:extLst>
          </p:cNvPr>
          <p:cNvSpPr/>
          <p:nvPr/>
        </p:nvSpPr>
        <p:spPr>
          <a:xfrm>
            <a:off x="552787" y="2559952"/>
            <a:ext cx="5263423" cy="106103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7" name="Straight Arrow Connector 16">
            <a:extLst>
              <a:ext uri="{FF2B5EF4-FFF2-40B4-BE49-F238E27FC236}">
                <a16:creationId xmlns:a16="http://schemas.microsoft.com/office/drawing/2014/main" id="{BCC6B5F8-239E-41D1-AA37-4EF16FDC8D1B}"/>
              </a:ext>
            </a:extLst>
          </p:cNvPr>
          <p:cNvCxnSpPr>
            <a:cxnSpLocks/>
          </p:cNvCxnSpPr>
          <p:nvPr/>
        </p:nvCxnSpPr>
        <p:spPr>
          <a:xfrm flipV="1">
            <a:off x="1485843" y="4720344"/>
            <a:ext cx="0" cy="351237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5F571585-1BF6-460E-A425-FBF57D93F9B8}"/>
              </a:ext>
            </a:extLst>
          </p:cNvPr>
          <p:cNvSpPr/>
          <p:nvPr/>
        </p:nvSpPr>
        <p:spPr>
          <a:xfrm>
            <a:off x="552787" y="3658640"/>
            <a:ext cx="5263423" cy="101917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BBBEBF8-93B7-48C8-A35C-AAFDD051BD57}"/>
              </a:ext>
            </a:extLst>
          </p:cNvPr>
          <p:cNvSpPr/>
          <p:nvPr/>
        </p:nvSpPr>
        <p:spPr>
          <a:xfrm>
            <a:off x="968281" y="2052599"/>
            <a:ext cx="88780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‘Slices’ are passes in XY: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many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different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strategies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for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small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and large moves.</a:t>
            </a:r>
          </a:p>
        </p:txBody>
      </p:sp>
      <p:cxnSp>
        <p:nvCxnSpPr>
          <p:cNvPr id="10" name="Straight Arrow Connector 16">
            <a:extLst>
              <a:ext uri="{FF2B5EF4-FFF2-40B4-BE49-F238E27FC236}">
                <a16:creationId xmlns:a16="http://schemas.microsoft.com/office/drawing/2014/main" id="{75FA5C06-237A-4D31-9592-C4B56AD4DA17}"/>
              </a:ext>
            </a:extLst>
          </p:cNvPr>
          <p:cNvCxnSpPr/>
          <p:nvPr/>
        </p:nvCxnSpPr>
        <p:spPr>
          <a:xfrm>
            <a:off x="713320" y="2066313"/>
            <a:ext cx="0" cy="48998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CD4D8F66-E832-4D2E-9C41-B13DC49A3850}"/>
              </a:ext>
            </a:extLst>
          </p:cNvPr>
          <p:cNvSpPr/>
          <p:nvPr/>
        </p:nvSpPr>
        <p:spPr>
          <a:xfrm>
            <a:off x="733786" y="5072405"/>
            <a:ext cx="22359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Links between passes</a:t>
            </a:r>
            <a:endParaRPr lang="fr-FR" b="1" dirty="0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972E81BB-3AEB-4D45-B8ED-B31AB3FE8A7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13110" y="2469510"/>
            <a:ext cx="2209586" cy="260207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7B1EEC2-D8BA-4B30-A174-C3CB54013EDA}"/>
              </a:ext>
            </a:extLst>
          </p:cNvPr>
          <p:cNvSpPr/>
          <p:nvPr/>
        </p:nvSpPr>
        <p:spPr>
          <a:xfrm>
            <a:off x="713320" y="5429374"/>
            <a:ext cx="42068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Passes are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done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in Z: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many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different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strategies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for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small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and large moves.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166ED835-73BB-4DC4-8612-46B38800DFA8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19807" y="2481233"/>
            <a:ext cx="2648248" cy="2578627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8C9A6BAD-721D-48F6-B496-56E66D4FF8E2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809305" y="5522053"/>
            <a:ext cx="2417195" cy="395619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217DA8D3-2C77-44A3-8DEA-9EB5095FEE3D}"/>
              </a:ext>
            </a:extLst>
          </p:cNvPr>
          <p:cNvSpPr/>
          <p:nvPr/>
        </p:nvSpPr>
        <p:spPr>
          <a:xfrm>
            <a:off x="5583278" y="5396698"/>
            <a:ext cx="33023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à"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Appears if 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Depth cuts </a:t>
            </a:r>
          </a:p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is checked 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ON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(page 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Roughing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  <a:endParaRPr lang="fr-FR" dirty="0"/>
          </a:p>
        </p:txBody>
      </p:sp>
      <p:pic>
        <p:nvPicPr>
          <p:cNvPr id="33" name="Image 32">
            <a:extLst>
              <a:ext uri="{FF2B5EF4-FFF2-40B4-BE49-F238E27FC236}">
                <a16:creationId xmlns:a16="http://schemas.microsoft.com/office/drawing/2014/main" id="{41DA3606-6A22-489D-AD2A-B9C94C519B15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06276" y="5458252"/>
            <a:ext cx="596041" cy="523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019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8" grpId="0" animBg="1"/>
      <p:bldP spid="9" grpId="0"/>
      <p:bldP spid="11" grpId="0"/>
      <p:bldP spid="13" grpId="0"/>
      <p:bldP spid="1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1">
            <a:extLst>
              <a:ext uri="{FF2B5EF4-FFF2-40B4-BE49-F238E27FC236}">
                <a16:creationId xmlns:a16="http://schemas.microsoft.com/office/drawing/2014/main" id="{4655D572-2441-4F75-A940-EC368615ED62}"/>
              </a:ext>
            </a:extLst>
          </p:cNvPr>
          <p:cNvSpPr txBox="1">
            <a:spLocks/>
          </p:cNvSpPr>
          <p:nvPr/>
        </p:nvSpPr>
        <p:spPr>
          <a:xfrm>
            <a:off x="0" y="122969"/>
            <a:ext cx="8201607" cy="9174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ea typeface="+mj-ea"/>
                <a:cs typeface="Sony Sketch EF" panose="020B0603020104020203" pitchFamily="34" charset="0"/>
              </a:defRPr>
            </a:lvl1pPr>
          </a:lstStyle>
          <a:p>
            <a:r>
              <a:rPr lang="fr-FR" sz="4400" b="1" dirty="0">
                <a:latin typeface="Sony Sketch EF"/>
              </a:rPr>
              <a:t>5 Axis </a:t>
            </a:r>
            <a:r>
              <a:rPr lang="fr-FR" sz="4400" dirty="0">
                <a:latin typeface="Sony Sketch EF"/>
              </a:rPr>
              <a:t>Expert: The General Mode</a:t>
            </a:r>
            <a:endParaRPr lang="en-US" sz="4400" dirty="0"/>
          </a:p>
        </p:txBody>
      </p:sp>
      <p:sp>
        <p:nvSpPr>
          <p:cNvPr id="3" name="TextBox 14">
            <a:extLst>
              <a:ext uri="{FF2B5EF4-FFF2-40B4-BE49-F238E27FC236}">
                <a16:creationId xmlns:a16="http://schemas.microsoft.com/office/drawing/2014/main" id="{9A04B557-E048-4883-BD54-E13C70ADC9C0}"/>
              </a:ext>
            </a:extLst>
          </p:cNvPr>
          <p:cNvSpPr txBox="1"/>
          <p:nvPr/>
        </p:nvSpPr>
        <p:spPr>
          <a:xfrm>
            <a:off x="303337" y="1107086"/>
            <a:ext cx="85823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4. Link – Values in </a:t>
            </a:r>
            <a:r>
              <a:rPr lang="fr-FR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Strategies</a:t>
            </a:r>
            <a:endParaRPr lang="fr-FR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E8F0DD4-E27F-4F4C-8436-F521D3F9ABC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9348" y="1766589"/>
            <a:ext cx="3273836" cy="466834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FF8F4235-6E0E-4E1B-A68C-E8D1548E3C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348" y="2383003"/>
            <a:ext cx="5190402" cy="395347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5D2A8FC-A2E6-42FB-B271-045DE57FAFD4}"/>
              </a:ext>
            </a:extLst>
          </p:cNvPr>
          <p:cNvSpPr/>
          <p:nvPr/>
        </p:nvSpPr>
        <p:spPr>
          <a:xfrm>
            <a:off x="460411" y="1820425"/>
            <a:ext cx="1333174" cy="334668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7" name="Straight Arrow Connector 34">
            <a:extLst>
              <a:ext uri="{FF2B5EF4-FFF2-40B4-BE49-F238E27FC236}">
                <a16:creationId xmlns:a16="http://schemas.microsoft.com/office/drawing/2014/main" id="{03CC5897-840C-461B-9CFC-4A64368270EE}"/>
              </a:ext>
            </a:extLst>
          </p:cNvPr>
          <p:cNvCxnSpPr/>
          <p:nvPr/>
        </p:nvCxnSpPr>
        <p:spPr>
          <a:xfrm>
            <a:off x="1391185" y="2165058"/>
            <a:ext cx="12038" cy="51368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8" name="Image 7">
            <a:extLst>
              <a:ext uri="{FF2B5EF4-FFF2-40B4-BE49-F238E27FC236}">
                <a16:creationId xmlns:a16="http://schemas.microsoft.com/office/drawing/2014/main" id="{9C75AE6C-DD7F-43CC-AD1E-45F7869EEAB2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08781" y="2748938"/>
            <a:ext cx="3507519" cy="68006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883386C1-1785-4BBB-B1F5-460103927E60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08781" y="3594088"/>
            <a:ext cx="2830494" cy="2284187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29CFB853-5116-45A6-BF73-DAF2C21ABEBD}"/>
              </a:ext>
            </a:extLst>
          </p:cNvPr>
          <p:cNvSpPr txBox="1"/>
          <p:nvPr/>
        </p:nvSpPr>
        <p:spPr>
          <a:xfrm>
            <a:off x="6460575" y="1693028"/>
            <a:ext cx="4850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For </a:t>
            </a:r>
            <a:r>
              <a:rPr lang="fr-FR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screw</a:t>
            </a: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and </a:t>
            </a:r>
            <a:r>
              <a:rPr lang="fr-FR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any</a:t>
            </a: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cylindrical</a:t>
            </a: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shape</a:t>
            </a: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fr-FR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choose</a:t>
            </a: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sz="16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Cylinder</a:t>
            </a:r>
            <a:r>
              <a:rPr lang="fr-FR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Type </a:t>
            </a: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</a:t>
            </a:r>
            <a:r>
              <a:rPr lang="fr-FR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define</a:t>
            </a: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the </a:t>
            </a:r>
            <a:r>
              <a:rPr lang="fr-FR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approaches</a:t>
            </a: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and </a:t>
            </a:r>
            <a:r>
              <a:rPr lang="fr-FR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retracts</a:t>
            </a: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  <p:cxnSp>
        <p:nvCxnSpPr>
          <p:cNvPr id="11" name="Straight Arrow Connector 34">
            <a:extLst>
              <a:ext uri="{FF2B5EF4-FFF2-40B4-BE49-F238E27FC236}">
                <a16:creationId xmlns:a16="http://schemas.microsoft.com/office/drawing/2014/main" id="{31F5688D-7203-47D3-A0BB-1EC8AD3E56C0}"/>
              </a:ext>
            </a:extLst>
          </p:cNvPr>
          <p:cNvCxnSpPr/>
          <p:nvPr/>
        </p:nvCxnSpPr>
        <p:spPr>
          <a:xfrm>
            <a:off x="8590850" y="2250069"/>
            <a:ext cx="7549" cy="45285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0825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1">
            <a:extLst>
              <a:ext uri="{FF2B5EF4-FFF2-40B4-BE49-F238E27FC236}">
                <a16:creationId xmlns:a16="http://schemas.microsoft.com/office/drawing/2014/main" id="{4655D572-2441-4F75-A940-EC368615ED62}"/>
              </a:ext>
            </a:extLst>
          </p:cNvPr>
          <p:cNvSpPr txBox="1">
            <a:spLocks/>
          </p:cNvSpPr>
          <p:nvPr/>
        </p:nvSpPr>
        <p:spPr>
          <a:xfrm>
            <a:off x="0" y="122969"/>
            <a:ext cx="8201607" cy="9174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ea typeface="+mj-ea"/>
                <a:cs typeface="Sony Sketch EF" panose="020B0603020104020203" pitchFamily="34" charset="0"/>
              </a:defRPr>
            </a:lvl1pPr>
          </a:lstStyle>
          <a:p>
            <a:r>
              <a:rPr lang="fr-FR" sz="4400" b="1" dirty="0">
                <a:latin typeface="Sony Sketch EF"/>
              </a:rPr>
              <a:t>5 Axis </a:t>
            </a:r>
            <a:r>
              <a:rPr lang="fr-FR" sz="4400" dirty="0">
                <a:latin typeface="Sony Sketch EF"/>
              </a:rPr>
              <a:t>Expert: The General Mode</a:t>
            </a:r>
            <a:endParaRPr lang="en-US" sz="4400" dirty="0"/>
          </a:p>
        </p:txBody>
      </p:sp>
      <p:sp>
        <p:nvSpPr>
          <p:cNvPr id="3" name="TextBox 14">
            <a:extLst>
              <a:ext uri="{FF2B5EF4-FFF2-40B4-BE49-F238E27FC236}">
                <a16:creationId xmlns:a16="http://schemas.microsoft.com/office/drawing/2014/main" id="{9A04B557-E048-4883-BD54-E13C70ADC9C0}"/>
              </a:ext>
            </a:extLst>
          </p:cNvPr>
          <p:cNvSpPr txBox="1"/>
          <p:nvPr/>
        </p:nvSpPr>
        <p:spPr>
          <a:xfrm>
            <a:off x="303337" y="1107086"/>
            <a:ext cx="85823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4. Link – Values in </a:t>
            </a:r>
            <a:r>
              <a:rPr lang="fr-FR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Strategies</a:t>
            </a:r>
            <a:endParaRPr lang="fr-FR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E8F0DD4-E27F-4F4C-8436-F521D3F9ABC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9348" y="1766589"/>
            <a:ext cx="3273836" cy="46683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5D2A8FC-A2E6-42FB-B271-045DE57FAFD4}"/>
              </a:ext>
            </a:extLst>
          </p:cNvPr>
          <p:cNvSpPr/>
          <p:nvPr/>
        </p:nvSpPr>
        <p:spPr>
          <a:xfrm>
            <a:off x="2146336" y="1820425"/>
            <a:ext cx="1333174" cy="334668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7" name="Straight Arrow Connector 34">
            <a:extLst>
              <a:ext uri="{FF2B5EF4-FFF2-40B4-BE49-F238E27FC236}">
                <a16:creationId xmlns:a16="http://schemas.microsoft.com/office/drawing/2014/main" id="{03CC5897-840C-461B-9CFC-4A64368270EE}"/>
              </a:ext>
            </a:extLst>
          </p:cNvPr>
          <p:cNvCxnSpPr/>
          <p:nvPr/>
        </p:nvCxnSpPr>
        <p:spPr>
          <a:xfrm>
            <a:off x="3077110" y="2165058"/>
            <a:ext cx="12038" cy="51368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2" name="Image 11">
            <a:extLst>
              <a:ext uri="{FF2B5EF4-FFF2-40B4-BE49-F238E27FC236}">
                <a16:creationId xmlns:a16="http://schemas.microsoft.com/office/drawing/2014/main" id="{EBA578DA-BAA3-43CF-97DF-776F146EF5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287" y="2760961"/>
            <a:ext cx="7164288" cy="3458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265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1">
            <a:extLst>
              <a:ext uri="{FF2B5EF4-FFF2-40B4-BE49-F238E27FC236}">
                <a16:creationId xmlns:a16="http://schemas.microsoft.com/office/drawing/2014/main" id="{4655D572-2441-4F75-A940-EC368615ED62}"/>
              </a:ext>
            </a:extLst>
          </p:cNvPr>
          <p:cNvSpPr txBox="1">
            <a:spLocks/>
          </p:cNvSpPr>
          <p:nvPr/>
        </p:nvSpPr>
        <p:spPr>
          <a:xfrm>
            <a:off x="0" y="122969"/>
            <a:ext cx="8201607" cy="9174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ea typeface="+mj-ea"/>
                <a:cs typeface="Sony Sketch EF" panose="020B0603020104020203" pitchFamily="34" charset="0"/>
              </a:defRPr>
            </a:lvl1pPr>
          </a:lstStyle>
          <a:p>
            <a:r>
              <a:rPr lang="fr-FR" sz="4400" b="1" dirty="0">
                <a:latin typeface="Sony Sketch EF"/>
              </a:rPr>
              <a:t>5 Axis </a:t>
            </a:r>
            <a:r>
              <a:rPr lang="fr-FR" sz="4400" dirty="0">
                <a:latin typeface="Sony Sketch EF"/>
              </a:rPr>
              <a:t>Expert: The General Mode</a:t>
            </a:r>
            <a:endParaRPr lang="en-US" sz="4400" dirty="0"/>
          </a:p>
        </p:txBody>
      </p:sp>
      <p:sp>
        <p:nvSpPr>
          <p:cNvPr id="3" name="TextBox 14">
            <a:extLst>
              <a:ext uri="{FF2B5EF4-FFF2-40B4-BE49-F238E27FC236}">
                <a16:creationId xmlns:a16="http://schemas.microsoft.com/office/drawing/2014/main" id="{3629E3FC-314C-4AA7-AD4C-4CAD00680585}"/>
              </a:ext>
            </a:extLst>
          </p:cNvPr>
          <p:cNvSpPr txBox="1"/>
          <p:nvPr/>
        </p:nvSpPr>
        <p:spPr>
          <a:xfrm>
            <a:off x="303337" y="1107086"/>
            <a:ext cx="85823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5. </a:t>
            </a:r>
            <a:r>
              <a:rPr lang="fr-FR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Roughing</a:t>
            </a:r>
            <a:endParaRPr lang="fr-FR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extBox 30">
            <a:extLst>
              <a:ext uri="{FF2B5EF4-FFF2-40B4-BE49-F238E27FC236}">
                <a16:creationId xmlns:a16="http://schemas.microsoft.com/office/drawing/2014/main" id="{AA77A17E-FE68-464A-BF78-0CFB24091966}"/>
              </a:ext>
            </a:extLst>
          </p:cNvPr>
          <p:cNvSpPr txBox="1"/>
          <p:nvPr/>
        </p:nvSpPr>
        <p:spPr>
          <a:xfrm>
            <a:off x="303337" y="1696981"/>
            <a:ext cx="19638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Definition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of stock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BA21BA9-D733-435E-B340-687445677778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6087" y="2230583"/>
            <a:ext cx="3973200" cy="1583177"/>
          </a:xfrm>
          <a:prstGeom prst="rect">
            <a:avLst/>
          </a:prstGeom>
        </p:spPr>
      </p:pic>
      <p:cxnSp>
        <p:nvCxnSpPr>
          <p:cNvPr id="7" name="Straight Arrow Connector 32">
            <a:extLst>
              <a:ext uri="{FF2B5EF4-FFF2-40B4-BE49-F238E27FC236}">
                <a16:creationId xmlns:a16="http://schemas.microsoft.com/office/drawing/2014/main" id="{6A5F7706-DF81-4291-A81F-8CC159489FBD}"/>
              </a:ext>
            </a:extLst>
          </p:cNvPr>
          <p:cNvCxnSpPr/>
          <p:nvPr/>
        </p:nvCxnSpPr>
        <p:spPr>
          <a:xfrm>
            <a:off x="2795064" y="3105243"/>
            <a:ext cx="2059429" cy="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0EDC50CA-8BF9-4FA9-AB8A-CDBDF5EE87B5}"/>
              </a:ext>
            </a:extLst>
          </p:cNvPr>
          <p:cNvSpPr txBox="1"/>
          <p:nvPr/>
        </p:nvSpPr>
        <p:spPr>
          <a:xfrm>
            <a:off x="4854493" y="4039634"/>
            <a:ext cx="718994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Use of GO2cam stock:</a:t>
            </a:r>
          </a:p>
          <a:p>
            <a:pPr marL="285750" indent="-285750">
              <a:buFontTx/>
              <a:buChar char="-"/>
            </a:pP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Original stock or</a:t>
            </a:r>
          </a:p>
          <a:p>
            <a:pPr marL="285750" indent="-285750">
              <a:buFontTx/>
              <a:buChar char="-"/>
            </a:pP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Last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calculated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stock (in case of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roughing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and if stock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calculation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is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ON)</a:t>
            </a:r>
          </a:p>
          <a:p>
            <a:pPr marL="285750" indent="-285750">
              <a:buFontTx/>
              <a:buChar char="-"/>
            </a:pP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STL file: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you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can import the file in STL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saved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after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calculation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of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roughing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operation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(STL can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be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saved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in the simulation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dialog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A7D5177C-FF12-446F-ADBE-4AA70FA70710}"/>
              </a:ext>
            </a:extLst>
          </p:cNvPr>
          <p:cNvSpPr txBox="1"/>
          <p:nvPr/>
        </p:nvSpPr>
        <p:spPr>
          <a:xfrm>
            <a:off x="8885645" y="5842155"/>
            <a:ext cx="2915817" cy="40011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rgbClr val="C00000"/>
                </a:solidFill>
              </a:rPr>
              <a:t>09 - Stock </a:t>
            </a:r>
            <a:r>
              <a:rPr lang="fr-FR" sz="2000" b="1" dirty="0" err="1">
                <a:solidFill>
                  <a:srgbClr val="C00000"/>
                </a:solidFill>
              </a:rPr>
              <a:t>testing.PCE</a:t>
            </a:r>
            <a:endParaRPr lang="fr-FR" sz="2000" b="1" dirty="0">
              <a:solidFill>
                <a:srgbClr val="C00000"/>
              </a:solidFill>
            </a:endParaRPr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38E45AFD-60FB-45D9-BA1D-9C66E2804A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9215" y="2800064"/>
            <a:ext cx="5727000" cy="923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88417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1">
            <a:extLst>
              <a:ext uri="{FF2B5EF4-FFF2-40B4-BE49-F238E27FC236}">
                <a16:creationId xmlns:a16="http://schemas.microsoft.com/office/drawing/2014/main" id="{4655D572-2441-4F75-A940-EC368615ED62}"/>
              </a:ext>
            </a:extLst>
          </p:cNvPr>
          <p:cNvSpPr txBox="1">
            <a:spLocks/>
          </p:cNvSpPr>
          <p:nvPr/>
        </p:nvSpPr>
        <p:spPr>
          <a:xfrm>
            <a:off x="0" y="122969"/>
            <a:ext cx="8201607" cy="9174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ea typeface="+mj-ea"/>
                <a:cs typeface="Sony Sketch EF" panose="020B0603020104020203" pitchFamily="34" charset="0"/>
              </a:defRPr>
            </a:lvl1pPr>
          </a:lstStyle>
          <a:p>
            <a:r>
              <a:rPr lang="fr-FR" sz="4400" b="1" dirty="0">
                <a:latin typeface="Sony Sketch EF"/>
              </a:rPr>
              <a:t>5 Axis </a:t>
            </a:r>
            <a:r>
              <a:rPr lang="fr-FR" sz="4400" dirty="0">
                <a:latin typeface="Sony Sketch EF"/>
              </a:rPr>
              <a:t>Expert: The General Mode</a:t>
            </a:r>
            <a:endParaRPr lang="en-US" sz="4400" dirty="0"/>
          </a:p>
        </p:txBody>
      </p:sp>
      <p:sp>
        <p:nvSpPr>
          <p:cNvPr id="3" name="TextBox 14">
            <a:extLst>
              <a:ext uri="{FF2B5EF4-FFF2-40B4-BE49-F238E27FC236}">
                <a16:creationId xmlns:a16="http://schemas.microsoft.com/office/drawing/2014/main" id="{0CD2495F-852E-416D-A604-9C324DD5038B}"/>
              </a:ext>
            </a:extLst>
          </p:cNvPr>
          <p:cNvSpPr txBox="1"/>
          <p:nvPr/>
        </p:nvSpPr>
        <p:spPr>
          <a:xfrm>
            <a:off x="303337" y="1107086"/>
            <a:ext cx="85823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5. </a:t>
            </a:r>
            <a:r>
              <a:rPr lang="fr-FR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Roughing</a:t>
            </a:r>
            <a:endParaRPr lang="fr-FR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extBox 30">
            <a:extLst>
              <a:ext uri="{FF2B5EF4-FFF2-40B4-BE49-F238E27FC236}">
                <a16:creationId xmlns:a16="http://schemas.microsoft.com/office/drawing/2014/main" id="{55D2FEC8-616E-47E1-AE64-614737955DBB}"/>
              </a:ext>
            </a:extLst>
          </p:cNvPr>
          <p:cNvSpPr txBox="1"/>
          <p:nvPr/>
        </p:nvSpPr>
        <p:spPr>
          <a:xfrm>
            <a:off x="303337" y="2327958"/>
            <a:ext cx="28018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Multi passes </a:t>
            </a: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are passes </a:t>
            </a:r>
            <a:r>
              <a:rPr lang="fr-FR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done</a:t>
            </a: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on the </a:t>
            </a:r>
            <a:r>
              <a:rPr lang="fr-FR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side</a:t>
            </a: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of Drive Surface</a:t>
            </a:r>
          </a:p>
        </p:txBody>
      </p:sp>
      <p:sp>
        <p:nvSpPr>
          <p:cNvPr id="5" name="TextBox 27">
            <a:extLst>
              <a:ext uri="{FF2B5EF4-FFF2-40B4-BE49-F238E27FC236}">
                <a16:creationId xmlns:a16="http://schemas.microsoft.com/office/drawing/2014/main" id="{6A234107-EA49-4534-8346-46060E3973F4}"/>
              </a:ext>
            </a:extLst>
          </p:cNvPr>
          <p:cNvSpPr txBox="1"/>
          <p:nvPr/>
        </p:nvSpPr>
        <p:spPr>
          <a:xfrm>
            <a:off x="303337" y="1794466"/>
            <a:ext cx="2411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Management of cuts</a:t>
            </a:r>
            <a:endParaRPr lang="fr-FR" b="1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E191663-FD16-4098-B3AD-C74DED3846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4429" y="2163798"/>
            <a:ext cx="7347896" cy="4125732"/>
          </a:xfrm>
          <a:prstGeom prst="rect">
            <a:avLst/>
          </a:prstGeom>
        </p:spPr>
      </p:pic>
      <p:cxnSp>
        <p:nvCxnSpPr>
          <p:cNvPr id="7" name="Straight Arrow Connector 16">
            <a:extLst>
              <a:ext uri="{FF2B5EF4-FFF2-40B4-BE49-F238E27FC236}">
                <a16:creationId xmlns:a16="http://schemas.microsoft.com/office/drawing/2014/main" id="{85FADD6A-EDB0-442D-9E3D-4A11D7A1DF45}"/>
              </a:ext>
            </a:extLst>
          </p:cNvPr>
          <p:cNvCxnSpPr/>
          <p:nvPr/>
        </p:nvCxnSpPr>
        <p:spPr>
          <a:xfrm>
            <a:off x="5648890" y="4046911"/>
            <a:ext cx="3248996" cy="1162288"/>
          </a:xfrm>
          <a:prstGeom prst="straightConnector1">
            <a:avLst/>
          </a:prstGeom>
          <a:ln>
            <a:solidFill>
              <a:srgbClr val="701552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49EF1D72-CC10-4353-8C36-8670F31549B8}"/>
              </a:ext>
            </a:extLst>
          </p:cNvPr>
          <p:cNvSpPr/>
          <p:nvPr/>
        </p:nvSpPr>
        <p:spPr>
          <a:xfrm>
            <a:off x="4157022" y="3775768"/>
            <a:ext cx="1491868" cy="271143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5283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1">
            <a:extLst>
              <a:ext uri="{FF2B5EF4-FFF2-40B4-BE49-F238E27FC236}">
                <a16:creationId xmlns:a16="http://schemas.microsoft.com/office/drawing/2014/main" id="{4655D572-2441-4F75-A940-EC368615ED62}"/>
              </a:ext>
            </a:extLst>
          </p:cNvPr>
          <p:cNvSpPr txBox="1">
            <a:spLocks/>
          </p:cNvSpPr>
          <p:nvPr/>
        </p:nvSpPr>
        <p:spPr>
          <a:xfrm>
            <a:off x="0" y="122969"/>
            <a:ext cx="8201607" cy="9174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ea typeface="+mj-ea"/>
                <a:cs typeface="Sony Sketch EF" panose="020B0603020104020203" pitchFamily="34" charset="0"/>
              </a:defRPr>
            </a:lvl1pPr>
          </a:lstStyle>
          <a:p>
            <a:r>
              <a:rPr lang="fr-FR" sz="4400" b="1" dirty="0">
                <a:latin typeface="Sony Sketch EF"/>
              </a:rPr>
              <a:t>5 Axis </a:t>
            </a:r>
            <a:r>
              <a:rPr lang="fr-FR" sz="4400" dirty="0">
                <a:latin typeface="Sony Sketch EF"/>
              </a:rPr>
              <a:t>Expert: The General Mode</a:t>
            </a:r>
            <a:endParaRPr lang="en-US" sz="4400" dirty="0"/>
          </a:p>
        </p:txBody>
      </p:sp>
      <p:sp>
        <p:nvSpPr>
          <p:cNvPr id="3" name="TextBox 14">
            <a:extLst>
              <a:ext uri="{FF2B5EF4-FFF2-40B4-BE49-F238E27FC236}">
                <a16:creationId xmlns:a16="http://schemas.microsoft.com/office/drawing/2014/main" id="{0CD2495F-852E-416D-A604-9C324DD5038B}"/>
              </a:ext>
            </a:extLst>
          </p:cNvPr>
          <p:cNvSpPr txBox="1"/>
          <p:nvPr/>
        </p:nvSpPr>
        <p:spPr>
          <a:xfrm>
            <a:off x="303337" y="1107086"/>
            <a:ext cx="85823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5. </a:t>
            </a:r>
            <a:r>
              <a:rPr lang="fr-FR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Roughing</a:t>
            </a:r>
            <a:endParaRPr lang="fr-FR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TextBox 27">
            <a:extLst>
              <a:ext uri="{FF2B5EF4-FFF2-40B4-BE49-F238E27FC236}">
                <a16:creationId xmlns:a16="http://schemas.microsoft.com/office/drawing/2014/main" id="{6A234107-EA49-4534-8346-46060E3973F4}"/>
              </a:ext>
            </a:extLst>
          </p:cNvPr>
          <p:cNvSpPr txBox="1"/>
          <p:nvPr/>
        </p:nvSpPr>
        <p:spPr>
          <a:xfrm>
            <a:off x="303337" y="1794466"/>
            <a:ext cx="2411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Management of cuts</a:t>
            </a:r>
            <a:endParaRPr lang="fr-FR" b="1" dirty="0"/>
          </a:p>
        </p:txBody>
      </p:sp>
      <p:sp>
        <p:nvSpPr>
          <p:cNvPr id="9" name="TextBox 30">
            <a:extLst>
              <a:ext uri="{FF2B5EF4-FFF2-40B4-BE49-F238E27FC236}">
                <a16:creationId xmlns:a16="http://schemas.microsoft.com/office/drawing/2014/main" id="{3F654A94-B481-4C2B-BB0F-681EDDDC5890}"/>
              </a:ext>
            </a:extLst>
          </p:cNvPr>
          <p:cNvSpPr txBox="1"/>
          <p:nvPr/>
        </p:nvSpPr>
        <p:spPr>
          <a:xfrm>
            <a:off x="303337" y="2313827"/>
            <a:ext cx="25065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Depth</a:t>
            </a:r>
            <a:r>
              <a:rPr lang="fr-FR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sz="16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cuts</a:t>
            </a:r>
            <a:r>
              <a:rPr lang="fr-FR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are the </a:t>
            </a:r>
            <a:r>
              <a:rPr lang="fr-FR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defined</a:t>
            </a: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in the direction of </a:t>
            </a:r>
            <a:r>
              <a:rPr lang="fr-FR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tool</a:t>
            </a: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axis.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C30662A-3F82-474F-AE89-1458D2522C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8693" y="2182848"/>
            <a:ext cx="7150913" cy="4066206"/>
          </a:xfrm>
          <a:prstGeom prst="rect">
            <a:avLst/>
          </a:prstGeom>
        </p:spPr>
      </p:pic>
      <p:cxnSp>
        <p:nvCxnSpPr>
          <p:cNvPr id="11" name="Straight Arrow Connector 16">
            <a:extLst>
              <a:ext uri="{FF2B5EF4-FFF2-40B4-BE49-F238E27FC236}">
                <a16:creationId xmlns:a16="http://schemas.microsoft.com/office/drawing/2014/main" id="{32D5AF60-289C-471E-B960-99F5DF75F1FC}"/>
              </a:ext>
            </a:extLst>
          </p:cNvPr>
          <p:cNvCxnSpPr/>
          <p:nvPr/>
        </p:nvCxnSpPr>
        <p:spPr>
          <a:xfrm flipV="1">
            <a:off x="5762759" y="4537995"/>
            <a:ext cx="2685922" cy="363792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CA1D75C5-88EB-4689-A134-A5940321FFEE}"/>
              </a:ext>
            </a:extLst>
          </p:cNvPr>
          <p:cNvSpPr/>
          <p:nvPr/>
        </p:nvSpPr>
        <p:spPr>
          <a:xfrm>
            <a:off x="4150268" y="4766216"/>
            <a:ext cx="1491868" cy="271143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7043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1">
            <a:extLst>
              <a:ext uri="{FF2B5EF4-FFF2-40B4-BE49-F238E27FC236}">
                <a16:creationId xmlns:a16="http://schemas.microsoft.com/office/drawing/2014/main" id="{4655D572-2441-4F75-A940-EC368615ED62}"/>
              </a:ext>
            </a:extLst>
          </p:cNvPr>
          <p:cNvSpPr txBox="1">
            <a:spLocks/>
          </p:cNvSpPr>
          <p:nvPr/>
        </p:nvSpPr>
        <p:spPr>
          <a:xfrm>
            <a:off x="0" y="122969"/>
            <a:ext cx="8201607" cy="9174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ea typeface="+mj-ea"/>
                <a:cs typeface="Sony Sketch EF" panose="020B0603020104020203" pitchFamily="34" charset="0"/>
              </a:defRPr>
            </a:lvl1pPr>
          </a:lstStyle>
          <a:p>
            <a:r>
              <a:rPr lang="fr-FR" sz="4400" b="1" dirty="0">
                <a:latin typeface="Sony Sketch EF"/>
              </a:rPr>
              <a:t>5 Axis </a:t>
            </a:r>
            <a:r>
              <a:rPr lang="fr-FR" sz="4400" dirty="0">
                <a:latin typeface="Sony Sketch EF"/>
              </a:rPr>
              <a:t>Expert: The General Mode</a:t>
            </a:r>
            <a:endParaRPr lang="en-US" sz="4400" dirty="0"/>
          </a:p>
        </p:txBody>
      </p:sp>
      <p:sp>
        <p:nvSpPr>
          <p:cNvPr id="6" name="TextBox 14">
            <a:extLst>
              <a:ext uri="{FF2B5EF4-FFF2-40B4-BE49-F238E27FC236}">
                <a16:creationId xmlns:a16="http://schemas.microsoft.com/office/drawing/2014/main" id="{EF2832CD-AE96-4CA2-91E5-4723104D69C4}"/>
              </a:ext>
            </a:extLst>
          </p:cNvPr>
          <p:cNvSpPr txBox="1"/>
          <p:nvPr/>
        </p:nvSpPr>
        <p:spPr>
          <a:xfrm>
            <a:off x="303337" y="1107086"/>
            <a:ext cx="25970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6. Utility</a:t>
            </a:r>
            <a:endParaRPr lang="fr-FR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9E6851CC-924D-4EFE-A309-B02203264EF0}"/>
              </a:ext>
            </a:extLst>
          </p:cNvPr>
          <p:cNvSpPr/>
          <p:nvPr/>
        </p:nvSpPr>
        <p:spPr>
          <a:xfrm rot="9377621">
            <a:off x="2224135" y="5377664"/>
            <a:ext cx="1280034" cy="483552"/>
          </a:xfrm>
          <a:prstGeom prst="triangle">
            <a:avLst>
              <a:gd name="adj" fmla="val 12514"/>
            </a:avLst>
          </a:prstGeom>
          <a:solidFill>
            <a:schemeClr val="bg1">
              <a:lumMod val="75000"/>
            </a:schemeClr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4036901-E88E-4017-9D0B-284F8A966E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9257" y="1040411"/>
            <a:ext cx="5175172" cy="530295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266FF9F-E518-4503-9898-031E133FC507}"/>
              </a:ext>
            </a:extLst>
          </p:cNvPr>
          <p:cNvSpPr/>
          <p:nvPr/>
        </p:nvSpPr>
        <p:spPr>
          <a:xfrm>
            <a:off x="303337" y="1668812"/>
            <a:ext cx="17945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Extra functions</a:t>
            </a:r>
          </a:p>
        </p:txBody>
      </p:sp>
      <p:cxnSp>
        <p:nvCxnSpPr>
          <p:cNvPr id="10" name="Straight Arrow Connector 16">
            <a:extLst>
              <a:ext uri="{FF2B5EF4-FFF2-40B4-BE49-F238E27FC236}">
                <a16:creationId xmlns:a16="http://schemas.microsoft.com/office/drawing/2014/main" id="{24085BB7-6445-4372-B97F-8D6343B8D0A9}"/>
              </a:ext>
            </a:extLst>
          </p:cNvPr>
          <p:cNvCxnSpPr/>
          <p:nvPr/>
        </p:nvCxnSpPr>
        <p:spPr>
          <a:xfrm>
            <a:off x="4255669" y="2425738"/>
            <a:ext cx="874909" cy="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C860F24B-5811-42F9-8849-6DC451E882C6}"/>
              </a:ext>
            </a:extLst>
          </p:cNvPr>
          <p:cNvSpPr/>
          <p:nvPr/>
        </p:nvSpPr>
        <p:spPr>
          <a:xfrm>
            <a:off x="5240125" y="1438592"/>
            <a:ext cx="3645556" cy="154603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9C9BD39-2244-4AC3-BFA2-548C344B60D4}"/>
              </a:ext>
            </a:extLst>
          </p:cNvPr>
          <p:cNvSpPr/>
          <p:nvPr/>
        </p:nvSpPr>
        <p:spPr>
          <a:xfrm>
            <a:off x="5240125" y="3200652"/>
            <a:ext cx="3645556" cy="1512168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3" name="Straight Arrow Connector 16">
            <a:extLst>
              <a:ext uri="{FF2B5EF4-FFF2-40B4-BE49-F238E27FC236}">
                <a16:creationId xmlns:a16="http://schemas.microsoft.com/office/drawing/2014/main" id="{91FA5E19-9502-4EBD-8710-7CAF84319E2F}"/>
              </a:ext>
            </a:extLst>
          </p:cNvPr>
          <p:cNvCxnSpPr/>
          <p:nvPr/>
        </p:nvCxnSpPr>
        <p:spPr>
          <a:xfrm>
            <a:off x="4279782" y="3399500"/>
            <a:ext cx="874909" cy="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TextBox 30">
            <a:extLst>
              <a:ext uri="{FF2B5EF4-FFF2-40B4-BE49-F238E27FC236}">
                <a16:creationId xmlns:a16="http://schemas.microsoft.com/office/drawing/2014/main" id="{E9FE095A-C17C-4987-AC3F-7A54E5813F2E}"/>
              </a:ext>
            </a:extLst>
          </p:cNvPr>
          <p:cNvSpPr txBox="1"/>
          <p:nvPr/>
        </p:nvSpPr>
        <p:spPr>
          <a:xfrm>
            <a:off x="983974" y="2305289"/>
            <a:ext cx="2975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Feed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rate control: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tool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axis.</a:t>
            </a:r>
          </a:p>
        </p:txBody>
      </p:sp>
      <p:sp>
        <p:nvSpPr>
          <p:cNvPr id="15" name="TextBox 30">
            <a:extLst>
              <a:ext uri="{FF2B5EF4-FFF2-40B4-BE49-F238E27FC236}">
                <a16:creationId xmlns:a16="http://schemas.microsoft.com/office/drawing/2014/main" id="{8A486253-6600-4734-A2B3-48D60138325E}"/>
              </a:ext>
            </a:extLst>
          </p:cNvPr>
          <p:cNvSpPr txBox="1"/>
          <p:nvPr/>
        </p:nvSpPr>
        <p:spPr>
          <a:xfrm>
            <a:off x="823598" y="3214890"/>
            <a:ext cx="32836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Axial shift: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shift of the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toolpath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in the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tool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axis direction.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406489E-B3FE-4B28-880A-26EEB8B1BAAD}"/>
              </a:ext>
            </a:extLst>
          </p:cNvPr>
          <p:cNvSpPr/>
          <p:nvPr/>
        </p:nvSpPr>
        <p:spPr>
          <a:xfrm rot="20285631">
            <a:off x="1696799" y="4511057"/>
            <a:ext cx="220767" cy="115642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F996B5BE-77D6-4231-A8A1-96411BD30001}"/>
              </a:ext>
            </a:extLst>
          </p:cNvPr>
          <p:cNvCxnSpPr/>
          <p:nvPr/>
        </p:nvCxnSpPr>
        <p:spPr>
          <a:xfrm>
            <a:off x="1796345" y="5662736"/>
            <a:ext cx="173557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ZoneTexte 17">
            <a:extLst>
              <a:ext uri="{FF2B5EF4-FFF2-40B4-BE49-F238E27FC236}">
                <a16:creationId xmlns:a16="http://schemas.microsoft.com/office/drawing/2014/main" id="{F5168C46-4722-4ADD-AA4D-A493D4A93EAE}"/>
              </a:ext>
            </a:extLst>
          </p:cNvPr>
          <p:cNvSpPr txBox="1"/>
          <p:nvPr/>
        </p:nvSpPr>
        <p:spPr>
          <a:xfrm rot="20247767">
            <a:off x="3058538" y="4615648"/>
            <a:ext cx="1234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solidFill>
                  <a:srgbClr val="FF0000"/>
                </a:solidFill>
              </a:rPr>
              <a:t>Toolpath</a:t>
            </a:r>
            <a:endParaRPr lang="fr-FR" dirty="0">
              <a:solidFill>
                <a:srgbClr val="FF0000"/>
              </a:solidFill>
            </a:endParaRPr>
          </a:p>
        </p:txBody>
      </p:sp>
      <p:cxnSp>
        <p:nvCxnSpPr>
          <p:cNvPr id="19" name="Connecteur droit avec flèche 18">
            <a:extLst>
              <a:ext uri="{FF2B5EF4-FFF2-40B4-BE49-F238E27FC236}">
                <a16:creationId xmlns:a16="http://schemas.microsoft.com/office/drawing/2014/main" id="{7C851778-487F-4EC6-8608-74A87EA99C31}"/>
              </a:ext>
            </a:extLst>
          </p:cNvPr>
          <p:cNvCxnSpPr>
            <a:cxnSpLocks/>
            <a:endCxn id="20" idx="1"/>
          </p:cNvCxnSpPr>
          <p:nvPr/>
        </p:nvCxnSpPr>
        <p:spPr>
          <a:xfrm>
            <a:off x="2833129" y="5362770"/>
            <a:ext cx="329444" cy="718985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2A8B3BE7-A4EC-4F18-863C-6DE55506888D}"/>
              </a:ext>
            </a:extLst>
          </p:cNvPr>
          <p:cNvSpPr/>
          <p:nvPr/>
        </p:nvSpPr>
        <p:spPr>
          <a:xfrm>
            <a:off x="3162573" y="5820145"/>
            <a:ext cx="8499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800" dirty="0">
                <a:solidFill>
                  <a:srgbClr val="C00000"/>
                </a:solidFill>
              </a:rPr>
              <a:t>Shift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21" name="Triangle isocèle 20">
            <a:extLst>
              <a:ext uri="{FF2B5EF4-FFF2-40B4-BE49-F238E27FC236}">
                <a16:creationId xmlns:a16="http://schemas.microsoft.com/office/drawing/2014/main" id="{2C05DF4E-A5D1-4CF5-BC8F-4B9E21CB021C}"/>
              </a:ext>
            </a:extLst>
          </p:cNvPr>
          <p:cNvSpPr/>
          <p:nvPr/>
        </p:nvSpPr>
        <p:spPr>
          <a:xfrm rot="9448552">
            <a:off x="1925158" y="5609338"/>
            <a:ext cx="221119" cy="84557"/>
          </a:xfrm>
          <a:prstGeom prst="triangle">
            <a:avLst>
              <a:gd name="adj" fmla="val 1364"/>
            </a:avLst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C220944-CCD4-4728-B8E9-32E06CF3590F}"/>
              </a:ext>
            </a:extLst>
          </p:cNvPr>
          <p:cNvSpPr/>
          <p:nvPr/>
        </p:nvSpPr>
        <p:spPr>
          <a:xfrm rot="20181872">
            <a:off x="2289026" y="4037437"/>
            <a:ext cx="297925" cy="93304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03F89DF-00BC-41FE-962E-F3B88BC6898F}"/>
              </a:ext>
            </a:extLst>
          </p:cNvPr>
          <p:cNvSpPr/>
          <p:nvPr/>
        </p:nvSpPr>
        <p:spPr>
          <a:xfrm rot="20181872">
            <a:off x="2561726" y="4842492"/>
            <a:ext cx="291457" cy="541337"/>
          </a:xfrm>
          <a:prstGeom prst="rect">
            <a:avLst/>
          </a:prstGeom>
          <a:solidFill>
            <a:srgbClr val="FFCC00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BCA499F9-8E46-40B1-9081-C9C95BF7B977}"/>
              </a:ext>
            </a:extLst>
          </p:cNvPr>
          <p:cNvCxnSpPr/>
          <p:nvPr/>
        </p:nvCxnSpPr>
        <p:spPr>
          <a:xfrm flipV="1">
            <a:off x="2140774" y="5012858"/>
            <a:ext cx="1547708" cy="63330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2842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2" grpId="0" animBg="1"/>
      <p:bldP spid="14" grpId="0"/>
      <p:bldP spid="15" grpId="0"/>
      <p:bldP spid="16" grpId="0" animBg="1"/>
      <p:bldP spid="18" grpId="0"/>
      <p:bldP spid="20" grpId="0"/>
      <p:bldP spid="21" grpId="0" animBg="1"/>
      <p:bldP spid="22" grpId="0" animBg="1"/>
      <p:bldP spid="2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1">
            <a:extLst>
              <a:ext uri="{FF2B5EF4-FFF2-40B4-BE49-F238E27FC236}">
                <a16:creationId xmlns:a16="http://schemas.microsoft.com/office/drawing/2014/main" id="{4655D572-2441-4F75-A940-EC368615ED62}"/>
              </a:ext>
            </a:extLst>
          </p:cNvPr>
          <p:cNvSpPr txBox="1">
            <a:spLocks/>
          </p:cNvSpPr>
          <p:nvPr/>
        </p:nvSpPr>
        <p:spPr>
          <a:xfrm>
            <a:off x="0" y="122969"/>
            <a:ext cx="8201607" cy="9174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ea typeface="+mj-ea"/>
                <a:cs typeface="Sony Sketch EF" panose="020B0603020104020203" pitchFamily="34" charset="0"/>
              </a:defRPr>
            </a:lvl1pPr>
          </a:lstStyle>
          <a:p>
            <a:r>
              <a:rPr lang="fr-FR" sz="4400" b="1" dirty="0">
                <a:latin typeface="Sony Sketch EF"/>
              </a:rPr>
              <a:t>5 Axis </a:t>
            </a:r>
            <a:r>
              <a:rPr lang="fr-FR" sz="4400" dirty="0">
                <a:latin typeface="Sony Sketch EF"/>
              </a:rPr>
              <a:t>Expert: The General Mode</a:t>
            </a:r>
            <a:endParaRPr lang="en-US" sz="4400" dirty="0"/>
          </a:p>
        </p:txBody>
      </p:sp>
      <p:sp>
        <p:nvSpPr>
          <p:cNvPr id="3" name="TextBox 14">
            <a:extLst>
              <a:ext uri="{FF2B5EF4-FFF2-40B4-BE49-F238E27FC236}">
                <a16:creationId xmlns:a16="http://schemas.microsoft.com/office/drawing/2014/main" id="{28780277-9AB8-42A7-8981-0FF90F1FD306}"/>
              </a:ext>
            </a:extLst>
          </p:cNvPr>
          <p:cNvSpPr txBox="1"/>
          <p:nvPr/>
        </p:nvSpPr>
        <p:spPr>
          <a:xfrm>
            <a:off x="303337" y="1107086"/>
            <a:ext cx="25970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6. Utility</a:t>
            </a:r>
            <a:endParaRPr lang="fr-FR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357B4D2-C07C-4324-B5E9-17066DA8D766}"/>
              </a:ext>
            </a:extLst>
          </p:cNvPr>
          <p:cNvSpPr/>
          <p:nvPr/>
        </p:nvSpPr>
        <p:spPr>
          <a:xfrm>
            <a:off x="314806" y="1810432"/>
            <a:ext cx="19011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5X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Trimming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80B01D2-3421-41FD-9D10-B9F0129A3C67}"/>
              </a:ext>
            </a:extLst>
          </p:cNvPr>
          <p:cNvSpPr/>
          <p:nvPr/>
        </p:nvSpPr>
        <p:spPr>
          <a:xfrm>
            <a:off x="2280703" y="1810432"/>
            <a:ext cx="54456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Swarf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? NO: impossible to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get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the right orientation…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56AD9DD-EB69-468A-8A46-81108A2C600A}"/>
              </a:ext>
            </a:extLst>
          </p:cNvPr>
          <p:cNvSpPr/>
          <p:nvPr/>
        </p:nvSpPr>
        <p:spPr>
          <a:xfrm>
            <a:off x="303337" y="2218528"/>
            <a:ext cx="13411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Process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4A5CBB3-34F7-4C42-B392-A9D259072DE8}"/>
              </a:ext>
            </a:extLst>
          </p:cNvPr>
          <p:cNvSpPr/>
          <p:nvPr/>
        </p:nvSpPr>
        <p:spPr>
          <a:xfrm>
            <a:off x="1461647" y="2221348"/>
            <a:ext cx="22808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1.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Creation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of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curves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F1CF2F4-BB19-4AC6-B4BB-B7388811FD57}"/>
              </a:ext>
            </a:extLst>
          </p:cNvPr>
          <p:cNvSpPr/>
          <p:nvPr/>
        </p:nvSpPr>
        <p:spPr>
          <a:xfrm>
            <a:off x="303337" y="2649776"/>
            <a:ext cx="24544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2.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Morph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between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curves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/ Tilt 0°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BC44902-0BBD-4A20-A0AA-A6DF73E97CD6}"/>
              </a:ext>
            </a:extLst>
          </p:cNvPr>
          <p:cNvSpPr/>
          <p:nvPr/>
        </p:nvSpPr>
        <p:spPr>
          <a:xfrm>
            <a:off x="3189840" y="2645813"/>
            <a:ext cx="20803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3.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Morph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between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curves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/ Tilt 90°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7CCD52A-883D-4505-827D-E09D7E1748B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08756" y="3378084"/>
            <a:ext cx="3386115" cy="229452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32899C71-7731-4A33-A742-E072CF5559C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0154" y="3375264"/>
            <a:ext cx="2442986" cy="225961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BC09E5E-DDBC-4DF5-AE71-43B87EAE6E26}"/>
              </a:ext>
            </a:extLst>
          </p:cNvPr>
          <p:cNvSpPr/>
          <p:nvPr/>
        </p:nvSpPr>
        <p:spPr>
          <a:xfrm>
            <a:off x="5702243" y="2645813"/>
            <a:ext cx="29110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4. Utility / 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Axial shift -3 mm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EFE734FE-D6D8-4B24-8F31-D77E2DA53E14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647535" y="2244313"/>
            <a:ext cx="3241127" cy="144933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248DC76D-2B5F-47BE-B5EC-B7FAE286F6FC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78535" y="3842856"/>
            <a:ext cx="3489564" cy="2422129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0EABE2F2-CAC6-42BC-B8D6-86389AFAA777}"/>
              </a:ext>
            </a:extLst>
          </p:cNvPr>
          <p:cNvSpPr/>
          <p:nvPr/>
        </p:nvSpPr>
        <p:spPr>
          <a:xfrm>
            <a:off x="489688" y="5895653"/>
            <a:ext cx="4238135" cy="369332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rgbClr val="C00000"/>
                </a:solidFill>
              </a:rPr>
              <a:t>03 - 5X </a:t>
            </a:r>
            <a:r>
              <a:rPr lang="fr-FR" b="1" dirty="0" err="1">
                <a:solidFill>
                  <a:srgbClr val="C00000"/>
                </a:solidFill>
              </a:rPr>
              <a:t>Trimming</a:t>
            </a:r>
            <a:r>
              <a:rPr lang="fr-FR" b="1" dirty="0">
                <a:solidFill>
                  <a:srgbClr val="C00000"/>
                </a:solidFill>
              </a:rPr>
              <a:t> </a:t>
            </a:r>
            <a:r>
              <a:rPr lang="fr-FR" b="1" dirty="0" err="1">
                <a:solidFill>
                  <a:srgbClr val="C00000"/>
                </a:solidFill>
              </a:rPr>
              <a:t>between</a:t>
            </a:r>
            <a:r>
              <a:rPr lang="fr-FR" b="1" dirty="0">
                <a:solidFill>
                  <a:srgbClr val="C00000"/>
                </a:solidFill>
              </a:rPr>
              <a:t> 2 </a:t>
            </a:r>
            <a:r>
              <a:rPr lang="fr-FR" b="1" dirty="0" err="1">
                <a:solidFill>
                  <a:srgbClr val="C00000"/>
                </a:solidFill>
              </a:rPr>
              <a:t>curves.PCE</a:t>
            </a:r>
            <a:endParaRPr lang="fr-FR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265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1">
            <a:extLst>
              <a:ext uri="{FF2B5EF4-FFF2-40B4-BE49-F238E27FC236}">
                <a16:creationId xmlns:a16="http://schemas.microsoft.com/office/drawing/2014/main" id="{4655D572-2441-4F75-A940-EC368615ED62}"/>
              </a:ext>
            </a:extLst>
          </p:cNvPr>
          <p:cNvSpPr txBox="1">
            <a:spLocks/>
          </p:cNvSpPr>
          <p:nvPr/>
        </p:nvSpPr>
        <p:spPr>
          <a:xfrm>
            <a:off x="0" y="122969"/>
            <a:ext cx="8201607" cy="9174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ea typeface="+mj-ea"/>
                <a:cs typeface="Sony Sketch EF" panose="020B0603020104020203" pitchFamily="34" charset="0"/>
              </a:defRPr>
            </a:lvl1pPr>
          </a:lstStyle>
          <a:p>
            <a:r>
              <a:rPr lang="fr-FR" sz="4400" b="1" dirty="0">
                <a:latin typeface="Sony Sketch EF"/>
              </a:rPr>
              <a:t>5 Axis </a:t>
            </a:r>
            <a:r>
              <a:rPr lang="fr-FR" sz="4400" dirty="0">
                <a:latin typeface="Sony Sketch EF"/>
              </a:rPr>
              <a:t>Expert: The General Mode</a:t>
            </a:r>
            <a:endParaRPr lang="en-US" sz="4400" dirty="0"/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51C703E7-A4C0-4F56-AA53-D87A5E92559F}"/>
              </a:ext>
            </a:extLst>
          </p:cNvPr>
          <p:cNvSpPr txBox="1"/>
          <p:nvPr/>
        </p:nvSpPr>
        <p:spPr>
          <a:xfrm>
            <a:off x="257175" y="1110865"/>
            <a:ext cx="45529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Implementation</a:t>
            </a:r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/ </a:t>
            </a:r>
            <a:r>
              <a:rPr lang="fr-FR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Selection</a:t>
            </a:r>
            <a:endParaRPr lang="fr-FR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C89C6EE3-E230-4F6F-A2C9-288680D451DF}"/>
              </a:ext>
            </a:extLst>
          </p:cNvPr>
          <p:cNvSpPr txBox="1"/>
          <p:nvPr/>
        </p:nvSpPr>
        <p:spPr>
          <a:xfrm>
            <a:off x="401363" y="1879613"/>
            <a:ext cx="89399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Selection</a:t>
            </a:r>
            <a:r>
              <a:rPr lang="fr-FR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  <a:r>
              <a:rPr lang="fr-FR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same</a:t>
            </a:r>
            <a:r>
              <a:rPr lang="fr-FR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as standard cycles </a:t>
            </a:r>
            <a:r>
              <a:rPr lang="fr-FR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with</a:t>
            </a:r>
            <a:r>
              <a:rPr lang="fr-FR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the 3 </a:t>
            </a:r>
            <a:r>
              <a:rPr lang="fr-FR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steps</a:t>
            </a:r>
            <a:r>
              <a:rPr lang="fr-FR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but </a:t>
            </a:r>
            <a:r>
              <a:rPr lang="fr-FR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some</a:t>
            </a:r>
            <a:r>
              <a:rPr lang="fr-FR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sz="20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specific</a:t>
            </a:r>
            <a:r>
              <a:rPr lang="fr-FR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sz="20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rules</a:t>
            </a:r>
            <a:r>
              <a:rPr lang="fr-FR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</a:t>
            </a:r>
          </a:p>
        </p:txBody>
      </p:sp>
      <p:cxnSp>
        <p:nvCxnSpPr>
          <p:cNvPr id="43" name="Connecteur droit avec flèche 42">
            <a:extLst>
              <a:ext uri="{FF2B5EF4-FFF2-40B4-BE49-F238E27FC236}">
                <a16:creationId xmlns:a16="http://schemas.microsoft.com/office/drawing/2014/main" id="{171B38B7-279A-49D5-9516-0D8FC85AA38C}"/>
              </a:ext>
            </a:extLst>
          </p:cNvPr>
          <p:cNvCxnSpPr/>
          <p:nvPr/>
        </p:nvCxnSpPr>
        <p:spPr>
          <a:xfrm>
            <a:off x="1385775" y="2893142"/>
            <a:ext cx="894539" cy="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ZoneTexte 43">
            <a:extLst>
              <a:ext uri="{FF2B5EF4-FFF2-40B4-BE49-F238E27FC236}">
                <a16:creationId xmlns:a16="http://schemas.microsoft.com/office/drawing/2014/main" id="{DEF3BDF3-2CA6-4F30-99EE-C652CD365CA9}"/>
              </a:ext>
            </a:extLst>
          </p:cNvPr>
          <p:cNvSpPr txBox="1"/>
          <p:nvPr/>
        </p:nvSpPr>
        <p:spPr>
          <a:xfrm>
            <a:off x="2363075" y="2431477"/>
            <a:ext cx="93085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Selection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of the 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faces to machine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  <a:p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Warning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the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selection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is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not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ended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at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this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point: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most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of the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toolpath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patterns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need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pilot </a:t>
            </a:r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curves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or surfaces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they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have to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be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selected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inside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the tab ‘Surface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Paths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’.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0B3E3AB4-BBB5-4553-AD49-8A0D5DE8FD8D}"/>
              </a:ext>
            </a:extLst>
          </p:cNvPr>
          <p:cNvSpPr txBox="1"/>
          <p:nvPr/>
        </p:nvSpPr>
        <p:spPr>
          <a:xfrm>
            <a:off x="2420751" y="3462962"/>
            <a:ext cx="83276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choice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of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tool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(or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tool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familly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 must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be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done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before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selection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of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machining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140DC9ED-8FDE-4E63-8ADB-856D8FD5BDE9}"/>
              </a:ext>
            </a:extLst>
          </p:cNvPr>
          <p:cNvSpPr txBox="1"/>
          <p:nvPr/>
        </p:nvSpPr>
        <p:spPr>
          <a:xfrm>
            <a:off x="2420751" y="4007335"/>
            <a:ext cx="4608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Choice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of the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machining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operation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234826A-6131-497C-A871-D6CBECC62C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400" y="2583916"/>
            <a:ext cx="700816" cy="2554876"/>
          </a:xfrm>
          <a:prstGeom prst="rect">
            <a:avLst/>
          </a:prstGeom>
        </p:spPr>
      </p:pic>
      <p:cxnSp>
        <p:nvCxnSpPr>
          <p:cNvPr id="49" name="Connecteur droit avec flèche 48">
            <a:extLst>
              <a:ext uri="{FF2B5EF4-FFF2-40B4-BE49-F238E27FC236}">
                <a16:creationId xmlns:a16="http://schemas.microsoft.com/office/drawing/2014/main" id="{3D4B366E-F440-485C-A392-600D28AE352A}"/>
              </a:ext>
            </a:extLst>
          </p:cNvPr>
          <p:cNvCxnSpPr/>
          <p:nvPr/>
        </p:nvCxnSpPr>
        <p:spPr>
          <a:xfrm>
            <a:off x="1385775" y="3647628"/>
            <a:ext cx="894539" cy="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Connecteur droit avec flèche 52">
            <a:extLst>
              <a:ext uri="{FF2B5EF4-FFF2-40B4-BE49-F238E27FC236}">
                <a16:creationId xmlns:a16="http://schemas.microsoft.com/office/drawing/2014/main" id="{D1C0B664-516E-4E4A-B79E-31DD1C5232EA}"/>
              </a:ext>
            </a:extLst>
          </p:cNvPr>
          <p:cNvCxnSpPr/>
          <p:nvPr/>
        </p:nvCxnSpPr>
        <p:spPr>
          <a:xfrm>
            <a:off x="1373714" y="4192001"/>
            <a:ext cx="894539" cy="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8517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4" grpId="0"/>
      <p:bldP spid="46" grpId="0"/>
      <p:bldP spid="4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1">
            <a:extLst>
              <a:ext uri="{FF2B5EF4-FFF2-40B4-BE49-F238E27FC236}">
                <a16:creationId xmlns:a16="http://schemas.microsoft.com/office/drawing/2014/main" id="{4655D572-2441-4F75-A940-EC368615ED62}"/>
              </a:ext>
            </a:extLst>
          </p:cNvPr>
          <p:cNvSpPr txBox="1">
            <a:spLocks/>
          </p:cNvSpPr>
          <p:nvPr/>
        </p:nvSpPr>
        <p:spPr>
          <a:xfrm>
            <a:off x="0" y="122969"/>
            <a:ext cx="8201607" cy="9174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ea typeface="+mj-ea"/>
                <a:cs typeface="Sony Sketch EF" panose="020B0603020104020203" pitchFamily="34" charset="0"/>
              </a:defRPr>
            </a:lvl1pPr>
          </a:lstStyle>
          <a:p>
            <a:r>
              <a:rPr lang="fr-FR" sz="4400" b="1" dirty="0">
                <a:latin typeface="Sony Sketch EF"/>
              </a:rPr>
              <a:t>5 Axis </a:t>
            </a:r>
            <a:r>
              <a:rPr lang="fr-FR" sz="4400" dirty="0">
                <a:latin typeface="Sony Sketch EF"/>
              </a:rPr>
              <a:t>Expert: The General Mode</a:t>
            </a:r>
            <a:endParaRPr lang="en-US" sz="4400" dirty="0"/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C89C6EE3-E230-4F6F-A2C9-288680D451DF}"/>
              </a:ext>
            </a:extLst>
          </p:cNvPr>
          <p:cNvSpPr txBox="1"/>
          <p:nvPr/>
        </p:nvSpPr>
        <p:spPr>
          <a:xfrm>
            <a:off x="401363" y="1875557"/>
            <a:ext cx="89399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Selection</a:t>
            </a:r>
            <a:r>
              <a:rPr lang="fr-FR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process to </a:t>
            </a:r>
            <a:r>
              <a:rPr lang="fr-FR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select faces</a:t>
            </a:r>
          </a:p>
        </p:txBody>
      </p:sp>
      <p:cxnSp>
        <p:nvCxnSpPr>
          <p:cNvPr id="43" name="Connecteur droit avec flèche 42">
            <a:extLst>
              <a:ext uri="{FF2B5EF4-FFF2-40B4-BE49-F238E27FC236}">
                <a16:creationId xmlns:a16="http://schemas.microsoft.com/office/drawing/2014/main" id="{171B38B7-279A-49D5-9516-0D8FC85AA38C}"/>
              </a:ext>
            </a:extLst>
          </p:cNvPr>
          <p:cNvCxnSpPr/>
          <p:nvPr/>
        </p:nvCxnSpPr>
        <p:spPr>
          <a:xfrm>
            <a:off x="5501740" y="2094314"/>
            <a:ext cx="894539" cy="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Image 5">
            <a:extLst>
              <a:ext uri="{FF2B5EF4-FFF2-40B4-BE49-F238E27FC236}">
                <a16:creationId xmlns:a16="http://schemas.microsoft.com/office/drawing/2014/main" id="{8234826A-6131-497C-A871-D6CBECC62CD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4779"/>
          <a:stretch/>
        </p:blipFill>
        <p:spPr>
          <a:xfrm>
            <a:off x="4712726" y="1758291"/>
            <a:ext cx="700816" cy="644352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3D057BEA-C87E-47B4-9944-AC86D905C7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834" y="1764641"/>
            <a:ext cx="2941591" cy="619742"/>
          </a:xfrm>
          <a:prstGeom prst="rect">
            <a:avLst/>
          </a:prstGeom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904B990A-E079-41B5-AADE-E4A0FD15C279}"/>
              </a:ext>
            </a:extLst>
          </p:cNvPr>
          <p:cNvSpPr txBox="1"/>
          <p:nvPr/>
        </p:nvSpPr>
        <p:spPr>
          <a:xfrm>
            <a:off x="401363" y="2537316"/>
            <a:ext cx="74398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During</a:t>
            </a: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 the </a:t>
            </a:r>
            <a:r>
              <a:rPr lang="fr-FR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selection</a:t>
            </a: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, the modes can </a:t>
            </a:r>
            <a:r>
              <a:rPr lang="fr-FR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be</a:t>
            </a: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 </a:t>
            </a:r>
            <a:r>
              <a:rPr lang="fr-FR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combined</a:t>
            </a: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 for a </a:t>
            </a:r>
            <a:r>
              <a:rPr lang="fr-FR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better</a:t>
            </a: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 </a:t>
            </a:r>
            <a:r>
              <a:rPr lang="fr-FR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efficiency</a:t>
            </a: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.</a:t>
            </a:r>
          </a:p>
          <a:p>
            <a:pPr marL="285750" indent="-285750">
              <a:buFontTx/>
              <a:buChar char="-"/>
            </a:pPr>
            <a:r>
              <a:rPr lang="fr-FR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Selection</a:t>
            </a: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 by </a:t>
            </a:r>
            <a:r>
              <a:rPr lang="fr-F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click</a:t>
            </a:r>
          </a:p>
          <a:p>
            <a:pPr marL="285750" indent="-285750">
              <a:buFontTx/>
              <a:buChar char="-"/>
            </a:pPr>
            <a:r>
              <a:rPr lang="fr-FR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Selection</a:t>
            </a: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 by </a:t>
            </a:r>
            <a:r>
              <a:rPr lang="fr-FR" sz="1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window</a:t>
            </a:r>
            <a:endParaRPr lang="fr-FR" sz="1600" b="1" dirty="0">
              <a:solidFill>
                <a:schemeClr val="tx1">
                  <a:lumMod val="75000"/>
                  <a:lumOff val="25000"/>
                </a:schemeClr>
              </a:solidFill>
              <a:latin typeface="Helvetica Neue" pitchFamily="50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2CA7160-16A7-4524-B6B7-D9E75A1562AF}"/>
              </a:ext>
            </a:extLst>
          </p:cNvPr>
          <p:cNvSpPr/>
          <p:nvPr/>
        </p:nvSpPr>
        <p:spPr>
          <a:xfrm>
            <a:off x="3289915" y="3472657"/>
            <a:ext cx="24881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Tx/>
              <a:buChar char="-"/>
            </a:pP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Click an </a:t>
            </a:r>
            <a:r>
              <a:rPr lang="fr-FR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edge</a:t>
            </a:r>
            <a:endParaRPr lang="fr-FR" sz="1600" dirty="0">
              <a:solidFill>
                <a:schemeClr val="tx1">
                  <a:lumMod val="75000"/>
                  <a:lumOff val="25000"/>
                </a:schemeClr>
              </a:solidFill>
              <a:latin typeface="Helvetica Neue" pitchFamily="50" charset="0"/>
            </a:endParaRPr>
          </a:p>
          <a:p>
            <a:pPr marL="285750" indent="-285750">
              <a:buFontTx/>
              <a:buChar char="-"/>
            </a:pPr>
            <a:r>
              <a:rPr lang="fr-FR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Define</a:t>
            </a: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 an </a:t>
            </a:r>
            <a:r>
              <a:rPr lang="fr-FR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edges</a:t>
            </a: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 </a:t>
            </a:r>
            <a:r>
              <a:rPr lang="fr-FR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path</a:t>
            </a:r>
            <a:endParaRPr lang="fr-FR" sz="1600" dirty="0">
              <a:solidFill>
                <a:schemeClr val="tx1">
                  <a:lumMod val="75000"/>
                  <a:lumOff val="25000"/>
                </a:schemeClr>
              </a:solidFill>
              <a:latin typeface="Helvetica Neue" pitchFamily="50" charset="0"/>
            </a:endParaRP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6380F94F-510B-48F7-BC30-D6DE17BB3F2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10" t="4420" b="9534"/>
          <a:stretch/>
        </p:blipFill>
        <p:spPr>
          <a:xfrm>
            <a:off x="2823444" y="4153531"/>
            <a:ext cx="2995793" cy="2202831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A3A90971-1EEC-4821-8A47-CBA645CCB2B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76" t="5824" b="12027"/>
          <a:stretch/>
        </p:blipFill>
        <p:spPr>
          <a:xfrm>
            <a:off x="5857334" y="4167065"/>
            <a:ext cx="3068982" cy="2189297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606E5A34-FE0D-4680-B76B-0640A4F62D0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92" t="5452" r="-1376" b="12399"/>
          <a:stretch/>
        </p:blipFill>
        <p:spPr>
          <a:xfrm>
            <a:off x="9002512" y="4167065"/>
            <a:ext cx="3191005" cy="2189297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889A48FA-CC59-4CF5-BAFD-EA9CD585E101}"/>
              </a:ext>
            </a:extLst>
          </p:cNvPr>
          <p:cNvSpPr/>
          <p:nvPr/>
        </p:nvSpPr>
        <p:spPr>
          <a:xfrm>
            <a:off x="6507209" y="3472657"/>
            <a:ext cx="36960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fr-FR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Validate</a:t>
            </a: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 the </a:t>
            </a:r>
            <a:r>
              <a:rPr lang="fr-FR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choice</a:t>
            </a: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 of faces or </a:t>
            </a:r>
            <a:r>
              <a:rPr lang="fr-FR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choose</a:t>
            </a: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 opposite faces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Helvetica Neue" pitchFamily="50" charset="0"/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B86B6300-D944-41AD-A1E4-1EB68770FDA6}"/>
              </a:ext>
            </a:extLst>
          </p:cNvPr>
          <p:cNvSpPr txBox="1"/>
          <p:nvPr/>
        </p:nvSpPr>
        <p:spPr>
          <a:xfrm>
            <a:off x="401363" y="3455598"/>
            <a:ext cx="278075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fr-FR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Selection</a:t>
            </a: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 by </a:t>
            </a:r>
            <a:r>
              <a:rPr lang="fr-FR" sz="1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edges</a:t>
            </a:r>
            <a:r>
              <a:rPr lang="fr-F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 </a:t>
            </a:r>
            <a:r>
              <a:rPr lang="fr-FR" sz="1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path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Helvetica Neue" pitchFamily="50" charset="0"/>
            </a:endParaRP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28A39B56-1360-40FE-8627-A6DA1B496AB1}"/>
              </a:ext>
            </a:extLst>
          </p:cNvPr>
          <p:cNvSpPr txBox="1"/>
          <p:nvPr/>
        </p:nvSpPr>
        <p:spPr>
          <a:xfrm>
            <a:off x="257175" y="1110865"/>
            <a:ext cx="45529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Implementation</a:t>
            </a:r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/ </a:t>
            </a:r>
            <a:r>
              <a:rPr lang="fr-FR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Selection</a:t>
            </a:r>
            <a:endParaRPr lang="fr-FR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7924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17" grpId="0"/>
      <p:bldP spid="20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1">
            <a:extLst>
              <a:ext uri="{FF2B5EF4-FFF2-40B4-BE49-F238E27FC236}">
                <a16:creationId xmlns:a16="http://schemas.microsoft.com/office/drawing/2014/main" id="{4655D572-2441-4F75-A940-EC368615ED62}"/>
              </a:ext>
            </a:extLst>
          </p:cNvPr>
          <p:cNvSpPr txBox="1">
            <a:spLocks/>
          </p:cNvSpPr>
          <p:nvPr/>
        </p:nvSpPr>
        <p:spPr>
          <a:xfrm>
            <a:off x="0" y="122969"/>
            <a:ext cx="8201607" cy="9174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ea typeface="+mj-ea"/>
                <a:cs typeface="Sony Sketch EF" panose="020B0603020104020203" pitchFamily="34" charset="0"/>
              </a:defRPr>
            </a:lvl1pPr>
          </a:lstStyle>
          <a:p>
            <a:r>
              <a:rPr lang="fr-FR" sz="4400" b="1" dirty="0">
                <a:latin typeface="Sony Sketch EF"/>
              </a:rPr>
              <a:t>5 Axis </a:t>
            </a:r>
            <a:r>
              <a:rPr lang="fr-FR" sz="4400" dirty="0">
                <a:latin typeface="Sony Sketch EF"/>
              </a:rPr>
              <a:t>Expert: The General Mode</a:t>
            </a:r>
            <a:endParaRPr lang="en-US" sz="4400" dirty="0"/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51C703E7-A4C0-4F56-AA53-D87A5E92559F}"/>
              </a:ext>
            </a:extLst>
          </p:cNvPr>
          <p:cNvSpPr txBox="1"/>
          <p:nvPr/>
        </p:nvSpPr>
        <p:spPr>
          <a:xfrm>
            <a:off x="257175" y="1110865"/>
            <a:ext cx="49720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Implementation</a:t>
            </a:r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/ </a:t>
            </a:r>
            <a:r>
              <a:rPr lang="fr-FR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Selection</a:t>
            </a:r>
            <a:endParaRPr lang="fr-FR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ECDE498C-9877-46E1-B633-68464E566B48}"/>
              </a:ext>
            </a:extLst>
          </p:cNvPr>
          <p:cNvSpPr txBox="1"/>
          <p:nvPr/>
        </p:nvSpPr>
        <p:spPr>
          <a:xfrm>
            <a:off x="401363" y="2753089"/>
            <a:ext cx="44754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fr-FR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Selection</a:t>
            </a: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 by </a:t>
            </a:r>
            <a:r>
              <a:rPr lang="fr-F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Brush: </a:t>
            </a: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select the faces by </a:t>
            </a:r>
            <a:r>
              <a:rPr lang="fr-F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‘</a:t>
            </a:r>
            <a:r>
              <a:rPr lang="fr-FR" sz="1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flying</a:t>
            </a:r>
            <a:r>
              <a:rPr lang="fr-F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’ over </a:t>
            </a:r>
            <a:r>
              <a:rPr lang="fr-FR" sz="1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them</a:t>
            </a:r>
            <a:r>
              <a:rPr lang="fr-F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 </a:t>
            </a:r>
            <a:r>
              <a:rPr lang="fr-FR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with</a:t>
            </a: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 the mouse.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BA3A31A-62C2-4BE9-9638-929DE5809C97}"/>
              </a:ext>
            </a:extLst>
          </p:cNvPr>
          <p:cNvSpPr/>
          <p:nvPr/>
        </p:nvSpPr>
        <p:spPr>
          <a:xfrm>
            <a:off x="1930904" y="3573647"/>
            <a:ext cx="33826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à"/>
            </a:pP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Use </a:t>
            </a:r>
            <a:r>
              <a:rPr lang="fr-F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Ctrl key </a:t>
            </a: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to</a:t>
            </a:r>
            <a:r>
              <a:rPr lang="fr-F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 </a:t>
            </a:r>
            <a:r>
              <a:rPr lang="fr-FR" sz="1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add</a:t>
            </a:r>
            <a:r>
              <a:rPr lang="fr-F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 faces, 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Use</a:t>
            </a:r>
            <a:r>
              <a:rPr lang="fr-F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 Shift key</a:t>
            </a: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 to </a:t>
            </a:r>
            <a:r>
              <a:rPr lang="fr-FR" sz="1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delete</a:t>
            </a:r>
            <a:r>
              <a:rPr lang="fr-F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 </a:t>
            </a:r>
            <a:r>
              <a:rPr lang="fr-FR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Helvetica Neue" pitchFamily="50" charset="0"/>
              </a:rPr>
              <a:t>faces.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Helvetica Neue" pitchFamily="50" charset="0"/>
            </a:endParaRP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6D9F4BF7-3276-499A-A444-A6B22A151A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0323" y="2625855"/>
            <a:ext cx="5843705" cy="3742183"/>
          </a:xfrm>
          <a:prstGeom prst="rect">
            <a:avLst/>
          </a:prstGeom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794B2128-C11F-4C62-94BB-12524D314527}"/>
              </a:ext>
            </a:extLst>
          </p:cNvPr>
          <p:cNvSpPr txBox="1"/>
          <p:nvPr/>
        </p:nvSpPr>
        <p:spPr>
          <a:xfrm>
            <a:off x="401363" y="1875557"/>
            <a:ext cx="89399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Selection</a:t>
            </a:r>
            <a:r>
              <a:rPr lang="fr-FR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process to </a:t>
            </a:r>
            <a:r>
              <a:rPr lang="fr-FR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select faces</a:t>
            </a:r>
          </a:p>
        </p:txBody>
      </p:sp>
      <p:cxnSp>
        <p:nvCxnSpPr>
          <p:cNvPr id="25" name="Connecteur droit avec flèche 24">
            <a:extLst>
              <a:ext uri="{FF2B5EF4-FFF2-40B4-BE49-F238E27FC236}">
                <a16:creationId xmlns:a16="http://schemas.microsoft.com/office/drawing/2014/main" id="{C6A9FE98-7E81-4247-97DA-86A5B1128ED8}"/>
              </a:ext>
            </a:extLst>
          </p:cNvPr>
          <p:cNvCxnSpPr/>
          <p:nvPr/>
        </p:nvCxnSpPr>
        <p:spPr>
          <a:xfrm>
            <a:off x="5501740" y="2094314"/>
            <a:ext cx="894539" cy="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7" name="Image 26">
            <a:extLst>
              <a:ext uri="{FF2B5EF4-FFF2-40B4-BE49-F238E27FC236}">
                <a16:creationId xmlns:a16="http://schemas.microsoft.com/office/drawing/2014/main" id="{F5195D30-425C-4D86-8018-D9C79CC594E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74779"/>
          <a:stretch/>
        </p:blipFill>
        <p:spPr>
          <a:xfrm>
            <a:off x="4712726" y="1758291"/>
            <a:ext cx="700816" cy="644352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12E68A10-CE27-4FC1-84D7-C8096ACD76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834" y="1764641"/>
            <a:ext cx="2941591" cy="619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53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7F40A63C-2368-4CE1-AB85-EED39F320E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3201" y="3086302"/>
            <a:ext cx="5704360" cy="1369865"/>
          </a:xfrm>
          <a:prstGeom prst="rect">
            <a:avLst/>
          </a:prstGeom>
        </p:spPr>
      </p:pic>
      <p:sp>
        <p:nvSpPr>
          <p:cNvPr id="32" name="Titre 1">
            <a:extLst>
              <a:ext uri="{FF2B5EF4-FFF2-40B4-BE49-F238E27FC236}">
                <a16:creationId xmlns:a16="http://schemas.microsoft.com/office/drawing/2014/main" id="{4655D572-2441-4F75-A940-EC368615ED62}"/>
              </a:ext>
            </a:extLst>
          </p:cNvPr>
          <p:cNvSpPr txBox="1">
            <a:spLocks/>
          </p:cNvSpPr>
          <p:nvPr/>
        </p:nvSpPr>
        <p:spPr>
          <a:xfrm>
            <a:off x="0" y="122969"/>
            <a:ext cx="8201607" cy="9174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ea typeface="+mj-ea"/>
                <a:cs typeface="Sony Sketch EF" panose="020B0603020104020203" pitchFamily="34" charset="0"/>
              </a:defRPr>
            </a:lvl1pPr>
          </a:lstStyle>
          <a:p>
            <a:r>
              <a:rPr lang="fr-FR" sz="4400" b="1" dirty="0">
                <a:latin typeface="Sony Sketch EF"/>
              </a:rPr>
              <a:t>5 Axis </a:t>
            </a:r>
            <a:r>
              <a:rPr lang="fr-FR" sz="4400" dirty="0">
                <a:latin typeface="Sony Sketch EF"/>
              </a:rPr>
              <a:t>Expert: The General Mode</a:t>
            </a:r>
            <a:endParaRPr lang="en-US" sz="4400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207EFAF-A4D2-474E-BE44-768EC9E5BFEF}"/>
              </a:ext>
            </a:extLst>
          </p:cNvPr>
          <p:cNvSpPr txBox="1"/>
          <p:nvPr/>
        </p:nvSpPr>
        <p:spPr>
          <a:xfrm>
            <a:off x="257175" y="1110865"/>
            <a:ext cx="4327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Implementation</a:t>
            </a:r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/ Process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4EDA2C14-AE53-4E88-B106-5261418707B3}"/>
              </a:ext>
            </a:extLst>
          </p:cNvPr>
          <p:cNvSpPr txBox="1"/>
          <p:nvPr/>
        </p:nvSpPr>
        <p:spPr>
          <a:xfrm>
            <a:off x="866889" y="1765240"/>
            <a:ext cx="103016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Process</a:t>
            </a:r>
            <a:r>
              <a:rPr lang="fr-FR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  <a:r>
              <a:rPr lang="fr-FR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tabs</a:t>
            </a:r>
            <a:r>
              <a:rPr lang="fr-FR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from</a:t>
            </a:r>
            <a:r>
              <a:rPr lang="fr-FR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left</a:t>
            </a:r>
            <a:r>
              <a:rPr lang="fr-FR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to right </a:t>
            </a:r>
            <a:r>
              <a:rPr lang="fr-FR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 </a:t>
            </a:r>
            <a:r>
              <a:rPr lang="fr-FR" sz="2000" dirty="0" err="1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Calculate</a:t>
            </a:r>
            <a:r>
              <a:rPr lang="fr-FR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 </a:t>
            </a:r>
            <a:r>
              <a:rPr lang="fr-FR" sz="2000" dirty="0" err="1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each</a:t>
            </a:r>
            <a:r>
              <a:rPr lang="fr-FR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 </a:t>
            </a:r>
            <a:r>
              <a:rPr lang="fr-FR" sz="2000" dirty="0" err="1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step</a:t>
            </a:r>
            <a:r>
              <a:rPr lang="fr-FR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 </a:t>
            </a:r>
            <a:r>
              <a:rPr lang="fr-FR" sz="2000" dirty="0" err="1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then</a:t>
            </a:r>
            <a:r>
              <a:rPr lang="fr-FR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 </a:t>
            </a:r>
            <a:r>
              <a:rPr lang="fr-FR" sz="2000" dirty="0" err="1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adjust</a:t>
            </a:r>
            <a:r>
              <a:rPr lang="fr-FR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 </a:t>
            </a:r>
            <a:r>
              <a:rPr lang="fr-FR" sz="2000" dirty="0" err="1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calculation</a:t>
            </a:r>
            <a:r>
              <a:rPr lang="fr-FR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  go </a:t>
            </a:r>
            <a:r>
              <a:rPr lang="fr-FR" sz="2000" dirty="0" err="1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next</a:t>
            </a:r>
            <a:r>
              <a:rPr lang="fr-FR" sz="2000" dirty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 </a:t>
            </a:r>
            <a:r>
              <a:rPr lang="fr-FR" sz="2000" dirty="0" err="1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step</a:t>
            </a:r>
            <a:endParaRPr lang="fr-FR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D52E7379-A1AC-41D4-B7C1-8DBCAE8C1492}"/>
              </a:ext>
            </a:extLst>
          </p:cNvPr>
          <p:cNvCxnSpPr/>
          <p:nvPr/>
        </p:nvCxnSpPr>
        <p:spPr>
          <a:xfrm>
            <a:off x="1482655" y="2817261"/>
            <a:ext cx="739135" cy="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E7D7F39F-F6AD-4C55-B5DF-7EF841B20D0E}"/>
              </a:ext>
            </a:extLst>
          </p:cNvPr>
          <p:cNvCxnSpPr/>
          <p:nvPr/>
        </p:nvCxnSpPr>
        <p:spPr>
          <a:xfrm>
            <a:off x="2685800" y="2817261"/>
            <a:ext cx="768980" cy="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263A11C0-1FEF-4536-8844-8EA7053A544C}"/>
              </a:ext>
            </a:extLst>
          </p:cNvPr>
          <p:cNvCxnSpPr/>
          <p:nvPr/>
        </p:nvCxnSpPr>
        <p:spPr>
          <a:xfrm>
            <a:off x="3924628" y="2817261"/>
            <a:ext cx="660267" cy="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E0BEB370-976B-433E-9153-92BB9793690A}"/>
              </a:ext>
            </a:extLst>
          </p:cNvPr>
          <p:cNvSpPr txBox="1"/>
          <p:nvPr/>
        </p:nvSpPr>
        <p:spPr>
          <a:xfrm>
            <a:off x="1019237" y="2554789"/>
            <a:ext cx="478760" cy="58477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C00000"/>
                </a:solidFill>
              </a:rPr>
              <a:t>1</a:t>
            </a:r>
            <a:endParaRPr lang="fr-FR" sz="2800" b="1" dirty="0">
              <a:solidFill>
                <a:srgbClr val="C00000"/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D8D8839C-07BD-4E79-9FE8-A50B3F6B77F0}"/>
              </a:ext>
            </a:extLst>
          </p:cNvPr>
          <p:cNvSpPr txBox="1"/>
          <p:nvPr/>
        </p:nvSpPr>
        <p:spPr>
          <a:xfrm>
            <a:off x="2249321" y="2554789"/>
            <a:ext cx="478760" cy="58477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C00000"/>
                </a:solidFill>
              </a:rPr>
              <a:t>2</a:t>
            </a:r>
            <a:endParaRPr lang="fr-FR" sz="2800" b="1" dirty="0">
              <a:solidFill>
                <a:srgbClr val="C00000"/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4C719A34-8717-4BB4-88AF-E71DC17F5C9A}"/>
              </a:ext>
            </a:extLst>
          </p:cNvPr>
          <p:cNvSpPr txBox="1"/>
          <p:nvPr/>
        </p:nvSpPr>
        <p:spPr>
          <a:xfrm>
            <a:off x="3499804" y="2554789"/>
            <a:ext cx="478760" cy="58477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C00000"/>
                </a:solidFill>
              </a:rPr>
              <a:t>3</a:t>
            </a:r>
            <a:endParaRPr lang="fr-FR" sz="2800" b="1" dirty="0">
              <a:solidFill>
                <a:srgbClr val="C00000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BEFEA5F4-4776-4011-9F1B-FDFEF28A9809}"/>
              </a:ext>
            </a:extLst>
          </p:cNvPr>
          <p:cNvSpPr txBox="1"/>
          <p:nvPr/>
        </p:nvSpPr>
        <p:spPr>
          <a:xfrm>
            <a:off x="774438" y="4754812"/>
            <a:ext cx="8333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1. Select the faces and </a:t>
            </a:r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create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 </a:t>
            </a:r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toolpath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without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thinking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about the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tool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!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CC06502-F5A6-4217-9586-67B92F22044D}"/>
              </a:ext>
            </a:extLst>
          </p:cNvPr>
          <p:cNvSpPr txBox="1"/>
          <p:nvPr/>
        </p:nvSpPr>
        <p:spPr>
          <a:xfrm>
            <a:off x="774437" y="5224866"/>
            <a:ext cx="6890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2. Once the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toolpath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looks good,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work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on the </a:t>
            </a:r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tool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direction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!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E5CE2F08-FC28-4086-8D96-4ACE94079259}"/>
              </a:ext>
            </a:extLst>
          </p:cNvPr>
          <p:cNvSpPr txBox="1"/>
          <p:nvPr/>
        </p:nvSpPr>
        <p:spPr>
          <a:xfrm>
            <a:off x="774437" y="5709352"/>
            <a:ext cx="10643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3. Once the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toolpath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and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tool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settings are ok,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choose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 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gouge control </a:t>
            </a:r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strategy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and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recalculate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toolpaths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4DC0843C-D6A3-45D0-A21A-8BC4A8B8C058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2093" y="1669635"/>
            <a:ext cx="631108" cy="671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850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1" grpId="0" animBg="1"/>
      <p:bldP spid="12" grpId="0" animBg="1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Image 27">
            <a:extLst>
              <a:ext uri="{FF2B5EF4-FFF2-40B4-BE49-F238E27FC236}">
                <a16:creationId xmlns:a16="http://schemas.microsoft.com/office/drawing/2014/main" id="{FCD0B234-E9D3-46D6-ACA4-5AACDF0B1E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3001"/>
          <a:stretch/>
        </p:blipFill>
        <p:spPr>
          <a:xfrm>
            <a:off x="304280" y="2246899"/>
            <a:ext cx="5147769" cy="457383"/>
          </a:xfrm>
          <a:prstGeom prst="rect">
            <a:avLst/>
          </a:prstGeom>
        </p:spPr>
      </p:pic>
      <p:sp>
        <p:nvSpPr>
          <p:cNvPr id="32" name="Titre 1">
            <a:extLst>
              <a:ext uri="{FF2B5EF4-FFF2-40B4-BE49-F238E27FC236}">
                <a16:creationId xmlns:a16="http://schemas.microsoft.com/office/drawing/2014/main" id="{4655D572-2441-4F75-A940-EC368615ED62}"/>
              </a:ext>
            </a:extLst>
          </p:cNvPr>
          <p:cNvSpPr txBox="1">
            <a:spLocks/>
          </p:cNvSpPr>
          <p:nvPr/>
        </p:nvSpPr>
        <p:spPr>
          <a:xfrm>
            <a:off x="0" y="122969"/>
            <a:ext cx="8201607" cy="9174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ea typeface="+mj-ea"/>
                <a:cs typeface="Sony Sketch EF" panose="020B0603020104020203" pitchFamily="34" charset="0"/>
              </a:defRPr>
            </a:lvl1pPr>
          </a:lstStyle>
          <a:p>
            <a:r>
              <a:rPr lang="fr-FR" sz="4400" b="1" dirty="0">
                <a:latin typeface="Sony Sketch EF"/>
              </a:rPr>
              <a:t>5 Axis </a:t>
            </a:r>
            <a:r>
              <a:rPr lang="fr-FR" sz="4400" dirty="0">
                <a:latin typeface="Sony Sketch EF"/>
              </a:rPr>
              <a:t>Expert: The General Mode</a:t>
            </a:r>
            <a:endParaRPr lang="en-US" sz="4400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207EFAF-A4D2-474E-BE44-768EC9E5BFEF}"/>
              </a:ext>
            </a:extLst>
          </p:cNvPr>
          <p:cNvSpPr txBox="1"/>
          <p:nvPr/>
        </p:nvSpPr>
        <p:spPr>
          <a:xfrm>
            <a:off x="257176" y="1110865"/>
            <a:ext cx="5838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Implementation</a:t>
            </a:r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/ Process</a:t>
            </a:r>
          </a:p>
        </p:txBody>
      </p:sp>
      <p:cxnSp>
        <p:nvCxnSpPr>
          <p:cNvPr id="18" name="Connecteur droit avec flèche 17">
            <a:extLst>
              <a:ext uri="{FF2B5EF4-FFF2-40B4-BE49-F238E27FC236}">
                <a16:creationId xmlns:a16="http://schemas.microsoft.com/office/drawing/2014/main" id="{2917E89B-4D89-4A10-84DB-3AF66B4CC90E}"/>
              </a:ext>
            </a:extLst>
          </p:cNvPr>
          <p:cNvCxnSpPr/>
          <p:nvPr/>
        </p:nvCxnSpPr>
        <p:spPr>
          <a:xfrm>
            <a:off x="978757" y="2071706"/>
            <a:ext cx="610855" cy="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avec flèche 18">
            <a:extLst>
              <a:ext uri="{FF2B5EF4-FFF2-40B4-BE49-F238E27FC236}">
                <a16:creationId xmlns:a16="http://schemas.microsoft.com/office/drawing/2014/main" id="{B892A4FA-3B9C-426C-A985-3792908FFDCF}"/>
              </a:ext>
            </a:extLst>
          </p:cNvPr>
          <p:cNvCxnSpPr/>
          <p:nvPr/>
        </p:nvCxnSpPr>
        <p:spPr>
          <a:xfrm>
            <a:off x="2039018" y="2071706"/>
            <a:ext cx="635521" cy="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id="{04E52FF0-D5D3-4B33-9185-9F1B31B00B13}"/>
              </a:ext>
            </a:extLst>
          </p:cNvPr>
          <p:cNvCxnSpPr/>
          <p:nvPr/>
        </p:nvCxnSpPr>
        <p:spPr>
          <a:xfrm>
            <a:off x="3055251" y="2071706"/>
            <a:ext cx="660267" cy="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ZoneTexte 20">
            <a:extLst>
              <a:ext uri="{FF2B5EF4-FFF2-40B4-BE49-F238E27FC236}">
                <a16:creationId xmlns:a16="http://schemas.microsoft.com/office/drawing/2014/main" id="{9E310287-31EF-4C80-A6A2-E427C3096D6B}"/>
              </a:ext>
            </a:extLst>
          </p:cNvPr>
          <p:cNvSpPr txBox="1"/>
          <p:nvPr/>
        </p:nvSpPr>
        <p:spPr>
          <a:xfrm>
            <a:off x="544718" y="1809234"/>
            <a:ext cx="418394" cy="46166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C00000"/>
                </a:solidFill>
              </a:rPr>
              <a:t>1</a:t>
            </a:r>
            <a:endParaRPr lang="fr-FR" sz="2000" b="1" dirty="0">
              <a:solidFill>
                <a:srgbClr val="C00000"/>
              </a:solidFill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8574BB93-E828-46B9-B619-030793585BFD}"/>
              </a:ext>
            </a:extLst>
          </p:cNvPr>
          <p:cNvSpPr txBox="1"/>
          <p:nvPr/>
        </p:nvSpPr>
        <p:spPr>
          <a:xfrm>
            <a:off x="1618937" y="1809234"/>
            <a:ext cx="391455" cy="46166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C00000"/>
                </a:solidFill>
              </a:rPr>
              <a:t>2</a:t>
            </a:r>
            <a:endParaRPr lang="fr-FR" sz="2000" b="1" dirty="0">
              <a:solidFill>
                <a:srgbClr val="C00000"/>
              </a:solidFill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0B43477E-4C9C-4B25-AA5A-A90F2D75D284}"/>
              </a:ext>
            </a:extLst>
          </p:cNvPr>
          <p:cNvSpPr txBox="1"/>
          <p:nvPr/>
        </p:nvSpPr>
        <p:spPr>
          <a:xfrm>
            <a:off x="2651209" y="1809234"/>
            <a:ext cx="391455" cy="46166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C00000"/>
                </a:solidFill>
              </a:rPr>
              <a:t>3</a:t>
            </a:r>
            <a:endParaRPr lang="fr-FR" sz="2800" b="1" dirty="0">
              <a:solidFill>
                <a:srgbClr val="C00000"/>
              </a:solidFill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8AB3E70-387A-44B3-859F-0A642D963D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02" y="3506097"/>
            <a:ext cx="2782045" cy="270978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CDA369E0-9C29-4BB2-B8F6-9B491D1FC4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2339" y="3868126"/>
            <a:ext cx="2432530" cy="1834367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BC612A97-C0E4-49A3-BEA7-EBEACF991E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5814" y="3664895"/>
            <a:ext cx="3064115" cy="2550985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B9BD65D-F8BB-4E19-BFF9-CAE72028B8F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7040" y="3705106"/>
            <a:ext cx="3404960" cy="2523474"/>
          </a:xfrm>
          <a:prstGeom prst="rect">
            <a:avLst/>
          </a:prstGeom>
        </p:spPr>
      </p:pic>
      <p:sp>
        <p:nvSpPr>
          <p:cNvPr id="25" name="ZoneTexte 24">
            <a:extLst>
              <a:ext uri="{FF2B5EF4-FFF2-40B4-BE49-F238E27FC236}">
                <a16:creationId xmlns:a16="http://schemas.microsoft.com/office/drawing/2014/main" id="{A9884201-10B3-4710-80C6-4317F79AAF1A}"/>
              </a:ext>
            </a:extLst>
          </p:cNvPr>
          <p:cNvSpPr txBox="1"/>
          <p:nvPr/>
        </p:nvSpPr>
        <p:spPr>
          <a:xfrm>
            <a:off x="1779484" y="3182003"/>
            <a:ext cx="2197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1. </a:t>
            </a:r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create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 </a:t>
            </a:r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toolpath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5EEBB2F2-2DE0-43CD-A2FF-D558342EEF47}"/>
              </a:ext>
            </a:extLst>
          </p:cNvPr>
          <p:cNvSpPr txBox="1"/>
          <p:nvPr/>
        </p:nvSpPr>
        <p:spPr>
          <a:xfrm>
            <a:off x="5372058" y="3146918"/>
            <a:ext cx="3117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2.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work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on the </a:t>
            </a:r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tool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direction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!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4428E276-1453-440D-8FEB-090435093C47}"/>
              </a:ext>
            </a:extLst>
          </p:cNvPr>
          <p:cNvSpPr txBox="1"/>
          <p:nvPr/>
        </p:nvSpPr>
        <p:spPr>
          <a:xfrm>
            <a:off x="8612109" y="3140058"/>
            <a:ext cx="4125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3.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choose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 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gouge control </a:t>
            </a:r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strategy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C56C95E-30F9-44F4-AEF5-D42D587EBB64}"/>
              </a:ext>
            </a:extLst>
          </p:cNvPr>
          <p:cNvSpPr/>
          <p:nvPr/>
        </p:nvSpPr>
        <p:spPr>
          <a:xfrm>
            <a:off x="9639300" y="2220498"/>
            <a:ext cx="2439782" cy="369332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rgbClr val="C00000"/>
                </a:solidFill>
              </a:rPr>
              <a:t>01 - 5X </a:t>
            </a:r>
            <a:r>
              <a:rPr lang="fr-FR" b="1" dirty="0" err="1">
                <a:solidFill>
                  <a:srgbClr val="C00000"/>
                </a:solidFill>
              </a:rPr>
              <a:t>Sample.PCE</a:t>
            </a:r>
            <a:endParaRPr lang="fr-FR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024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re 1">
            <a:extLst>
              <a:ext uri="{FF2B5EF4-FFF2-40B4-BE49-F238E27FC236}">
                <a16:creationId xmlns:a16="http://schemas.microsoft.com/office/drawing/2014/main" id="{4655D572-2441-4F75-A940-EC368615ED62}"/>
              </a:ext>
            </a:extLst>
          </p:cNvPr>
          <p:cNvSpPr txBox="1">
            <a:spLocks/>
          </p:cNvSpPr>
          <p:nvPr/>
        </p:nvSpPr>
        <p:spPr>
          <a:xfrm>
            <a:off x="0" y="122969"/>
            <a:ext cx="8201607" cy="9174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ea typeface="+mj-ea"/>
                <a:cs typeface="Sony Sketch EF" panose="020B0603020104020203" pitchFamily="34" charset="0"/>
              </a:defRPr>
            </a:lvl1pPr>
          </a:lstStyle>
          <a:p>
            <a:r>
              <a:rPr lang="fr-FR" sz="4400" b="1" dirty="0">
                <a:latin typeface="Sony Sketch EF"/>
              </a:rPr>
              <a:t>5 Axis </a:t>
            </a:r>
            <a:r>
              <a:rPr lang="fr-FR" sz="4400" dirty="0">
                <a:latin typeface="Sony Sketch EF"/>
              </a:rPr>
              <a:t>Expert: The General Mode</a:t>
            </a:r>
            <a:endParaRPr lang="en-US" sz="4400" dirty="0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41523FCF-624C-4EED-A3E1-D9198F8127FF}"/>
              </a:ext>
            </a:extLst>
          </p:cNvPr>
          <p:cNvSpPr txBox="1"/>
          <p:nvPr/>
        </p:nvSpPr>
        <p:spPr>
          <a:xfrm>
            <a:off x="303337" y="1107174"/>
            <a:ext cx="410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1. Surface </a:t>
            </a:r>
            <a:r>
              <a:rPr lang="fr-FR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Paths</a:t>
            </a:r>
            <a:r>
              <a:rPr lang="fr-FR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- Patterns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FF5A53FE-9ADF-4202-8E2C-BD24591F186B}"/>
              </a:ext>
            </a:extLst>
          </p:cNvPr>
          <p:cNvSpPr txBox="1"/>
          <p:nvPr/>
        </p:nvSpPr>
        <p:spPr>
          <a:xfrm>
            <a:off x="4805641" y="1999046"/>
            <a:ext cx="48150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pattern enables the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choice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of 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Types of </a:t>
            </a:r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Cuts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(not the concept of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machining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cycle)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EA2054C9-E820-4C20-BB00-F8419BF46CD8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7284" y="3010056"/>
            <a:ext cx="2628562" cy="2073615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A6E4B0C8-2E9C-47CD-BBB9-7150F6166DBC}"/>
              </a:ext>
            </a:extLst>
          </p:cNvPr>
          <p:cNvSpPr txBox="1"/>
          <p:nvPr/>
        </p:nvSpPr>
        <p:spPr>
          <a:xfrm>
            <a:off x="3701933" y="3492934"/>
            <a:ext cx="2405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Solid faces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alone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9" name="Straight Arrow Connector 34">
            <a:extLst>
              <a:ext uri="{FF2B5EF4-FFF2-40B4-BE49-F238E27FC236}">
                <a16:creationId xmlns:a16="http://schemas.microsoft.com/office/drawing/2014/main" id="{55DBD515-18CA-4C1A-A024-4A7188F2E9DB}"/>
              </a:ext>
            </a:extLst>
          </p:cNvPr>
          <p:cNvCxnSpPr/>
          <p:nvPr/>
        </p:nvCxnSpPr>
        <p:spPr>
          <a:xfrm flipH="1">
            <a:off x="2057883" y="3689250"/>
            <a:ext cx="1475925" cy="2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Accolade fermante 19">
            <a:extLst>
              <a:ext uri="{FF2B5EF4-FFF2-40B4-BE49-F238E27FC236}">
                <a16:creationId xmlns:a16="http://schemas.microsoft.com/office/drawing/2014/main" id="{E0087241-8600-4ED6-9CD1-A92839EACDCC}"/>
              </a:ext>
            </a:extLst>
          </p:cNvPr>
          <p:cNvSpPr/>
          <p:nvPr/>
        </p:nvSpPr>
        <p:spPr>
          <a:xfrm>
            <a:off x="2362200" y="3827055"/>
            <a:ext cx="210698" cy="1183087"/>
          </a:xfrm>
          <a:prstGeom prst="rightBrace">
            <a:avLst>
              <a:gd name="adj1" fmla="val 35606"/>
              <a:gd name="adj2" fmla="val 50682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7FDE9646-842F-4E8A-B479-57E4E923E9D6}"/>
              </a:ext>
            </a:extLst>
          </p:cNvPr>
          <p:cNvSpPr txBox="1"/>
          <p:nvPr/>
        </p:nvSpPr>
        <p:spPr>
          <a:xfrm>
            <a:off x="2663349" y="4114570"/>
            <a:ext cx="25147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Solid faces + guide </a:t>
            </a:r>
          </a:p>
          <a:p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Guide= surface or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curve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183751E7-CD2C-489C-B8DB-25B2DCE2016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54226" y="3410562"/>
            <a:ext cx="3007448" cy="2889842"/>
          </a:xfrm>
          <a:prstGeom prst="rect">
            <a:avLst/>
          </a:prstGeom>
        </p:spPr>
      </p:pic>
      <p:sp>
        <p:nvSpPr>
          <p:cNvPr id="25" name="ZoneTexte 24">
            <a:extLst>
              <a:ext uri="{FF2B5EF4-FFF2-40B4-BE49-F238E27FC236}">
                <a16:creationId xmlns:a16="http://schemas.microsoft.com/office/drawing/2014/main" id="{D7B52D60-8AA2-467B-A56D-03B0CE8F767D}"/>
              </a:ext>
            </a:extLst>
          </p:cNvPr>
          <p:cNvSpPr txBox="1"/>
          <p:nvPr/>
        </p:nvSpPr>
        <p:spPr>
          <a:xfrm>
            <a:off x="4748039" y="5779911"/>
            <a:ext cx="3556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Drive Surfaces 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for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next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examples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0C82620E-31D5-462F-B46A-E1A6E7CA1165}"/>
              </a:ext>
            </a:extLst>
          </p:cNvPr>
          <p:cNvSpPr txBox="1"/>
          <p:nvPr/>
        </p:nvSpPr>
        <p:spPr>
          <a:xfrm>
            <a:off x="6026997" y="4114570"/>
            <a:ext cx="30471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Note: ‘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curves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’ can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be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open 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or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closed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2D </a:t>
            </a:r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geometry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or </a:t>
            </a:r>
            <a:r>
              <a:rPr lang="fr-FR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curve</a:t>
            </a:r>
            <a:endParaRPr lang="fr-FR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7" name="Straight Arrow Connector 34">
            <a:extLst>
              <a:ext uri="{FF2B5EF4-FFF2-40B4-BE49-F238E27FC236}">
                <a16:creationId xmlns:a16="http://schemas.microsoft.com/office/drawing/2014/main" id="{1E162319-048E-4AF6-B061-330F3BCA09C9}"/>
              </a:ext>
            </a:extLst>
          </p:cNvPr>
          <p:cNvCxnSpPr>
            <a:cxnSpLocks/>
          </p:cNvCxnSpPr>
          <p:nvPr/>
        </p:nvCxnSpPr>
        <p:spPr>
          <a:xfrm flipV="1">
            <a:off x="8226946" y="5204313"/>
            <a:ext cx="1453264" cy="760264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33" name="Image 32">
            <a:extLst>
              <a:ext uri="{FF2B5EF4-FFF2-40B4-BE49-F238E27FC236}">
                <a16:creationId xmlns:a16="http://schemas.microsoft.com/office/drawing/2014/main" id="{22421980-018E-4797-961A-89161780FF09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75887" y="4114695"/>
            <a:ext cx="631108" cy="671679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EFBC18B9-4949-42DF-9DCD-4B79C85500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9216" y="1719605"/>
            <a:ext cx="4405967" cy="1058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693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 animBg="1"/>
      <p:bldP spid="21" grpId="0"/>
      <p:bldP spid="25" grpId="0"/>
      <p:bldP spid="26" grpId="0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chnical_marketing.pptx" id="{2C16CBD8-B3D5-4B23-80A6-F1701D1C0D52}" vid="{962A3C98-C1AB-4391-AA1D-2AC45D29F5B2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DB2BCA6E84E94C8EC2207C0498509C" ma:contentTypeVersion="9" ma:contentTypeDescription="Create a new document." ma:contentTypeScope="" ma:versionID="9e267bec1dbbf164a5ed8ee959e0f904">
  <xsd:schema xmlns:xsd="http://www.w3.org/2001/XMLSchema" xmlns:xs="http://www.w3.org/2001/XMLSchema" xmlns:p="http://schemas.microsoft.com/office/2006/metadata/properties" xmlns:ns2="29236c04-73aa-4ed5-a732-6fb74233ad0e" targetNamespace="http://schemas.microsoft.com/office/2006/metadata/properties" ma:root="true" ma:fieldsID="9eec077a26ca52a581c924cdbce06931" ns2:_="">
    <xsd:import namespace="29236c04-73aa-4ed5-a732-6fb74233ad0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236c04-73aa-4ed5-a732-6fb74233ad0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30916E3-3AE5-481C-B644-51D821BBC3E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D71F65A-9FFB-4484-B758-A0350CAD972B}">
  <ds:schemaRefs>
    <ds:schemaRef ds:uri="29236c04-73aa-4ed5-a732-6fb74233ad0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477DB211-6E05-48DB-B064-0EF430DA34BD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1886</TotalTime>
  <Words>1829</Words>
  <Application>Microsoft Office PowerPoint</Application>
  <PresentationFormat>Grand écran</PresentationFormat>
  <Paragraphs>247</Paragraphs>
  <Slides>38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38</vt:i4>
      </vt:variant>
    </vt:vector>
  </HeadingPairs>
  <TitlesOfParts>
    <vt:vector size="46" baseType="lpstr">
      <vt:lpstr>Arial</vt:lpstr>
      <vt:lpstr>Calibri</vt:lpstr>
      <vt:lpstr>Calibri Light</vt:lpstr>
      <vt:lpstr>Helvetica Neue</vt:lpstr>
      <vt:lpstr>Sony Sketch EF</vt:lpstr>
      <vt:lpstr>Wingdings</vt:lpstr>
      <vt:lpstr>Thème Office</vt:lpstr>
      <vt:lpstr>1_Thème Office</vt:lpstr>
      <vt:lpstr>GO2cam V6.09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Franck Molines</dc:creator>
  <cp:lastModifiedBy>Eric Garin-Michaud</cp:lastModifiedBy>
  <cp:revision>78</cp:revision>
  <dcterms:created xsi:type="dcterms:W3CDTF">2020-11-25T11:33:03Z</dcterms:created>
  <dcterms:modified xsi:type="dcterms:W3CDTF">2022-03-10T11:54:59Z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0x01010018DB2BCA6E84E94C8EC2207C0498509C</vt:lpwstr>
  </property>
</Properties>
</file>