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4"/>
  </p:sldMasterIdLst>
  <p:sldIdLst>
    <p:sldId id="274" r:id="rId5"/>
    <p:sldId id="277" r:id="rId6"/>
    <p:sldId id="309" r:id="rId7"/>
    <p:sldId id="311" r:id="rId8"/>
    <p:sldId id="316" r:id="rId9"/>
    <p:sldId id="317" r:id="rId10"/>
    <p:sldId id="315" r:id="rId11"/>
    <p:sldId id="320" r:id="rId12"/>
    <p:sldId id="318" r:id="rId13"/>
    <p:sldId id="319" r:id="rId14"/>
    <p:sldId id="321" r:id="rId15"/>
    <p:sldId id="322" r:id="rId16"/>
    <p:sldId id="323" r:id="rId17"/>
    <p:sldId id="261" r:id="rId18"/>
  </p:sldIdLst>
  <p:sldSz cx="12192000" cy="6858000"/>
  <p:notesSz cx="6858000" cy="9144000"/>
  <p:defaultTextStyle>
    <a:defPPr>
      <a:defRPr lang="en-M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F0"/>
    <a:srgbClr val="741B55"/>
    <a:srgbClr val="F8922F"/>
    <a:srgbClr val="28F429"/>
    <a:srgbClr val="F6F62C"/>
    <a:srgbClr val="86EC87"/>
    <a:srgbClr val="20ECEE"/>
    <a:srgbClr val="EE2223"/>
    <a:srgbClr val="EF23F0"/>
    <a:srgbClr val="F92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262" autoAdjust="0"/>
    <p:restoredTop sz="96327"/>
  </p:normalViewPr>
  <p:slideViewPr>
    <p:cSldViewPr snapToGrid="0" snapToObjects="1">
      <p:cViewPr varScale="1">
        <p:scale>
          <a:sx n="103" d="100"/>
          <a:sy n="103" d="100"/>
        </p:scale>
        <p:origin x="11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, outdoor, red, dark&#10;&#10;Description automatically generated">
            <a:extLst>
              <a:ext uri="{FF2B5EF4-FFF2-40B4-BE49-F238E27FC236}">
                <a16:creationId xmlns:a16="http://schemas.microsoft.com/office/drawing/2014/main" id="{053A32B2-F6D4-568F-436C-895BD2059A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B84B2B7-0AF1-D42E-A14A-8BF5D0B46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7895"/>
            <a:ext cx="10515600" cy="1325563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/>
            <a:r>
              <a:rPr lang="en-MU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TOPIC OF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B3CC8D-4190-04B8-F19E-81444FC0BA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0" y="6270967"/>
            <a:ext cx="2060345" cy="4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8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DF15DF4C-23FF-2901-11DF-01D3D19A49A7}"/>
              </a:ext>
            </a:extLst>
          </p:cNvPr>
          <p:cNvCxnSpPr>
            <a:cxnSpLocks/>
          </p:cNvCxnSpPr>
          <p:nvPr userDrawn="1"/>
        </p:nvCxnSpPr>
        <p:spPr>
          <a:xfrm>
            <a:off x="0" y="1030288"/>
            <a:ext cx="6240162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2849AF2-92A9-17DC-A56B-BD4672B25A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40" y="1352356"/>
            <a:ext cx="8901112" cy="690562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6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4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BA26BB-80EC-64E7-876E-336FD6621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128364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E34B23-0488-FFBD-21DD-16D25EA6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Sony Sketch GO2" panose="020B0603020104020203" pitchFamily="34" charset="0"/>
                <a:cs typeface="Sony Sketch GO2" panose="020B0603020104020203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196750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265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030B99C-3D78-F6F5-D16D-4666FD830E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021" r="17454" b="9390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1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E7402FA-6591-83F1-1EE3-809DD54DBF7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570"/>
            <a:ext cx="12192000" cy="68544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  <p:sldLayoutId id="2147483687" r:id="rId3"/>
    <p:sldLayoutId id="2147483689" r:id="rId4"/>
    <p:sldLayoutId id="2147483690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emf"/><Relationship Id="rId7" Type="http://schemas.openxmlformats.org/officeDocument/2006/relationships/image" Target="../media/image10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051937-5BB0-8240-F403-3300F502A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500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GO2cam CAD </a:t>
            </a:r>
            <a:r>
              <a:rPr lang="fr-FR" sz="4500" dirty="0" err="1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Abilities</a:t>
            </a:r>
            <a:endParaRPr lang="en-US" sz="4500" dirty="0">
              <a:solidFill>
                <a:schemeClr val="bg1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99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3D CAD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D3C0AB6-A9D9-5F9A-66A7-ECD57DAF2216}"/>
              </a:ext>
            </a:extLst>
          </p:cNvPr>
          <p:cNvSpPr txBox="1"/>
          <p:nvPr/>
        </p:nvSpPr>
        <p:spPr>
          <a:xfrm>
            <a:off x="392908" y="1541652"/>
            <a:ext cx="1455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3D Import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049E9BF-4234-0F1D-3901-79D8933763FF}"/>
              </a:ext>
            </a:extLst>
          </p:cNvPr>
          <p:cNvSpPr txBox="1"/>
          <p:nvPr/>
        </p:nvSpPr>
        <p:spPr>
          <a:xfrm>
            <a:off x="2256589" y="1193726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C00000"/>
                </a:solidFill>
              </a:rPr>
              <a:t>V610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B1F4FA8-09A9-35E5-5D9D-5E0BAC6E781C}"/>
              </a:ext>
            </a:extLst>
          </p:cNvPr>
          <p:cNvSpPr txBox="1"/>
          <p:nvPr/>
        </p:nvSpPr>
        <p:spPr>
          <a:xfrm>
            <a:off x="403884" y="1193726"/>
            <a:ext cx="185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/>
              <a:t>3D Solid Design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2E7F9A5-4BC5-74AF-DF6F-1B88896E860E}"/>
              </a:ext>
            </a:extLst>
          </p:cNvPr>
          <p:cNvSpPr txBox="1"/>
          <p:nvPr/>
        </p:nvSpPr>
        <p:spPr>
          <a:xfrm>
            <a:off x="453420" y="1975222"/>
            <a:ext cx="2293275" cy="112336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marL="342900" indent="-342900" algn="l">
              <a:buAutoNum type="arabicPeriod"/>
            </a:pPr>
            <a:r>
              <a:rPr lang="fr-FR" dirty="0" err="1"/>
              <a:t>Automatic</a:t>
            </a:r>
            <a:r>
              <a:rPr lang="fr-FR" dirty="0"/>
              <a:t> Process CAM-</a:t>
            </a:r>
            <a:r>
              <a:rPr lang="fr-FR" dirty="0" err="1"/>
              <a:t>oriented</a:t>
            </a:r>
            <a:endParaRPr lang="fr-FR" dirty="0"/>
          </a:p>
          <a:p>
            <a:pPr algn="l"/>
            <a:r>
              <a:rPr lang="fr-FR" dirty="0"/>
              <a:t>&amp; Multi-Import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C6FB436-3E15-C3A5-78E3-2ED16EFB8731}"/>
              </a:ext>
            </a:extLst>
          </p:cNvPr>
          <p:cNvSpPr txBox="1"/>
          <p:nvPr/>
        </p:nvSpPr>
        <p:spPr>
          <a:xfrm>
            <a:off x="5909911" y="1932750"/>
            <a:ext cx="27353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2. Control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tolerance</a:t>
            </a:r>
            <a:r>
              <a:rPr lang="fr-FR" dirty="0"/>
              <a:t> set to </a:t>
            </a:r>
            <a:r>
              <a:rPr lang="fr-FR" dirty="0" err="1"/>
              <a:t>average</a:t>
            </a:r>
            <a:r>
              <a:rPr lang="fr-FR" dirty="0"/>
              <a:t> dimension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27DEA5A-54A6-3A35-8D63-BD32F33E16EE}"/>
              </a:ext>
            </a:extLst>
          </p:cNvPr>
          <p:cNvSpPr txBox="1"/>
          <p:nvPr/>
        </p:nvSpPr>
        <p:spPr>
          <a:xfrm>
            <a:off x="5656208" y="4064012"/>
            <a:ext cx="27496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/>
              <a:t>5. </a:t>
            </a:r>
            <a:r>
              <a:rPr lang="fr-FR" i="1" dirty="0" err="1"/>
              <a:t>Feature</a:t>
            </a:r>
            <a:r>
              <a:rPr lang="fr-FR" i="1" dirty="0"/>
              <a:t> </a:t>
            </a:r>
            <a:r>
              <a:rPr lang="fr-FR" i="1" dirty="0" err="1"/>
              <a:t>Milling</a:t>
            </a:r>
            <a:r>
              <a:rPr lang="fr-FR" i="1" dirty="0"/>
              <a:t> / </a:t>
            </a:r>
            <a:r>
              <a:rPr lang="fr-FR" i="1" dirty="0" err="1"/>
              <a:t>Opelists</a:t>
            </a:r>
            <a:endParaRPr lang="fr-FR" i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AA85EFD-4648-06CF-C667-75957AF3A6F8}"/>
              </a:ext>
            </a:extLst>
          </p:cNvPr>
          <p:cNvSpPr txBox="1"/>
          <p:nvPr/>
        </p:nvSpPr>
        <p:spPr>
          <a:xfrm>
            <a:off x="127194" y="4055983"/>
            <a:ext cx="2726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3. </a:t>
            </a:r>
            <a:r>
              <a:rPr lang="fr-FR" dirty="0" err="1"/>
              <a:t>Delete</a:t>
            </a:r>
            <a:r>
              <a:rPr lang="fr-FR" dirty="0"/>
              <a:t>/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chamfers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A185D2-2589-477B-0420-BA737AB1EB59}"/>
              </a:ext>
            </a:extLst>
          </p:cNvPr>
          <p:cNvSpPr txBox="1"/>
          <p:nvPr/>
        </p:nvSpPr>
        <p:spPr>
          <a:xfrm>
            <a:off x="2833958" y="4064012"/>
            <a:ext cx="23028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4. </a:t>
            </a:r>
            <a:r>
              <a:rPr lang="fr-FR" dirty="0" err="1"/>
              <a:t>Create</a:t>
            </a:r>
            <a:r>
              <a:rPr lang="fr-FR" dirty="0"/>
              <a:t> stop faces for </a:t>
            </a:r>
            <a:r>
              <a:rPr lang="fr-FR" dirty="0" err="1"/>
              <a:t>Holes</a:t>
            </a:r>
            <a:r>
              <a:rPr lang="fr-FR" dirty="0"/>
              <a:t> and </a:t>
            </a:r>
            <a:r>
              <a:rPr lang="fr-FR" dirty="0" err="1"/>
              <a:t>Shapes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C29B98-DD90-81E5-F1B3-9693D907A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2" y="4638730"/>
            <a:ext cx="2636358" cy="220517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3DBE29B-A074-F81A-23B3-B2EFB7E227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66" t="32877"/>
          <a:stretch/>
        </p:blipFill>
        <p:spPr>
          <a:xfrm>
            <a:off x="2833957" y="4792772"/>
            <a:ext cx="2302822" cy="205115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A59F278-0266-2338-CF22-608B1767E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661" y="1940956"/>
            <a:ext cx="2293275" cy="191820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CC17B53-D664-E900-17CD-43D00D33E4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7286" b="35048"/>
          <a:stretch/>
        </p:blipFill>
        <p:spPr>
          <a:xfrm>
            <a:off x="8718148" y="1726318"/>
            <a:ext cx="2749630" cy="205441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94FAF5-36C2-D0BF-33B1-26B135BF8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3257" y="4488397"/>
            <a:ext cx="3411958" cy="236354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372D424-7240-3D0F-21E6-2DB42812B7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1693" y="4700659"/>
            <a:ext cx="3266519" cy="205441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0DD6AB9-5B79-04EE-4D7A-966A9894AE9D}"/>
              </a:ext>
            </a:extLst>
          </p:cNvPr>
          <p:cNvSpPr txBox="1"/>
          <p:nvPr/>
        </p:nvSpPr>
        <p:spPr>
          <a:xfrm>
            <a:off x="9594938" y="4072041"/>
            <a:ext cx="1719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/>
              <a:t>(+: Soft </a:t>
            </a:r>
            <a:r>
              <a:rPr lang="fr-FR" i="1" dirty="0" err="1"/>
              <a:t>Jaws</a:t>
            </a:r>
            <a:r>
              <a:rPr lang="fr-FR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64111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3D CAD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69F3205-A9FB-CB69-67E5-A1C5E47B21F6}"/>
              </a:ext>
            </a:extLst>
          </p:cNvPr>
          <p:cNvSpPr txBox="1"/>
          <p:nvPr/>
        </p:nvSpPr>
        <p:spPr>
          <a:xfrm>
            <a:off x="392906" y="1198488"/>
            <a:ext cx="1455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3D Import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244E9AB-4DB1-E15F-9DBA-F8841D947502}"/>
              </a:ext>
            </a:extLst>
          </p:cNvPr>
          <p:cNvSpPr txBox="1"/>
          <p:nvPr/>
        </p:nvSpPr>
        <p:spPr>
          <a:xfrm>
            <a:off x="346943" y="3872441"/>
            <a:ext cx="24439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5. </a:t>
            </a:r>
            <a:r>
              <a:rPr lang="fr-FR" dirty="0" err="1"/>
              <a:t>Add</a:t>
            </a:r>
            <a:r>
              <a:rPr lang="fr-FR" dirty="0"/>
              <a:t> CAD file: </a:t>
            </a:r>
          </a:p>
          <a:p>
            <a:r>
              <a:rPr lang="fr-FR" dirty="0" err="1"/>
              <a:t>Assignment</a:t>
            </a:r>
            <a:r>
              <a:rPr lang="fr-FR" dirty="0"/>
              <a:t> of </a:t>
            </a:r>
            <a:r>
              <a:rPr lang="fr-FR" dirty="0" err="1"/>
              <a:t>solids</a:t>
            </a:r>
            <a:r>
              <a:rPr lang="fr-FR" dirty="0"/>
              <a:t>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3EE5F3B-9B1D-1E28-0674-81C82307CD0A}"/>
              </a:ext>
            </a:extLst>
          </p:cNvPr>
          <p:cNvSpPr txBox="1"/>
          <p:nvPr/>
        </p:nvSpPr>
        <p:spPr>
          <a:xfrm>
            <a:off x="346940" y="1640562"/>
            <a:ext cx="1848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1. Solid Import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20B6466-4C14-CF37-1BC9-840AE5EE2A88}"/>
              </a:ext>
            </a:extLst>
          </p:cNvPr>
          <p:cNvSpPr txBox="1"/>
          <p:nvPr/>
        </p:nvSpPr>
        <p:spPr>
          <a:xfrm>
            <a:off x="3302072" y="1613687"/>
            <a:ext cx="19790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2. Stock Design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94E39F1-E058-F11B-E105-77CAE6F194F6}"/>
              </a:ext>
            </a:extLst>
          </p:cNvPr>
          <p:cNvSpPr txBox="1"/>
          <p:nvPr/>
        </p:nvSpPr>
        <p:spPr>
          <a:xfrm>
            <a:off x="5962166" y="1640179"/>
            <a:ext cx="262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3. Work-</a:t>
            </a:r>
            <a:r>
              <a:rPr lang="fr-FR" dirty="0" err="1"/>
              <a:t>Device</a:t>
            </a:r>
            <a:r>
              <a:rPr lang="fr-FR" dirty="0"/>
              <a:t> Design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E8535F8-18DB-D092-5119-A929FC9D4548}"/>
              </a:ext>
            </a:extLst>
          </p:cNvPr>
          <p:cNvSpPr txBox="1"/>
          <p:nvPr/>
        </p:nvSpPr>
        <p:spPr>
          <a:xfrm>
            <a:off x="9009963" y="1640562"/>
            <a:ext cx="262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4. </a:t>
            </a:r>
            <a:r>
              <a:rPr lang="fr-FR" dirty="0" err="1"/>
              <a:t>Add</a:t>
            </a:r>
            <a:r>
              <a:rPr lang="fr-FR" dirty="0"/>
              <a:t> Clamps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086D52A-EF61-17D6-E0DB-B78931AFB463}"/>
              </a:ext>
            </a:extLst>
          </p:cNvPr>
          <p:cNvSpPr txBox="1"/>
          <p:nvPr/>
        </p:nvSpPr>
        <p:spPr>
          <a:xfrm>
            <a:off x="3083209" y="3887977"/>
            <a:ext cx="21979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6. Solid Recognition of Profiles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C2E3A2B-8796-F15F-013E-1D9A0A091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7" y="2007138"/>
            <a:ext cx="2629929" cy="172064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6B52EF1-04F1-C76E-0447-555468A90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037" y="2009511"/>
            <a:ext cx="2629929" cy="172064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7D0F034-23FC-E925-0789-A7E3EBCBC3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362" y="2014383"/>
            <a:ext cx="2557798" cy="170398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6424AE2-D208-A2FD-E950-D3E8E55AD7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095" y="2032807"/>
            <a:ext cx="2629929" cy="1735828"/>
          </a:xfrm>
          <a:prstGeom prst="rect">
            <a:avLst/>
          </a:prstGeom>
        </p:spPr>
      </p:pic>
      <p:sp>
        <p:nvSpPr>
          <p:cNvPr id="19" name="Étoile : 5 branches 18">
            <a:extLst>
              <a:ext uri="{FF2B5EF4-FFF2-40B4-BE49-F238E27FC236}">
                <a16:creationId xmlns:a16="http://schemas.microsoft.com/office/drawing/2014/main" id="{6BF2FD67-3FCF-EBF3-B666-BF00E97EB6A1}"/>
              </a:ext>
            </a:extLst>
          </p:cNvPr>
          <p:cNvSpPr/>
          <p:nvPr/>
        </p:nvSpPr>
        <p:spPr>
          <a:xfrm>
            <a:off x="4836938" y="1607148"/>
            <a:ext cx="336722" cy="31755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A593D78-058B-C2CD-AAB5-9F5403E9BE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99" y="4777825"/>
            <a:ext cx="2970258" cy="199291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FBC357A2-8A42-F598-80D6-6E546877D9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4631" y="4799827"/>
            <a:ext cx="2534444" cy="1811873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309301CA-3E53-B4E4-7CF3-415E604B481B}"/>
              </a:ext>
            </a:extLst>
          </p:cNvPr>
          <p:cNvSpPr txBox="1"/>
          <p:nvPr/>
        </p:nvSpPr>
        <p:spPr>
          <a:xfrm>
            <a:off x="8719370" y="3894633"/>
            <a:ext cx="22854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7. Or </a:t>
            </a:r>
            <a:r>
              <a:rPr lang="fr-FR" dirty="0" err="1"/>
              <a:t>Programming</a:t>
            </a:r>
            <a:endParaRPr lang="fr-FR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004FBF4-65E8-D87A-15DB-C6ABAD079D28}"/>
              </a:ext>
            </a:extLst>
          </p:cNvPr>
          <p:cNvSpPr txBox="1"/>
          <p:nvPr/>
        </p:nvSpPr>
        <p:spPr>
          <a:xfrm>
            <a:off x="5929488" y="3887977"/>
            <a:ext cx="2233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7. Export profils 2D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5DFB59-6CEB-597B-0B06-71CB840FD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0660" y="4337967"/>
            <a:ext cx="3315663" cy="2531039"/>
          </a:xfrm>
          <a:prstGeom prst="rect">
            <a:avLst/>
          </a:prstGeom>
        </p:spPr>
      </p:pic>
      <p:sp>
        <p:nvSpPr>
          <p:cNvPr id="5" name="Étoile : 5 branches 4">
            <a:extLst>
              <a:ext uri="{FF2B5EF4-FFF2-40B4-BE49-F238E27FC236}">
                <a16:creationId xmlns:a16="http://schemas.microsoft.com/office/drawing/2014/main" id="{0EA88868-52B3-FCBA-7583-8EB86E5DF1FA}"/>
              </a:ext>
            </a:extLst>
          </p:cNvPr>
          <p:cNvSpPr/>
          <p:nvPr/>
        </p:nvSpPr>
        <p:spPr>
          <a:xfrm>
            <a:off x="8163432" y="1624876"/>
            <a:ext cx="336722" cy="31755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Étoile : 5 branches 5">
            <a:extLst>
              <a:ext uri="{FF2B5EF4-FFF2-40B4-BE49-F238E27FC236}">
                <a16:creationId xmlns:a16="http://schemas.microsoft.com/office/drawing/2014/main" id="{B58DD06A-1F10-7928-DD84-84AD249C3D54}"/>
              </a:ext>
            </a:extLst>
          </p:cNvPr>
          <p:cNvSpPr/>
          <p:nvPr/>
        </p:nvSpPr>
        <p:spPr>
          <a:xfrm>
            <a:off x="2387825" y="4169092"/>
            <a:ext cx="336722" cy="31755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Étoile : 5 branches 6">
            <a:extLst>
              <a:ext uri="{FF2B5EF4-FFF2-40B4-BE49-F238E27FC236}">
                <a16:creationId xmlns:a16="http://schemas.microsoft.com/office/drawing/2014/main" id="{E380264E-6B51-7CDB-513E-E6D964E906DC}"/>
              </a:ext>
            </a:extLst>
          </p:cNvPr>
          <p:cNvSpPr/>
          <p:nvPr/>
        </p:nvSpPr>
        <p:spPr>
          <a:xfrm>
            <a:off x="4302215" y="4201215"/>
            <a:ext cx="336722" cy="31755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Étoile : 5 branches 8">
            <a:extLst>
              <a:ext uri="{FF2B5EF4-FFF2-40B4-BE49-F238E27FC236}">
                <a16:creationId xmlns:a16="http://schemas.microsoft.com/office/drawing/2014/main" id="{38A449C9-A2C3-2211-E7EF-5D13B9B6156C}"/>
              </a:ext>
            </a:extLst>
          </p:cNvPr>
          <p:cNvSpPr/>
          <p:nvPr/>
        </p:nvSpPr>
        <p:spPr>
          <a:xfrm>
            <a:off x="10709875" y="3893585"/>
            <a:ext cx="336722" cy="31755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699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F14E6DF-2976-E76F-51A8-09558F9CF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GO2cam </a:t>
            </a:r>
            <a:r>
              <a:rPr lang="fr-FR" dirty="0" err="1"/>
              <a:t>Academy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9F265A5-D3E8-6078-9E9D-A99AD19AE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644" y="153381"/>
            <a:ext cx="781703" cy="78170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14F6447-0AF8-1F72-4C32-51B669FB41DA}"/>
              </a:ext>
            </a:extLst>
          </p:cNvPr>
          <p:cNvSpPr txBox="1"/>
          <p:nvPr/>
        </p:nvSpPr>
        <p:spPr>
          <a:xfrm>
            <a:off x="392908" y="1268839"/>
            <a:ext cx="2419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2D Wireframe Design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00DE458-701C-0F03-315F-E5C0A097166D}"/>
              </a:ext>
            </a:extLst>
          </p:cNvPr>
          <p:cNvSpPr txBox="1"/>
          <p:nvPr/>
        </p:nvSpPr>
        <p:spPr>
          <a:xfrm>
            <a:off x="2811928" y="1247320"/>
            <a:ext cx="6883121" cy="78170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marL="285750" indent="-285750" algn="l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3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Milling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on Wireframe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Tutorials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Updated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to New Wireframe Design</a:t>
            </a:r>
          </a:p>
          <a:p>
            <a:pPr marL="285750" indent="-285750" algn="l">
              <a:buFontTx/>
              <a:buChar char="-"/>
            </a:pPr>
            <a:r>
              <a:rPr lang="fr-FR" dirty="0" err="1">
                <a:latin typeface="+mn-lt"/>
                <a:cs typeface="Sony Sketch GO2" panose="020B0603020104020203" pitchFamily="34" charset="0"/>
              </a:rPr>
              <a:t>What’s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New V6.09 (</a:t>
            </a:r>
            <a:r>
              <a:rPr lang="fr-FR" b="1" dirty="0">
                <a:latin typeface="+mn-lt"/>
                <a:cs typeface="Sony Sketch GO2" panose="020B0603020104020203" pitchFamily="34" charset="0"/>
              </a:rPr>
              <a:t>24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5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in Tips &amp; Tricks</a:t>
            </a:r>
          </a:p>
          <a:p>
            <a:pPr marL="285750" indent="-285750" algn="l">
              <a:buFontTx/>
              <a:buChar char="-"/>
            </a:pPr>
            <a:endParaRPr lang="fr-FR" dirty="0">
              <a:latin typeface="+mn-lt"/>
              <a:cs typeface="Sony Sketch GO2" panose="020B0603020104020203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7CAB2D-E607-4D83-3B79-A40C98DAE950}"/>
              </a:ext>
            </a:extLst>
          </p:cNvPr>
          <p:cNvSpPr txBox="1"/>
          <p:nvPr/>
        </p:nvSpPr>
        <p:spPr>
          <a:xfrm>
            <a:off x="392908" y="2281430"/>
            <a:ext cx="2419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2D Import: DXF, DWG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380809E-EA0B-A2BE-063F-CF2160D94344}"/>
              </a:ext>
            </a:extLst>
          </p:cNvPr>
          <p:cNvSpPr txBox="1"/>
          <p:nvPr/>
        </p:nvSpPr>
        <p:spPr>
          <a:xfrm>
            <a:off x="2806002" y="2262642"/>
            <a:ext cx="6883121" cy="149176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marL="285750" indent="-285750" algn="l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1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Milling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on Wireframe Tutorial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1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Turning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on Wireframe Tutorial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2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in Tips &amp; Tricks: 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latin typeface="+mn-lt"/>
                <a:cs typeface="Sony Sketch GO2" panose="020B0603020104020203" pitchFamily="34" charset="0"/>
              </a:rPr>
              <a:t>Import and management of DXF File</a:t>
            </a:r>
          </a:p>
          <a:p>
            <a:pPr marL="742950" lvl="1" indent="-285750">
              <a:buFontTx/>
              <a:buChar char="-"/>
            </a:pPr>
            <a:r>
              <a:rPr lang="fr-FR" dirty="0" err="1">
                <a:latin typeface="+mn-lt"/>
                <a:cs typeface="Sony Sketch GO2" panose="020B0603020104020203" pitchFamily="34" charset="0"/>
              </a:rPr>
              <a:t>Designing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3D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from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2D</a:t>
            </a:r>
          </a:p>
          <a:p>
            <a:pPr marL="285750" indent="-285750" algn="l">
              <a:buFontTx/>
              <a:buChar char="-"/>
            </a:pPr>
            <a:endParaRPr lang="fr-FR" dirty="0">
              <a:latin typeface="+mn-lt"/>
              <a:cs typeface="Sony Sketch GO2" panose="020B0603020104020203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D70F673-A6A4-38C6-F093-C34CCDCD0771}"/>
              </a:ext>
            </a:extLst>
          </p:cNvPr>
          <p:cNvSpPr txBox="1"/>
          <p:nvPr/>
        </p:nvSpPr>
        <p:spPr>
          <a:xfrm>
            <a:off x="392908" y="3844125"/>
            <a:ext cx="185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3D Solid Design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2F7A755-6F9D-7417-4A6E-8A0D1798B318}"/>
              </a:ext>
            </a:extLst>
          </p:cNvPr>
          <p:cNvSpPr txBox="1"/>
          <p:nvPr/>
        </p:nvSpPr>
        <p:spPr>
          <a:xfrm>
            <a:off x="2806002" y="3849473"/>
            <a:ext cx="4438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Tx/>
              <a:buChar char="-"/>
            </a:pPr>
            <a:r>
              <a:rPr lang="fr-FR" i="1" dirty="0">
                <a:latin typeface="+mn-lt"/>
                <a:cs typeface="Sony Sketch GO2" panose="020B0603020104020203" pitchFamily="34" charset="0"/>
              </a:rPr>
              <a:t>3 Solid Design </a:t>
            </a:r>
            <a:r>
              <a:rPr lang="fr-FR" i="1" dirty="0" err="1">
                <a:latin typeface="+mn-lt"/>
                <a:cs typeface="Sony Sketch GO2" panose="020B0603020104020203" pitchFamily="34" charset="0"/>
              </a:rPr>
              <a:t>Tutorials</a:t>
            </a:r>
            <a:r>
              <a:rPr lang="fr-FR" i="1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i="1" dirty="0" err="1">
                <a:latin typeface="+mn-lt"/>
                <a:cs typeface="Sony Sketch GO2" panose="020B0603020104020203" pitchFamily="34" charset="0"/>
              </a:rPr>
              <a:t>being</a:t>
            </a:r>
            <a:r>
              <a:rPr lang="fr-FR" i="1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i="1" dirty="0" err="1">
                <a:latin typeface="+mn-lt"/>
                <a:cs typeface="Sony Sketch GO2" panose="020B0603020104020203" pitchFamily="34" charset="0"/>
              </a:rPr>
              <a:t>prepared</a:t>
            </a:r>
            <a:endParaRPr lang="fr-FR" i="1" dirty="0">
              <a:latin typeface="+mn-lt"/>
              <a:cs typeface="Sony Sketch GO2" panose="020B0603020104020203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EEB683A-2262-1013-1293-FB96B1AC9856}"/>
              </a:ext>
            </a:extLst>
          </p:cNvPr>
          <p:cNvSpPr txBox="1"/>
          <p:nvPr/>
        </p:nvSpPr>
        <p:spPr>
          <a:xfrm>
            <a:off x="7048112" y="3844125"/>
            <a:ext cx="38847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  <a:sym typeface="Wingdings" panose="05000000000000000000" pitchFamily="2" charset="2"/>
              </a:rPr>
              <a:t> </a:t>
            </a:r>
            <a:r>
              <a:rPr lang="fr-FR" b="1" i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  <a:sym typeface="Wingdings" panose="05000000000000000000" pitchFamily="2" charset="2"/>
              </a:rPr>
              <a:t>Available</a:t>
            </a:r>
            <a:r>
              <a:rPr lang="fr-FR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  <a:sym typeface="Wingdings" panose="05000000000000000000" pitchFamily="2" charset="2"/>
              </a:rPr>
              <a:t> </a:t>
            </a:r>
            <a:r>
              <a:rPr lang="fr-FR" b="1" i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  <a:sym typeface="Wingdings" panose="05000000000000000000" pitchFamily="2" charset="2"/>
              </a:rPr>
              <a:t>current</a:t>
            </a:r>
            <a:r>
              <a:rPr lang="fr-FR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  <a:sym typeface="Wingdings" panose="05000000000000000000" pitchFamily="2" charset="2"/>
              </a:rPr>
              <a:t> March 2023</a:t>
            </a:r>
            <a:endParaRPr lang="fr-FR" b="1" i="1" dirty="0">
              <a:solidFill>
                <a:schemeClr val="accent1">
                  <a:lumMod val="75000"/>
                </a:schemeClr>
              </a:solidFill>
              <a:latin typeface="+mn-lt"/>
              <a:cs typeface="Sony Sketch GO2" panose="020B0603020104020203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85F6795-6ED1-FE2A-66BC-630605E14500}"/>
              </a:ext>
            </a:extLst>
          </p:cNvPr>
          <p:cNvSpPr txBox="1"/>
          <p:nvPr/>
        </p:nvSpPr>
        <p:spPr>
          <a:xfrm>
            <a:off x="392908" y="4375649"/>
            <a:ext cx="1852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3D Import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D7B9DF-2765-FB06-EE9E-329D24EA5CDD}"/>
              </a:ext>
            </a:extLst>
          </p:cNvPr>
          <p:cNvSpPr txBox="1"/>
          <p:nvPr/>
        </p:nvSpPr>
        <p:spPr>
          <a:xfrm>
            <a:off x="463246" y="5490082"/>
            <a:ext cx="2078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New </a:t>
            </a:r>
            <a:r>
              <a:rPr lang="fr-FR" b="1" dirty="0" err="1"/>
              <a:t>Features</a:t>
            </a:r>
            <a:r>
              <a:rPr lang="fr-FR" b="1" dirty="0"/>
              <a:t> V610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F74D222-742C-A976-72E2-3C75E8CA5CAB}"/>
              </a:ext>
            </a:extLst>
          </p:cNvPr>
          <p:cNvSpPr txBox="1"/>
          <p:nvPr/>
        </p:nvSpPr>
        <p:spPr>
          <a:xfrm>
            <a:off x="2806002" y="5490082"/>
            <a:ext cx="65978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2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of topics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shown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:</a:t>
            </a:r>
          </a:p>
          <a:p>
            <a:pPr marL="742950" lvl="1" indent="-285750">
              <a:buFontTx/>
              <a:buChar char="-"/>
            </a:pPr>
            <a:r>
              <a:rPr lang="fr-FR" dirty="0" err="1">
                <a:latin typeface="+mn-lt"/>
                <a:cs typeface="Sony Sketch GO2" panose="020B0603020104020203" pitchFamily="34" charset="0"/>
              </a:rPr>
              <a:t>Assignment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of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Solids</a:t>
            </a:r>
            <a:endParaRPr lang="fr-FR" dirty="0">
              <a:latin typeface="+mn-lt"/>
              <a:cs typeface="Sony Sketch GO2" panose="020B0603020104020203" pitchFamily="34" charset="0"/>
            </a:endParaRPr>
          </a:p>
          <a:p>
            <a:pPr marL="742950" lvl="1" indent="-285750">
              <a:buFontTx/>
              <a:buChar char="-"/>
            </a:pPr>
            <a:r>
              <a:rPr lang="fr-FR" dirty="0">
                <a:latin typeface="+mn-lt"/>
                <a:cs typeface="Sony Sketch GO2" panose="020B0603020104020203" pitchFamily="34" charset="0"/>
              </a:rPr>
              <a:t>Wire EDM: Recognition of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solid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profiles &amp; change of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origin</a:t>
            </a:r>
            <a:endParaRPr lang="fr-FR" dirty="0">
              <a:latin typeface="+mn-lt"/>
              <a:cs typeface="Sony Sketch GO2" panose="020B0603020104020203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CBE8A10-15EB-00DE-855D-9FB5AC2AE4E3}"/>
              </a:ext>
            </a:extLst>
          </p:cNvPr>
          <p:cNvSpPr txBox="1"/>
          <p:nvPr/>
        </p:nvSpPr>
        <p:spPr>
          <a:xfrm>
            <a:off x="2806002" y="4368006"/>
            <a:ext cx="60943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3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Milling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on Solid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Tutorials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dealing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with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solid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import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4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in Tips &amp; Tricks/CAD Import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latin typeface="+mn-lt"/>
                <a:cs typeface="Sony Sketch GO2" panose="020B0603020104020203" pitchFamily="34" charset="0"/>
              </a:rPr>
              <a:t>2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</a:t>
            </a:r>
            <a:r>
              <a:rPr lang="fr-FR" dirty="0" err="1">
                <a:latin typeface="+mn-lt"/>
                <a:cs typeface="Sony Sketch GO2" panose="020B0603020104020203" pitchFamily="34" charset="0"/>
              </a:rPr>
              <a:t>videos</a:t>
            </a:r>
            <a:r>
              <a:rPr lang="fr-FR" dirty="0">
                <a:latin typeface="+mn-lt"/>
                <a:cs typeface="Sony Sketch GO2" panose="020B0603020104020203" pitchFamily="34" charset="0"/>
              </a:rPr>
              <a:t> in Tips &amp; Tricks/Design/Solid</a:t>
            </a:r>
          </a:p>
        </p:txBody>
      </p:sp>
    </p:spTree>
    <p:extLst>
      <p:ext uri="{BB962C8B-B14F-4D97-AF65-F5344CB8AC3E}">
        <p14:creationId xmlns:p14="http://schemas.microsoft.com/office/powerpoint/2010/main" val="271735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7" grpId="0"/>
      <p:bldP spid="18" grpId="0"/>
      <p:bldP spid="19" grpId="0"/>
      <p:bldP spid="20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>
            <a:extLst>
              <a:ext uri="{FF2B5EF4-FFF2-40B4-BE49-F238E27FC236}">
                <a16:creationId xmlns:a16="http://schemas.microsoft.com/office/drawing/2014/main" id="{B9BB5323-5519-C6BF-8D0A-5B44E8A4A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10515600" cy="690563"/>
          </a:xfrm>
        </p:spPr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Features</a:t>
            </a:r>
            <a:r>
              <a:rPr lang="fr-FR" dirty="0"/>
              <a:t> V6.10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BCA708-C710-00D0-6CB0-55598A9C5A4B}"/>
              </a:ext>
            </a:extLst>
          </p:cNvPr>
          <p:cNvSpPr txBox="1"/>
          <p:nvPr/>
        </p:nvSpPr>
        <p:spPr>
          <a:xfrm>
            <a:off x="206939" y="4322361"/>
            <a:ext cx="35170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GO2cam V610-New features.pptx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9176526-09DE-E4C1-1FE7-967FEC410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70" y="4757875"/>
            <a:ext cx="1894247" cy="106889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D32732D3-CF74-83AF-D9DA-6ABDBD79CC6C}"/>
              </a:ext>
            </a:extLst>
          </p:cNvPr>
          <p:cNvSpPr txBox="1"/>
          <p:nvPr/>
        </p:nvSpPr>
        <p:spPr>
          <a:xfrm>
            <a:off x="296862" y="1328469"/>
            <a:ext cx="85060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36</a:t>
            </a:r>
            <a:r>
              <a:rPr lang="fr-FR" dirty="0"/>
              <a:t> </a:t>
            </a:r>
            <a:r>
              <a:rPr lang="fr-FR" dirty="0" err="1"/>
              <a:t>videos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 &gt;</a:t>
            </a:r>
            <a:r>
              <a:rPr lang="fr-FR" b="1" dirty="0">
                <a:sym typeface="Wingdings" panose="05000000000000000000" pitchFamily="2" charset="2"/>
              </a:rPr>
              <a:t>80 new </a:t>
            </a:r>
            <a:r>
              <a:rPr lang="fr-FR" b="1" dirty="0" err="1">
                <a:sym typeface="Wingdings" panose="05000000000000000000" pitchFamily="2" charset="2"/>
              </a:rPr>
              <a:t>features</a:t>
            </a:r>
            <a:r>
              <a:rPr lang="fr-FR" b="1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shown</a:t>
            </a:r>
            <a:r>
              <a:rPr lang="fr-FR" dirty="0">
                <a:sym typeface="Wingdings" panose="05000000000000000000" pitchFamily="2" charset="2"/>
              </a:rPr>
              <a:t> and </a:t>
            </a:r>
            <a:r>
              <a:rPr lang="fr-FR" dirty="0" err="1">
                <a:sym typeface="Wingdings" panose="05000000000000000000" pitchFamily="2" charset="2"/>
              </a:rPr>
              <a:t>detailed</a:t>
            </a:r>
            <a:r>
              <a:rPr lang="fr-FR" dirty="0">
                <a:sym typeface="Wingdings" panose="05000000000000000000" pitchFamily="2" charset="2"/>
              </a:rPr>
              <a:t> / </a:t>
            </a:r>
            <a:r>
              <a:rPr lang="fr-FR" dirty="0" err="1">
                <a:sym typeface="Wingdings" panose="05000000000000000000" pitchFamily="2" charset="2"/>
              </a:rPr>
              <a:t>Organized</a:t>
            </a:r>
            <a:r>
              <a:rPr lang="fr-FR" dirty="0">
                <a:sym typeface="Wingdings" panose="05000000000000000000" pitchFamily="2" charset="2"/>
              </a:rPr>
              <a:t> in </a:t>
            </a:r>
            <a:r>
              <a:rPr lang="fr-FR" b="1" dirty="0">
                <a:sym typeface="Wingdings" panose="05000000000000000000" pitchFamily="2" charset="2"/>
              </a:rPr>
              <a:t>9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categories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A2845DB-55DD-E280-11B1-3CEB288FA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506" y="2554831"/>
            <a:ext cx="7679751" cy="4242444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1F29256-E642-902C-FC2F-734727FFE2B6}"/>
              </a:ext>
            </a:extLst>
          </p:cNvPr>
          <p:cNvCxnSpPr>
            <a:cxnSpLocks/>
          </p:cNvCxnSpPr>
          <p:nvPr/>
        </p:nvCxnSpPr>
        <p:spPr>
          <a:xfrm flipV="1">
            <a:off x="3616063" y="4085627"/>
            <a:ext cx="776913" cy="40576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40E20BE-9776-9DD8-DE51-B85BD07AD542}"/>
              </a:ext>
            </a:extLst>
          </p:cNvPr>
          <p:cNvSpPr/>
          <p:nvPr/>
        </p:nvSpPr>
        <p:spPr>
          <a:xfrm>
            <a:off x="4481631" y="3048686"/>
            <a:ext cx="1515461" cy="175117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F77E36A-1162-8326-06C1-58AB117D010F}"/>
              </a:ext>
            </a:extLst>
          </p:cNvPr>
          <p:cNvCxnSpPr>
            <a:cxnSpLocks/>
          </p:cNvCxnSpPr>
          <p:nvPr/>
        </p:nvCxnSpPr>
        <p:spPr>
          <a:xfrm>
            <a:off x="7400043" y="1772759"/>
            <a:ext cx="454419" cy="108767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56A619F-E46F-DA44-64E1-C8B25DC8CBBD}"/>
              </a:ext>
            </a:extLst>
          </p:cNvPr>
          <p:cNvSpPr txBox="1"/>
          <p:nvPr/>
        </p:nvSpPr>
        <p:spPr>
          <a:xfrm>
            <a:off x="174711" y="2303349"/>
            <a:ext cx="39830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 err="1"/>
              <a:t>We</a:t>
            </a:r>
            <a:r>
              <a:rPr lang="fr-FR" sz="1600" dirty="0"/>
              <a:t> </a:t>
            </a:r>
            <a:r>
              <a:rPr lang="fr-FR" sz="1600" dirty="0" err="1"/>
              <a:t>focused</a:t>
            </a:r>
            <a:r>
              <a:rPr lang="fr-FR" sz="1600" dirty="0"/>
              <a:t> on </a:t>
            </a:r>
            <a:r>
              <a:rPr lang="fr-FR" sz="1600" dirty="0" err="1"/>
              <a:t>what</a:t>
            </a:r>
            <a:r>
              <a:rPr lang="fr-FR" sz="1600" dirty="0"/>
              <a:t> </a:t>
            </a:r>
            <a:r>
              <a:rPr lang="fr-FR" sz="1600" dirty="0" err="1"/>
              <a:t>is</a:t>
            </a:r>
            <a:r>
              <a:rPr lang="fr-FR" sz="1600" dirty="0"/>
              <a:t> not </a:t>
            </a:r>
            <a:r>
              <a:rPr lang="fr-FR" sz="1600" dirty="0" err="1"/>
              <a:t>presented</a:t>
            </a:r>
            <a:r>
              <a:rPr lang="fr-FR" sz="1600" dirty="0"/>
              <a:t> </a:t>
            </a:r>
            <a:r>
              <a:rPr lang="fr-FR" sz="1600" dirty="0" err="1"/>
              <a:t>during</a:t>
            </a:r>
            <a:r>
              <a:rPr lang="fr-FR" sz="1600" dirty="0"/>
              <a:t> VAR Meeting: </a:t>
            </a:r>
            <a:r>
              <a:rPr lang="fr-FR" sz="1600" dirty="0" err="1"/>
              <a:t>videos</a:t>
            </a:r>
            <a:r>
              <a:rPr lang="fr-FR" sz="1600" dirty="0"/>
              <a:t> and courses </a:t>
            </a:r>
            <a:r>
              <a:rPr lang="fr-FR" sz="1600" dirty="0" err="1"/>
              <a:t>regarding</a:t>
            </a:r>
            <a:r>
              <a:rPr lang="fr-FR" sz="1600" dirty="0"/>
              <a:t> </a:t>
            </a:r>
            <a:r>
              <a:rPr lang="fr-FR" sz="1600" b="1" dirty="0" err="1"/>
              <a:t>Milling</a:t>
            </a:r>
            <a:r>
              <a:rPr lang="fr-FR" sz="1600" b="1" dirty="0"/>
              <a:t> </a:t>
            </a:r>
            <a:r>
              <a:rPr lang="fr-FR" sz="1600" b="1" dirty="0" err="1"/>
              <a:t>Features</a:t>
            </a:r>
            <a:r>
              <a:rPr lang="fr-FR" sz="1600" dirty="0"/>
              <a:t>, </a:t>
            </a:r>
            <a:r>
              <a:rPr lang="fr-FR" sz="1600" b="1" dirty="0" err="1"/>
              <a:t>Swiss</a:t>
            </a:r>
            <a:r>
              <a:rPr lang="fr-FR" sz="1600" b="1" dirty="0"/>
              <a:t> </a:t>
            </a:r>
            <a:r>
              <a:rPr lang="fr-FR" sz="1600" b="1" dirty="0" err="1"/>
              <a:t>Machining</a:t>
            </a:r>
            <a:r>
              <a:rPr lang="fr-FR" sz="1600" dirty="0"/>
              <a:t>, </a:t>
            </a:r>
            <a:r>
              <a:rPr lang="fr-FR" sz="1600" b="1" dirty="0"/>
              <a:t>Solid Design </a:t>
            </a:r>
            <a:r>
              <a:rPr lang="fr-FR" sz="1600" dirty="0"/>
              <a:t>topics </a:t>
            </a:r>
            <a:r>
              <a:rPr lang="fr-FR" sz="1600" dirty="0" err="1"/>
              <a:t>will</a:t>
            </a:r>
            <a:r>
              <a:rPr lang="fr-FR" sz="1600" dirty="0"/>
              <a:t>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dirty="0" err="1"/>
              <a:t>added</a:t>
            </a:r>
            <a:r>
              <a:rPr lang="fr-FR" sz="1600" dirty="0"/>
              <a:t> in March.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D7E40E2-E004-F5CB-FC75-F8DFE501F4F8}"/>
              </a:ext>
            </a:extLst>
          </p:cNvPr>
          <p:cNvSpPr txBox="1"/>
          <p:nvPr/>
        </p:nvSpPr>
        <p:spPr>
          <a:xfrm>
            <a:off x="271970" y="5826771"/>
            <a:ext cx="3713876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sz="1600" i="1" dirty="0"/>
              <a:t>Document </a:t>
            </a:r>
            <a:r>
              <a:rPr lang="fr-FR" sz="1600" i="1" dirty="0" err="1"/>
              <a:t>available</a:t>
            </a:r>
            <a:r>
              <a:rPr lang="fr-FR" sz="1600" i="1" dirty="0"/>
              <a:t> on Friday March 3rd</a:t>
            </a:r>
          </a:p>
        </p:txBody>
      </p:sp>
    </p:spTree>
    <p:extLst>
      <p:ext uri="{BB962C8B-B14F-4D97-AF65-F5344CB8AC3E}">
        <p14:creationId xmlns:p14="http://schemas.microsoft.com/office/powerpoint/2010/main" val="3852976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405B138-36E4-1748-9547-8363C7992F1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45440" y="2757488"/>
            <a:ext cx="2913560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altLang="en-MU" dirty="0">
                <a:solidFill>
                  <a:schemeClr val="bg1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THANK </a:t>
            </a:r>
            <a:r>
              <a:rPr lang="en-GB" altLang="en-MU" dirty="0">
                <a:solidFill>
                  <a:srgbClr val="FA000A"/>
                </a:solidFill>
                <a:latin typeface="Sony Sketch GO2" panose="020B0603020104020203" pitchFamily="34" charset="0"/>
                <a:cs typeface="Sony Sketch GO2" panose="020B0603020104020203" pitchFamily="34" charset="0"/>
              </a:rPr>
              <a:t>YOU</a:t>
            </a:r>
            <a:endParaRPr lang="en-MU" altLang="en-MU" dirty="0">
              <a:solidFill>
                <a:srgbClr val="FA000A"/>
              </a:solidFill>
              <a:latin typeface="Sony Sketch GO2" panose="020B0603020104020203" pitchFamily="34" charset="0"/>
              <a:cs typeface="Sony Sketch GO2" panose="020B0603020104020203" pitchFamily="34" charset="0"/>
            </a:endParaRPr>
          </a:p>
        </p:txBody>
      </p:sp>
      <p:sp>
        <p:nvSpPr>
          <p:cNvPr id="13314" name="Subtitle 2">
            <a:extLst>
              <a:ext uri="{FF2B5EF4-FFF2-40B4-BE49-F238E27FC236}">
                <a16:creationId xmlns:a16="http://schemas.microsoft.com/office/drawing/2014/main" id="{71B02501-620B-404E-BF3E-EFB292690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6240158"/>
            <a:ext cx="4413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139 rue </a:t>
            </a:r>
            <a:r>
              <a:rPr lang="en-GB" altLang="en-MU" sz="1200" dirty="0" err="1">
                <a:solidFill>
                  <a:schemeClr val="bg1"/>
                </a:solidFill>
                <a:latin typeface="Titillium Web ExtraLight" pitchFamily="2" charset="77"/>
              </a:rPr>
              <a:t>Vendôme</a:t>
            </a:r>
            <a:r>
              <a:rPr lang="en-GB" altLang="en-MU" sz="1200" dirty="0">
                <a:solidFill>
                  <a:schemeClr val="bg1"/>
                </a:solidFill>
                <a:latin typeface="Titillium Web ExtraLight" pitchFamily="2" charset="77"/>
              </a:rPr>
              <a:t> – 69006 – Lyon, France</a:t>
            </a:r>
            <a:endParaRPr lang="en-MU" altLang="en-MU" sz="1200" dirty="0">
              <a:solidFill>
                <a:schemeClr val="bg1"/>
              </a:solidFill>
              <a:latin typeface="Titillium Web ExtraLight" pitchFamily="2" charset="77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A24591-9326-BFF7-0052-3EC6AEFE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" y="6168330"/>
            <a:ext cx="2060345" cy="4120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D7EECB-6E98-BC89-AFA1-8EA8E6DE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Summary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1. Introduction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4BE16-12FB-9C64-114E-4A2822D478FB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2D CAD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B5989-7623-6E0A-CE87-F68FC6ED382D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3D CAD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55200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1. Introduction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11463C-3C38-E4E8-3DDB-E3500A69519C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2. 2D CAD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78566C-3910-CDF2-9622-74AE82B30231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3D CAD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72324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1. Introduction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CE5B218-4E49-8F20-0C16-43442D5BD3ED}"/>
              </a:ext>
            </a:extLst>
          </p:cNvPr>
          <p:cNvSpPr txBox="1"/>
          <p:nvPr/>
        </p:nvSpPr>
        <p:spPr>
          <a:xfrm>
            <a:off x="665823" y="1621709"/>
            <a:ext cx="7714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Complete </a:t>
            </a:r>
            <a:r>
              <a:rPr lang="fr-FR" b="1" dirty="0"/>
              <a:t>Design</a:t>
            </a:r>
            <a:r>
              <a:rPr lang="fr-FR" dirty="0"/>
              <a:t> </a:t>
            </a:r>
            <a:r>
              <a:rPr lang="fr-FR" dirty="0" err="1"/>
              <a:t>Offer</a:t>
            </a:r>
            <a:r>
              <a:rPr lang="fr-FR" dirty="0"/>
              <a:t> in 2D &amp; 3D for the Design of </a:t>
            </a:r>
            <a:r>
              <a:rPr lang="fr-FR" dirty="0" err="1"/>
              <a:t>Prismatic</a:t>
            </a:r>
            <a:r>
              <a:rPr lang="fr-FR" dirty="0"/>
              <a:t> </a:t>
            </a:r>
            <a:r>
              <a:rPr lang="fr-FR" dirty="0" err="1"/>
              <a:t>Workpieces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52CB88-55FC-7A3D-23F9-EC61C7F6AB3F}"/>
              </a:ext>
            </a:extLst>
          </p:cNvPr>
          <p:cNvSpPr txBox="1"/>
          <p:nvPr/>
        </p:nvSpPr>
        <p:spPr>
          <a:xfrm>
            <a:off x="686674" y="3179747"/>
            <a:ext cx="8632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Complete </a:t>
            </a:r>
            <a:r>
              <a:rPr lang="fr-FR" b="1" dirty="0"/>
              <a:t>Import</a:t>
            </a:r>
            <a:r>
              <a:rPr lang="fr-FR" dirty="0"/>
              <a:t> </a:t>
            </a:r>
            <a:r>
              <a:rPr lang="fr-FR" dirty="0" err="1"/>
              <a:t>Offer</a:t>
            </a:r>
            <a:r>
              <a:rPr lang="fr-FR" dirty="0"/>
              <a:t> for 2D &amp; 3D CAD Files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CDF91EC-AB56-92A3-7225-16B85B81B5F9}"/>
              </a:ext>
            </a:extLst>
          </p:cNvPr>
          <p:cNvSpPr txBox="1"/>
          <p:nvPr/>
        </p:nvSpPr>
        <p:spPr>
          <a:xfrm>
            <a:off x="3953588" y="2022211"/>
            <a:ext cx="2396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2D Wireframe Design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CC7A911-10E6-119E-9F30-1AB1C3FFCDC3}"/>
              </a:ext>
            </a:extLst>
          </p:cNvPr>
          <p:cNvSpPr txBox="1"/>
          <p:nvPr/>
        </p:nvSpPr>
        <p:spPr>
          <a:xfrm>
            <a:off x="3953588" y="2365280"/>
            <a:ext cx="198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3D Solid Design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B77933E-3E57-491F-6520-876422D507A6}"/>
              </a:ext>
            </a:extLst>
          </p:cNvPr>
          <p:cNvSpPr txBox="1"/>
          <p:nvPr/>
        </p:nvSpPr>
        <p:spPr>
          <a:xfrm>
            <a:off x="6532183" y="2039590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V6.09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CA0E058-99EC-3FE3-7F80-2BBEDE211444}"/>
              </a:ext>
            </a:extLst>
          </p:cNvPr>
          <p:cNvSpPr txBox="1"/>
          <p:nvPr/>
        </p:nvSpPr>
        <p:spPr>
          <a:xfrm>
            <a:off x="6541734" y="2376508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V6.10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7DF316-F175-11BE-43CD-272CC689806C}"/>
              </a:ext>
            </a:extLst>
          </p:cNvPr>
          <p:cNvSpPr txBox="1"/>
          <p:nvPr/>
        </p:nvSpPr>
        <p:spPr>
          <a:xfrm>
            <a:off x="3312862" y="3695104"/>
            <a:ext cx="2829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Automatic</a:t>
            </a:r>
            <a:r>
              <a:rPr lang="fr-FR" b="1" dirty="0"/>
              <a:t> Import (</a:t>
            </a:r>
            <a:r>
              <a:rPr lang="fr-FR" b="1" dirty="0" err="1"/>
              <a:t>Turning</a:t>
            </a:r>
            <a:r>
              <a:rPr lang="fr-FR" b="1" dirty="0"/>
              <a:t>)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B47BFA37-5C48-E67E-0879-4767422D1185}"/>
              </a:ext>
            </a:extLst>
          </p:cNvPr>
          <p:cNvSpPr txBox="1"/>
          <p:nvPr/>
        </p:nvSpPr>
        <p:spPr>
          <a:xfrm>
            <a:off x="3317851" y="4836895"/>
            <a:ext cx="2525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Control &amp; </a:t>
            </a:r>
            <a:r>
              <a:rPr lang="fr-FR" b="1" dirty="0" err="1"/>
              <a:t>Tolerancing</a:t>
            </a:r>
            <a:endParaRPr lang="fr-FR" b="1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22AFAE8-FAC3-8C2C-6780-6AB6E3867D0A}"/>
              </a:ext>
            </a:extLst>
          </p:cNvPr>
          <p:cNvSpPr txBox="1"/>
          <p:nvPr/>
        </p:nvSpPr>
        <p:spPr>
          <a:xfrm>
            <a:off x="3312863" y="4061372"/>
            <a:ext cx="198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dataGO</a:t>
            </a:r>
            <a:endParaRPr lang="fr-FR" b="1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6050633E-CE88-0BE1-2D09-0B9F23FA6AA4}"/>
              </a:ext>
            </a:extLst>
          </p:cNvPr>
          <p:cNvSpPr txBox="1"/>
          <p:nvPr/>
        </p:nvSpPr>
        <p:spPr>
          <a:xfrm>
            <a:off x="6557450" y="4064436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V6.01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F27A191D-6F53-1C42-D39A-46EC3CEF6F86}"/>
              </a:ext>
            </a:extLst>
          </p:cNvPr>
          <p:cNvSpPr txBox="1"/>
          <p:nvPr/>
        </p:nvSpPr>
        <p:spPr>
          <a:xfrm>
            <a:off x="6557447" y="4452355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V6.02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3C470CC-D134-EAAB-D027-C7BBB555BC8F}"/>
              </a:ext>
            </a:extLst>
          </p:cNvPr>
          <p:cNvSpPr txBox="1"/>
          <p:nvPr/>
        </p:nvSpPr>
        <p:spPr>
          <a:xfrm>
            <a:off x="3348749" y="5221616"/>
            <a:ext cx="198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GO2SW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7B27DA1-B91C-5583-F404-11EAB611B89B}"/>
              </a:ext>
            </a:extLst>
          </p:cNvPr>
          <p:cNvSpPr txBox="1"/>
          <p:nvPr/>
        </p:nvSpPr>
        <p:spPr>
          <a:xfrm>
            <a:off x="6557972" y="4836895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V6.06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901EAAD8-CD62-9965-15D2-8D25B05533CE}"/>
              </a:ext>
            </a:extLst>
          </p:cNvPr>
          <p:cNvSpPr txBox="1"/>
          <p:nvPr/>
        </p:nvSpPr>
        <p:spPr>
          <a:xfrm>
            <a:off x="6551712" y="5206227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V6.06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94D0090-432D-BD98-A1D9-8279420859E0}"/>
              </a:ext>
            </a:extLst>
          </p:cNvPr>
          <p:cNvSpPr txBox="1"/>
          <p:nvPr/>
        </p:nvSpPr>
        <p:spPr>
          <a:xfrm>
            <a:off x="3324226" y="4440918"/>
            <a:ext cx="2918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Automatic</a:t>
            </a:r>
            <a:r>
              <a:rPr lang="fr-FR" b="1" dirty="0"/>
              <a:t> Import (</a:t>
            </a:r>
            <a:r>
              <a:rPr lang="fr-FR" b="1" dirty="0" err="1"/>
              <a:t>Milling</a:t>
            </a:r>
            <a:r>
              <a:rPr lang="fr-FR" b="1" dirty="0"/>
              <a:t>)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80C9DD3-5B0A-F688-22FC-0066541B940D}"/>
              </a:ext>
            </a:extLst>
          </p:cNvPr>
          <p:cNvSpPr txBox="1"/>
          <p:nvPr/>
        </p:nvSpPr>
        <p:spPr>
          <a:xfrm>
            <a:off x="6551712" y="3695102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V5.10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21CBE4C-C912-10A2-5430-1BFC802E6EFF}"/>
              </a:ext>
            </a:extLst>
          </p:cNvPr>
          <p:cNvSpPr txBox="1"/>
          <p:nvPr/>
        </p:nvSpPr>
        <p:spPr>
          <a:xfrm>
            <a:off x="7498385" y="4089183"/>
            <a:ext cx="81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>
                <a:solidFill>
                  <a:srgbClr val="C00000"/>
                </a:solidFill>
              </a:rPr>
              <a:t>2014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ADF1E2D-28D3-C698-597A-721C1C8DFB37}"/>
              </a:ext>
            </a:extLst>
          </p:cNvPr>
          <p:cNvSpPr txBox="1"/>
          <p:nvPr/>
        </p:nvSpPr>
        <p:spPr>
          <a:xfrm>
            <a:off x="7511074" y="4468864"/>
            <a:ext cx="81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>
                <a:solidFill>
                  <a:srgbClr val="C00000"/>
                </a:solidFill>
              </a:rPr>
              <a:t>2015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D7367F4B-0858-002E-FEE0-06CC197B3E41}"/>
              </a:ext>
            </a:extLst>
          </p:cNvPr>
          <p:cNvSpPr txBox="1"/>
          <p:nvPr/>
        </p:nvSpPr>
        <p:spPr>
          <a:xfrm>
            <a:off x="7511075" y="4852284"/>
            <a:ext cx="81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>
                <a:solidFill>
                  <a:srgbClr val="C00000"/>
                </a:solidFill>
              </a:rPr>
              <a:t>2019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7635696A-7B4A-5CC6-1DBD-CBEDC4B19CB0}"/>
              </a:ext>
            </a:extLst>
          </p:cNvPr>
          <p:cNvSpPr txBox="1"/>
          <p:nvPr/>
        </p:nvSpPr>
        <p:spPr>
          <a:xfrm>
            <a:off x="7516810" y="5225282"/>
            <a:ext cx="81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>
                <a:solidFill>
                  <a:srgbClr val="C00000"/>
                </a:solidFill>
              </a:rPr>
              <a:t>2019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07860592-7C57-8E17-4607-6EEA768A85E2}"/>
              </a:ext>
            </a:extLst>
          </p:cNvPr>
          <p:cNvSpPr txBox="1"/>
          <p:nvPr/>
        </p:nvSpPr>
        <p:spPr>
          <a:xfrm>
            <a:off x="7511075" y="3719849"/>
            <a:ext cx="81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>
                <a:solidFill>
                  <a:srgbClr val="C00000"/>
                </a:solidFill>
              </a:rPr>
              <a:t>2010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8F570E4F-0F19-9C49-857A-266112FB3877}"/>
              </a:ext>
            </a:extLst>
          </p:cNvPr>
          <p:cNvSpPr txBox="1"/>
          <p:nvPr/>
        </p:nvSpPr>
        <p:spPr>
          <a:xfrm>
            <a:off x="3363399" y="5605423"/>
            <a:ext cx="198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42721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6" grpId="0"/>
      <p:bldP spid="2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8" grpId="0"/>
      <p:bldP spid="40" grpId="0"/>
      <p:bldP spid="41" grpId="0"/>
      <p:bldP spid="42" grpId="0"/>
      <p:bldP spid="44" grpId="0"/>
      <p:bldP spid="45" grpId="0"/>
      <p:bldP spid="46" grpId="0"/>
      <p:bldP spid="48" grpId="0"/>
      <p:bldP spid="49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1. Introduction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1A46042-988E-89E7-F233-AE82675E5DAF}"/>
              </a:ext>
            </a:extLst>
          </p:cNvPr>
          <p:cNvSpPr txBox="1"/>
          <p:nvPr/>
        </p:nvSpPr>
        <p:spPr>
          <a:xfrm>
            <a:off x="216337" y="1323048"/>
            <a:ext cx="1944084" cy="48457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b="1" dirty="0" err="1"/>
              <a:t>Specifications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FE9B329-9F5F-12CE-EAD5-B14F57260C55}"/>
              </a:ext>
            </a:extLst>
          </p:cNvPr>
          <p:cNvSpPr txBox="1"/>
          <p:nvPr/>
        </p:nvSpPr>
        <p:spPr>
          <a:xfrm>
            <a:off x="216337" y="1701512"/>
            <a:ext cx="1944084" cy="48457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dirty="0" err="1"/>
              <a:t>Prismatic</a:t>
            </a:r>
            <a:r>
              <a:rPr lang="fr-FR" dirty="0"/>
              <a:t> Parts</a:t>
            </a:r>
          </a:p>
          <a:p>
            <a:pPr algn="l"/>
            <a:r>
              <a:rPr lang="fr-FR" dirty="0"/>
              <a:t>Revolution Parts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6B42583-A7D8-DB81-1AF1-62232C352F96}"/>
              </a:ext>
            </a:extLst>
          </p:cNvPr>
          <p:cNvSpPr txBox="1"/>
          <p:nvPr/>
        </p:nvSpPr>
        <p:spPr>
          <a:xfrm>
            <a:off x="156826" y="3924091"/>
            <a:ext cx="4343514" cy="76150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b="1" dirty="0">
                <a:solidFill>
                  <a:srgbClr val="FF0000"/>
                </a:solidFill>
              </a:rPr>
              <a:t>NO</a:t>
            </a:r>
            <a:r>
              <a:rPr lang="fr-FR" dirty="0"/>
              <a:t> Module of Calculation &amp; </a:t>
            </a:r>
            <a:r>
              <a:rPr lang="fr-FR" dirty="0" err="1"/>
              <a:t>Analysis</a:t>
            </a:r>
            <a:r>
              <a:rPr lang="fr-FR" dirty="0"/>
              <a:t>, multi-</a:t>
            </a:r>
            <a:r>
              <a:rPr lang="fr-FR" dirty="0" err="1"/>
              <a:t>physical</a:t>
            </a:r>
            <a:r>
              <a:rPr lang="fr-FR" dirty="0"/>
              <a:t> simulation (</a:t>
            </a:r>
            <a:r>
              <a:rPr lang="fr-FR" dirty="0" err="1"/>
              <a:t>fluids</a:t>
            </a:r>
            <a:r>
              <a:rPr lang="fr-FR" dirty="0"/>
              <a:t>, thermal, etc.)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8FCCFA8-B616-7345-ADCC-083AB8EE529C}"/>
              </a:ext>
            </a:extLst>
          </p:cNvPr>
          <p:cNvSpPr txBox="1"/>
          <p:nvPr/>
        </p:nvSpPr>
        <p:spPr>
          <a:xfrm>
            <a:off x="4695782" y="3924091"/>
            <a:ext cx="3264655" cy="43689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b="1" dirty="0">
                <a:solidFill>
                  <a:srgbClr val="FF0000"/>
                </a:solidFill>
              </a:rPr>
              <a:t>NO</a:t>
            </a:r>
            <a:r>
              <a:rPr lang="fr-FR" dirty="0"/>
              <a:t> Design of </a:t>
            </a:r>
            <a:r>
              <a:rPr lang="fr-FR" dirty="0" err="1"/>
              <a:t>Assembly</a:t>
            </a:r>
            <a:r>
              <a:rPr lang="fr-FR" dirty="0"/>
              <a:t> </a:t>
            </a:r>
            <a:r>
              <a:rPr lang="fr-FR" dirty="0" err="1"/>
              <a:t>Projects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87CC712-5A42-6A98-5C35-71194C8CC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19" y="4734290"/>
            <a:ext cx="1868968" cy="173251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817AE8A-C380-1425-5B85-494486A1C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904" y="4734290"/>
            <a:ext cx="1868968" cy="17066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970FC33-1B8A-D662-0D01-82F15F50D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7461" y="4734290"/>
            <a:ext cx="3394106" cy="178709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DA663C26-7A19-A274-6941-B5F2E39F4FF3}"/>
              </a:ext>
            </a:extLst>
          </p:cNvPr>
          <p:cNvSpPr txBox="1"/>
          <p:nvPr/>
        </p:nvSpPr>
        <p:spPr>
          <a:xfrm>
            <a:off x="8190553" y="3924091"/>
            <a:ext cx="3500704" cy="33334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l"/>
            <a:r>
              <a:rPr lang="fr-FR" b="1" dirty="0">
                <a:solidFill>
                  <a:srgbClr val="FF0000"/>
                </a:solidFill>
              </a:rPr>
              <a:t>NO</a:t>
            </a:r>
            <a:r>
              <a:rPr lang="fr-FR" dirty="0"/>
              <a:t> Surface </a:t>
            </a:r>
            <a:r>
              <a:rPr lang="fr-FR" dirty="0" err="1"/>
              <a:t>Modelling</a:t>
            </a:r>
            <a:r>
              <a:rPr lang="fr-FR" dirty="0"/>
              <a:t> / No </a:t>
            </a:r>
            <a:r>
              <a:rPr lang="fr-FR" dirty="0" err="1"/>
              <a:t>Moulds</a:t>
            </a:r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E9AF762C-2054-9453-FF25-21D670C48A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94" b="9223"/>
          <a:stretch/>
        </p:blipFill>
        <p:spPr>
          <a:xfrm>
            <a:off x="8328704" y="4360985"/>
            <a:ext cx="3767605" cy="2497016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4B3DC403-FCAD-18A3-C660-BC72EAD20B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118" y="1391135"/>
            <a:ext cx="2359270" cy="1944918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907AF871-3345-1C6F-0552-918AA35968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0134" y="1364020"/>
            <a:ext cx="2281330" cy="199272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8C74661F-C8B6-E82C-3B27-DF01830B41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6469" y="1354579"/>
            <a:ext cx="2280224" cy="1991588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9B4185F4-0272-6568-E9C7-E9E250AEA9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3106" y="1364020"/>
            <a:ext cx="2772266" cy="198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1. 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11463C-3C38-E4E8-3DDB-E3500A69519C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2. 2D CAD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78566C-3910-CDF2-9622-74AE82B30231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/>
              <a:t>3. 3D CAD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5171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2D CAD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9008429-07B6-B13D-F8E5-A3E69435A829}"/>
              </a:ext>
            </a:extLst>
          </p:cNvPr>
          <p:cNvSpPr txBox="1"/>
          <p:nvPr/>
        </p:nvSpPr>
        <p:spPr>
          <a:xfrm>
            <a:off x="392908" y="1470331"/>
            <a:ext cx="2419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2D Wireframe Design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4E9ADC-6C89-D471-4FCD-4CBA7937388F}"/>
              </a:ext>
            </a:extLst>
          </p:cNvPr>
          <p:cNvSpPr txBox="1"/>
          <p:nvPr/>
        </p:nvSpPr>
        <p:spPr>
          <a:xfrm>
            <a:off x="2798684" y="1470331"/>
            <a:ext cx="816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V609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470B0B1-53FA-1939-05E2-5B8555837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8" y="3317594"/>
            <a:ext cx="3785806" cy="2369741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0E82100-BEFE-AD16-1B60-C61030F25406}"/>
              </a:ext>
            </a:extLst>
          </p:cNvPr>
          <p:cNvSpPr txBox="1"/>
          <p:nvPr/>
        </p:nvSpPr>
        <p:spPr>
          <a:xfrm>
            <a:off x="346940" y="2019421"/>
            <a:ext cx="31181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fr-FR" dirty="0"/>
              <a:t>Very intuitive</a:t>
            </a:r>
          </a:p>
          <a:p>
            <a:pPr eaLnBrk="1" hangingPunct="1"/>
            <a:r>
              <a:rPr lang="fr-FR" dirty="0"/>
              <a:t>Close to CAD Standards</a:t>
            </a:r>
          </a:p>
          <a:p>
            <a:pPr eaLnBrk="1" hangingPunct="1"/>
            <a:r>
              <a:rPr lang="fr-FR" dirty="0"/>
              <a:t>Modern </a:t>
            </a:r>
            <a:r>
              <a:rPr lang="fr-FR" dirty="0" err="1"/>
              <a:t>tooltips</a:t>
            </a:r>
            <a:r>
              <a:rPr lang="fr-FR" dirty="0"/>
              <a:t> (</a:t>
            </a:r>
            <a:r>
              <a:rPr lang="fr-FR" dirty="0" err="1"/>
              <a:t>GIFs</a:t>
            </a:r>
            <a:r>
              <a:rPr lang="fr-FR" dirty="0"/>
              <a:t>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AAF74E8-A242-BD0C-B628-2C1F858C602C}"/>
              </a:ext>
            </a:extLst>
          </p:cNvPr>
          <p:cNvSpPr txBox="1"/>
          <p:nvPr/>
        </p:nvSpPr>
        <p:spPr>
          <a:xfrm>
            <a:off x="4372449" y="2019421"/>
            <a:ext cx="34471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fr-FR" dirty="0"/>
              <a:t>Editable </a:t>
            </a:r>
            <a:r>
              <a:rPr lang="fr-FR" dirty="0" err="1"/>
              <a:t>geometry</a:t>
            </a:r>
            <a:endParaRPr lang="fr-FR" dirty="0"/>
          </a:p>
          <a:p>
            <a:pPr eaLnBrk="1" hangingPunct="1"/>
            <a:r>
              <a:rPr lang="fr-FR" dirty="0" err="1"/>
              <a:t>Dimensioning</a:t>
            </a:r>
            <a:r>
              <a:rPr lang="fr-FR" dirty="0"/>
              <a:t> on screen</a:t>
            </a:r>
          </a:p>
          <a:p>
            <a:pPr eaLnBrk="1" hangingPunct="1"/>
            <a:r>
              <a:rPr lang="fr-FR" dirty="0" err="1"/>
              <a:t>Geometry</a:t>
            </a:r>
            <a:r>
              <a:rPr lang="fr-FR" dirty="0"/>
              <a:t> in 3 Dimensions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FFE1567-7064-5053-C553-8139B8761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489" y="3317594"/>
            <a:ext cx="5589970" cy="331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3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32D0E0-BA67-B406-8DE0-54CEC499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40" y="225166"/>
            <a:ext cx="6003618" cy="690563"/>
          </a:xfrm>
        </p:spPr>
        <p:txBody>
          <a:bodyPr/>
          <a:lstStyle/>
          <a:p>
            <a:r>
              <a:rPr lang="fr-FR" dirty="0"/>
              <a:t>2D CAD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9008429-07B6-B13D-F8E5-A3E69435A829}"/>
              </a:ext>
            </a:extLst>
          </p:cNvPr>
          <p:cNvSpPr txBox="1"/>
          <p:nvPr/>
        </p:nvSpPr>
        <p:spPr>
          <a:xfrm>
            <a:off x="392908" y="1470331"/>
            <a:ext cx="2419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2D Import: DXF, DWG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3D83E64-0E9E-9ED6-C0BB-A123A697466E}"/>
              </a:ext>
            </a:extLst>
          </p:cNvPr>
          <p:cNvSpPr txBox="1"/>
          <p:nvPr/>
        </p:nvSpPr>
        <p:spPr>
          <a:xfrm>
            <a:off x="392909" y="1909073"/>
            <a:ext cx="657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Treatment</a:t>
            </a:r>
            <a:r>
              <a:rPr lang="fr-FR" dirty="0"/>
              <a:t>, </a:t>
            </a:r>
            <a:r>
              <a:rPr lang="fr-FR" dirty="0" err="1"/>
              <a:t>Recovery</a:t>
            </a:r>
            <a:r>
              <a:rPr lang="fr-FR" dirty="0"/>
              <a:t> of </a:t>
            </a:r>
            <a:r>
              <a:rPr lang="fr-FR" dirty="0" err="1"/>
              <a:t>layers</a:t>
            </a:r>
            <a:r>
              <a:rPr lang="fr-FR" dirty="0"/>
              <a:t>, </a:t>
            </a:r>
            <a:r>
              <a:rPr lang="fr-FR" dirty="0" err="1"/>
              <a:t>colors</a:t>
            </a:r>
            <a:r>
              <a:rPr lang="fr-FR" dirty="0"/>
              <a:t>, </a:t>
            </a:r>
            <a:r>
              <a:rPr lang="fr-FR" dirty="0" err="1"/>
              <a:t>names</a:t>
            </a:r>
            <a:r>
              <a:rPr lang="fr-FR" dirty="0"/>
              <a:t>, clean up </a:t>
            </a:r>
            <a:r>
              <a:rPr lang="fr-FR" dirty="0" err="1"/>
              <a:t>geometry</a:t>
            </a:r>
            <a:r>
              <a:rPr lang="fr-FR" dirty="0"/>
              <a:t> </a:t>
            </a:r>
            <a:r>
              <a:rPr lang="fr-FR" dirty="0" err="1"/>
              <a:t>discontinuity</a:t>
            </a:r>
            <a:r>
              <a:rPr lang="fr-FR" dirty="0"/>
              <a:t> and superposition of </a:t>
            </a:r>
            <a:r>
              <a:rPr lang="fr-FR" dirty="0" err="1"/>
              <a:t>elements</a:t>
            </a:r>
            <a:r>
              <a:rPr lang="fr-FR" dirty="0"/>
              <a:t>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1F188B9-2C45-1656-5A47-96D54706D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3" y="3866447"/>
            <a:ext cx="5043796" cy="29657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05E345D-3ED0-0DC7-4155-10C8D8AFE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024" y="3866448"/>
            <a:ext cx="3509144" cy="296575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BD79348-56AB-C9EE-BAAD-A363550D1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665" y="2873376"/>
            <a:ext cx="781703" cy="78170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7B47DDE-3D76-05C4-7CFA-E3E2A6453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664" y="1877950"/>
            <a:ext cx="781703" cy="78170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64F4275-51BE-6738-ABE0-B16EA091368E}"/>
              </a:ext>
            </a:extLst>
          </p:cNvPr>
          <p:cNvSpPr txBox="1"/>
          <p:nvPr/>
        </p:nvSpPr>
        <p:spPr>
          <a:xfrm>
            <a:off x="7507705" y="1913782"/>
            <a:ext cx="31492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</a:rPr>
              <a:t>Import and management of a DXF File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CF598AB-174B-E1B0-1202-4287BB7A8B16}"/>
              </a:ext>
            </a:extLst>
          </p:cNvPr>
          <p:cNvSpPr txBox="1"/>
          <p:nvPr/>
        </p:nvSpPr>
        <p:spPr>
          <a:xfrm>
            <a:off x="7507705" y="3042550"/>
            <a:ext cx="3313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fr-FR" b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</a:rPr>
              <a:t>Designing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</a:rPr>
              <a:t> 3D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</a:rPr>
              <a:t>from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Sony Sketch GO2" panose="020B0603020104020203" pitchFamily="34" charset="0"/>
              </a:rPr>
              <a:t> 2D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57AA49F-65E9-57DC-901D-A783D02FCEA0}"/>
              </a:ext>
            </a:extLst>
          </p:cNvPr>
          <p:cNvSpPr txBox="1"/>
          <p:nvPr/>
        </p:nvSpPr>
        <p:spPr>
          <a:xfrm>
            <a:off x="392909" y="3042550"/>
            <a:ext cx="6570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Specific</a:t>
            </a:r>
            <a:r>
              <a:rPr lang="fr-FR" dirty="0"/>
              <a:t> command to position the </a:t>
            </a:r>
            <a:r>
              <a:rPr lang="fr-FR" dirty="0" err="1"/>
              <a:t>views</a:t>
            </a:r>
            <a:r>
              <a:rPr lang="fr-FR" dirty="0"/>
              <a:t> in 3D in few clicks</a:t>
            </a:r>
          </a:p>
        </p:txBody>
      </p:sp>
    </p:spTree>
    <p:extLst>
      <p:ext uri="{BB962C8B-B14F-4D97-AF65-F5344CB8AC3E}">
        <p14:creationId xmlns:p14="http://schemas.microsoft.com/office/powerpoint/2010/main" val="378596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F8138D7-EE23-B34A-5544-B71DB35EA65D}"/>
              </a:ext>
            </a:extLst>
          </p:cNvPr>
          <p:cNvSpPr/>
          <p:nvPr/>
        </p:nvSpPr>
        <p:spPr>
          <a:xfrm>
            <a:off x="931140" y="16637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1. 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11463C-3C38-E4E8-3DDB-E3500A69519C}"/>
              </a:ext>
            </a:extLst>
          </p:cNvPr>
          <p:cNvSpPr/>
          <p:nvPr/>
        </p:nvSpPr>
        <p:spPr>
          <a:xfrm>
            <a:off x="931140" y="23876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2. 2D CAD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78566C-3910-CDF2-9622-74AE82B30231}"/>
              </a:ext>
            </a:extLst>
          </p:cNvPr>
          <p:cNvSpPr/>
          <p:nvPr/>
        </p:nvSpPr>
        <p:spPr>
          <a:xfrm>
            <a:off x="931140" y="3111500"/>
            <a:ext cx="557126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3. 3D CAD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9759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Autofit/>
      </a:bodyPr>
      <a:lstStyle>
        <a:defPPr algn="l">
          <a:defRPr sz="3500" dirty="0">
            <a:latin typeface="Sony Sketch GO2" panose="020B0603020104020203" pitchFamily="34" charset="0"/>
            <a:cs typeface="Sony Sketch GO2" panose="020B06030201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34CE26544C974BACDD1220D1A86F12" ma:contentTypeVersion="12" ma:contentTypeDescription="Create a new document." ma:contentTypeScope="" ma:versionID="b608d6875bf87772dd78bdebfd70c7e3">
  <xsd:schema xmlns:xsd="http://www.w3.org/2001/XMLSchema" xmlns:xs="http://www.w3.org/2001/XMLSchema" xmlns:p="http://schemas.microsoft.com/office/2006/metadata/properties" xmlns:ns2="078b4677-a023-49f2-8f70-d6d9e278f861" xmlns:ns3="be54801b-3ec6-4c4f-b56a-5b9ea364c417" targetNamespace="http://schemas.microsoft.com/office/2006/metadata/properties" ma:root="true" ma:fieldsID="50cc1c04513c7c75c91aae6a77a54fea" ns2:_="" ns3:_="">
    <xsd:import namespace="078b4677-a023-49f2-8f70-d6d9e278f861"/>
    <xsd:import namespace="be54801b-3ec6-4c4f-b56a-5b9ea364c4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b4677-a023-49f2-8f70-d6d9e278f8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54801b-3ec6-4c4f-b56a-5b9ea364c4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0BDB02-3906-45EA-B704-19ACD45765B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ECD6A20-51E5-4C01-A6F6-A042119BFF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8b4677-a023-49f2-8f70-d6d9e278f861"/>
    <ds:schemaRef ds:uri="be54801b-3ec6-4c4f-b56a-5b9ea364c4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0E7720-6461-4EDE-ACFC-6DBD567A1E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4236</TotalTime>
  <Words>509</Words>
  <Application>Microsoft Office PowerPoint</Application>
  <PresentationFormat>Grand écran</PresentationFormat>
  <Paragraphs>110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Helvetica</vt:lpstr>
      <vt:lpstr>Sony Sketch GO2</vt:lpstr>
      <vt:lpstr>Titillium Web ExtraLight</vt:lpstr>
      <vt:lpstr>1_Custom Design</vt:lpstr>
      <vt:lpstr>GO2cam CAD Abilities</vt:lpstr>
      <vt:lpstr>Summary</vt:lpstr>
      <vt:lpstr>Présentation PowerPoint</vt:lpstr>
      <vt:lpstr>1. Introduction</vt:lpstr>
      <vt:lpstr>1. Introduction</vt:lpstr>
      <vt:lpstr>Présentation PowerPoint</vt:lpstr>
      <vt:lpstr>2D CAD</vt:lpstr>
      <vt:lpstr>2D CAD</vt:lpstr>
      <vt:lpstr>Présentation PowerPoint</vt:lpstr>
      <vt:lpstr>3D CAD</vt:lpstr>
      <vt:lpstr>3D CAD</vt:lpstr>
      <vt:lpstr>GO2cam Academy</vt:lpstr>
      <vt:lpstr>New Features V6.10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             WORLD</dc:title>
  <dc:creator>mitch0889@gmail.com</dc:creator>
  <cp:lastModifiedBy>Eric Garin-Michaud</cp:lastModifiedBy>
  <cp:revision>60</cp:revision>
  <dcterms:created xsi:type="dcterms:W3CDTF">2021-05-06T13:33:58Z</dcterms:created>
  <dcterms:modified xsi:type="dcterms:W3CDTF">2023-02-23T07:23:58Z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0x0101003334CE26544C974BACDD1220D1A86F12</vt:lpwstr>
  </property>
</Properties>
</file>