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107"/>
  </p:notesMasterIdLst>
  <p:sldIdLst>
    <p:sldId id="262" r:id="rId5"/>
    <p:sldId id="271" r:id="rId6"/>
    <p:sldId id="394" r:id="rId7"/>
    <p:sldId id="396" r:id="rId8"/>
    <p:sldId id="368" r:id="rId9"/>
    <p:sldId id="285" r:id="rId10"/>
    <p:sldId id="369" r:id="rId11"/>
    <p:sldId id="316" r:id="rId12"/>
    <p:sldId id="321" r:id="rId13"/>
    <p:sldId id="380" r:id="rId14"/>
    <p:sldId id="327" r:id="rId15"/>
    <p:sldId id="337" r:id="rId16"/>
    <p:sldId id="338" r:id="rId17"/>
    <p:sldId id="361" r:id="rId18"/>
    <p:sldId id="273" r:id="rId19"/>
    <p:sldId id="360" r:id="rId20"/>
    <p:sldId id="355" r:id="rId21"/>
    <p:sldId id="356" r:id="rId22"/>
    <p:sldId id="359" r:id="rId23"/>
    <p:sldId id="357" r:id="rId24"/>
    <p:sldId id="303" r:id="rId25"/>
    <p:sldId id="370" r:id="rId26"/>
    <p:sldId id="358" r:id="rId27"/>
    <p:sldId id="362" r:id="rId28"/>
    <p:sldId id="363" r:id="rId29"/>
    <p:sldId id="392" r:id="rId30"/>
    <p:sldId id="364" r:id="rId31"/>
    <p:sldId id="302" r:id="rId32"/>
    <p:sldId id="349" r:id="rId33"/>
    <p:sldId id="382" r:id="rId34"/>
    <p:sldId id="275" r:id="rId35"/>
    <p:sldId id="377" r:id="rId36"/>
    <p:sldId id="276" r:id="rId37"/>
    <p:sldId id="310" r:id="rId38"/>
    <p:sldId id="305" r:id="rId39"/>
    <p:sldId id="306" r:id="rId40"/>
    <p:sldId id="317" r:id="rId41"/>
    <p:sldId id="342" r:id="rId42"/>
    <p:sldId id="343" r:id="rId43"/>
    <p:sldId id="341" r:id="rId44"/>
    <p:sldId id="314" r:id="rId45"/>
    <p:sldId id="345" r:id="rId46"/>
    <p:sldId id="346" r:id="rId47"/>
    <p:sldId id="347" r:id="rId48"/>
    <p:sldId id="350" r:id="rId49"/>
    <p:sldId id="344" r:id="rId50"/>
    <p:sldId id="351" r:id="rId51"/>
    <p:sldId id="328" r:id="rId52"/>
    <p:sldId id="365" r:id="rId53"/>
    <p:sldId id="367" r:id="rId54"/>
    <p:sldId id="322" r:id="rId55"/>
    <p:sldId id="323" r:id="rId56"/>
    <p:sldId id="277" r:id="rId57"/>
    <p:sldId id="371" r:id="rId58"/>
    <p:sldId id="383" r:id="rId59"/>
    <p:sldId id="320" r:id="rId60"/>
    <p:sldId id="315" r:id="rId61"/>
    <p:sldId id="384" r:id="rId62"/>
    <p:sldId id="340" r:id="rId63"/>
    <p:sldId id="393" r:id="rId64"/>
    <p:sldId id="385" r:id="rId65"/>
    <p:sldId id="386" r:id="rId66"/>
    <p:sldId id="389" r:id="rId67"/>
    <p:sldId id="301" r:id="rId68"/>
    <p:sldId id="387" r:id="rId69"/>
    <p:sldId id="390" r:id="rId70"/>
    <p:sldId id="278" r:id="rId71"/>
    <p:sldId id="294" r:id="rId72"/>
    <p:sldId id="309" r:id="rId73"/>
    <p:sldId id="333" r:id="rId74"/>
    <p:sldId id="372" r:id="rId75"/>
    <p:sldId id="280" r:id="rId76"/>
    <p:sldId id="281" r:id="rId77"/>
    <p:sldId id="374" r:id="rId78"/>
    <p:sldId id="319" r:id="rId79"/>
    <p:sldId id="308" r:id="rId80"/>
    <p:sldId id="282" r:id="rId81"/>
    <p:sldId id="329" r:id="rId82"/>
    <p:sldId id="373" r:id="rId83"/>
    <p:sldId id="284" r:id="rId84"/>
    <p:sldId id="283" r:id="rId85"/>
    <p:sldId id="376" r:id="rId86"/>
    <p:sldId id="274" r:id="rId87"/>
    <p:sldId id="293" r:id="rId88"/>
    <p:sldId id="295" r:id="rId89"/>
    <p:sldId id="286" r:id="rId90"/>
    <p:sldId id="375" r:id="rId91"/>
    <p:sldId id="287" r:id="rId92"/>
    <p:sldId id="336" r:id="rId93"/>
    <p:sldId id="381" r:id="rId94"/>
    <p:sldId id="353" r:id="rId95"/>
    <p:sldId id="288" r:id="rId96"/>
    <p:sldId id="297" r:id="rId97"/>
    <p:sldId id="334" r:id="rId98"/>
    <p:sldId id="352" r:id="rId99"/>
    <p:sldId id="324" r:id="rId100"/>
    <p:sldId id="311" r:id="rId101"/>
    <p:sldId id="312" r:id="rId102"/>
    <p:sldId id="298" r:id="rId103"/>
    <p:sldId id="290" r:id="rId104"/>
    <p:sldId id="289" r:id="rId105"/>
    <p:sldId id="291" r:id="rId106"/>
  </p:sldIdLst>
  <p:sldSz cx="12192000" cy="6858000"/>
  <p:notesSz cx="6858000" cy="9144000"/>
  <p:defaultTextStyle>
    <a:defPPr>
      <a:defRPr lang="en-MU"/>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0038E1"/>
    <a:srgbClr val="002A7E"/>
    <a:srgbClr val="FFE1E1"/>
    <a:srgbClr val="FFD1D1"/>
    <a:srgbClr val="FFB9B9"/>
    <a:srgbClr val="D0DBF0"/>
    <a:srgbClr val="FEF4EC"/>
    <a:srgbClr val="FEF6F0"/>
    <a:srgbClr val="C3D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65" autoAdjust="0"/>
    <p:restoredTop sz="94660"/>
  </p:normalViewPr>
  <p:slideViewPr>
    <p:cSldViewPr snapToGrid="0">
      <p:cViewPr varScale="1">
        <p:scale>
          <a:sx n="86" d="100"/>
          <a:sy n="86" d="100"/>
        </p:scale>
        <p:origin x="108"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6EAAC-78DE-4F1F-9F0D-0B5F2FD4EDB4}" type="datetimeFigureOut">
              <a:rPr lang="en-MU" smtClean="0"/>
              <a:t>03/23/2023</a:t>
            </a:fld>
            <a:endParaRPr lang="en-M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DDD83A-0893-42C6-A9AC-09490528EE7C}" type="slidenum">
              <a:rPr lang="en-MU" smtClean="0"/>
              <a:t>‹N°›</a:t>
            </a:fld>
            <a:endParaRPr lang="en-MU"/>
          </a:p>
        </p:txBody>
      </p:sp>
    </p:spTree>
    <p:extLst>
      <p:ext uri="{BB962C8B-B14F-4D97-AF65-F5344CB8AC3E}">
        <p14:creationId xmlns:p14="http://schemas.microsoft.com/office/powerpoint/2010/main" val="2527368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15273:</a:t>
            </a:r>
          </a:p>
          <a:p>
            <a:endParaRPr lang="en-GB"/>
          </a:p>
          <a:p>
            <a:r>
              <a:rPr lang="en-GB" err="1"/>
              <a:t>Molette</a:t>
            </a:r>
            <a:r>
              <a:rPr lang="en-GB"/>
              <a:t> configurable se </a:t>
            </a:r>
            <a:r>
              <a:rPr lang="en-GB" err="1"/>
              <a:t>trouve</a:t>
            </a:r>
            <a:r>
              <a:rPr lang="en-GB"/>
              <a:t> dan le software configuration &gt; Units.</a:t>
            </a:r>
            <a:endParaRPr lang="en-GB">
              <a:cs typeface="Calibri"/>
            </a:endParaRPr>
          </a:p>
          <a:p>
            <a:r>
              <a:rPr lang="en-GB"/>
              <a:t>Change the increment value ( ex 0.5) and validate.</a:t>
            </a:r>
          </a:p>
          <a:p>
            <a:r>
              <a:rPr lang="en-GB"/>
              <a:t>The increment value changes by 0.5 when scrolling</a:t>
            </a:r>
            <a:endParaRPr lang="en-GB">
              <a:cs typeface="Calibri"/>
            </a:endParaRPr>
          </a:p>
          <a:p>
            <a:endParaRPr lang="en-GB"/>
          </a:p>
          <a:p>
            <a:endParaRPr lang="en-MU"/>
          </a:p>
        </p:txBody>
      </p:sp>
      <p:sp>
        <p:nvSpPr>
          <p:cNvPr id="4" name="Slide Number Placeholder 3"/>
          <p:cNvSpPr>
            <a:spLocks noGrp="1"/>
          </p:cNvSpPr>
          <p:nvPr>
            <p:ph type="sldNum" sz="quarter" idx="5"/>
          </p:nvPr>
        </p:nvSpPr>
        <p:spPr/>
        <p:txBody>
          <a:bodyPr/>
          <a:lstStyle/>
          <a:p>
            <a:fld id="{78DDD83A-0893-42C6-A9AC-09490528EE7C}" type="slidenum">
              <a:rPr lang="en-MU" smtClean="0"/>
              <a:t>6</a:t>
            </a:fld>
            <a:endParaRPr lang="en-MU"/>
          </a:p>
        </p:txBody>
      </p:sp>
    </p:spTree>
    <p:extLst>
      <p:ext uri="{BB962C8B-B14F-4D97-AF65-F5344CB8AC3E}">
        <p14:creationId xmlns:p14="http://schemas.microsoft.com/office/powerpoint/2010/main" val="860773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DDD83A-0893-42C6-A9AC-09490528EE7C}" type="slidenum">
              <a:rPr lang="en-MU" smtClean="0"/>
              <a:t>79</a:t>
            </a:fld>
            <a:endParaRPr lang="en-MU"/>
          </a:p>
        </p:txBody>
      </p:sp>
    </p:spTree>
    <p:extLst>
      <p:ext uri="{BB962C8B-B14F-4D97-AF65-F5344CB8AC3E}">
        <p14:creationId xmlns:p14="http://schemas.microsoft.com/office/powerpoint/2010/main" val="1055198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15273:</a:t>
            </a:r>
          </a:p>
          <a:p>
            <a:endParaRPr lang="en-GB"/>
          </a:p>
          <a:p>
            <a:r>
              <a:rPr lang="en-GB" err="1"/>
              <a:t>Molette</a:t>
            </a:r>
            <a:r>
              <a:rPr lang="en-GB"/>
              <a:t> configurable se </a:t>
            </a:r>
            <a:r>
              <a:rPr lang="en-GB" err="1"/>
              <a:t>trouve</a:t>
            </a:r>
            <a:r>
              <a:rPr lang="en-GB"/>
              <a:t> dan le software configuration &gt; Units.</a:t>
            </a:r>
            <a:endParaRPr lang="en-GB">
              <a:cs typeface="Calibri"/>
            </a:endParaRPr>
          </a:p>
          <a:p>
            <a:r>
              <a:rPr lang="en-GB"/>
              <a:t>Change the increment value ( ex 0.5) and validate.</a:t>
            </a:r>
          </a:p>
          <a:p>
            <a:r>
              <a:rPr lang="en-GB"/>
              <a:t>The increment value changes by 0.5 when scrolling</a:t>
            </a:r>
            <a:endParaRPr lang="en-GB">
              <a:cs typeface="Calibri"/>
            </a:endParaRPr>
          </a:p>
          <a:p>
            <a:endParaRPr lang="en-GB"/>
          </a:p>
          <a:p>
            <a:endParaRPr lang="en-MU"/>
          </a:p>
        </p:txBody>
      </p:sp>
      <p:sp>
        <p:nvSpPr>
          <p:cNvPr id="4" name="Slide Number Placeholder 3"/>
          <p:cNvSpPr>
            <a:spLocks noGrp="1"/>
          </p:cNvSpPr>
          <p:nvPr>
            <p:ph type="sldNum" sz="quarter" idx="5"/>
          </p:nvPr>
        </p:nvSpPr>
        <p:spPr/>
        <p:txBody>
          <a:bodyPr/>
          <a:lstStyle/>
          <a:p>
            <a:fld id="{78DDD83A-0893-42C6-A9AC-09490528EE7C}" type="slidenum">
              <a:rPr lang="en-MU" smtClean="0"/>
              <a:t>7</a:t>
            </a:fld>
            <a:endParaRPr lang="en-MU"/>
          </a:p>
        </p:txBody>
      </p:sp>
    </p:spTree>
    <p:extLst>
      <p:ext uri="{BB962C8B-B14F-4D97-AF65-F5344CB8AC3E}">
        <p14:creationId xmlns:p14="http://schemas.microsoft.com/office/powerpoint/2010/main" val="3253886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a:p>
        </p:txBody>
      </p:sp>
      <p:sp>
        <p:nvSpPr>
          <p:cNvPr id="4" name="Slide Number Placeholder 3"/>
          <p:cNvSpPr>
            <a:spLocks noGrp="1"/>
          </p:cNvSpPr>
          <p:nvPr>
            <p:ph type="sldNum" sz="quarter" idx="5"/>
          </p:nvPr>
        </p:nvSpPr>
        <p:spPr/>
        <p:txBody>
          <a:bodyPr/>
          <a:lstStyle/>
          <a:p>
            <a:fld id="{78DDD83A-0893-42C6-A9AC-09490528EE7C}" type="slidenum">
              <a:rPr lang="en-MU" smtClean="0"/>
              <a:t>8</a:t>
            </a:fld>
            <a:endParaRPr lang="en-MU"/>
          </a:p>
        </p:txBody>
      </p:sp>
    </p:spTree>
    <p:extLst>
      <p:ext uri="{BB962C8B-B14F-4D97-AF65-F5344CB8AC3E}">
        <p14:creationId xmlns:p14="http://schemas.microsoft.com/office/powerpoint/2010/main" val="3360720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a:p>
        </p:txBody>
      </p:sp>
      <p:sp>
        <p:nvSpPr>
          <p:cNvPr id="4" name="Slide Number Placeholder 3"/>
          <p:cNvSpPr>
            <a:spLocks noGrp="1"/>
          </p:cNvSpPr>
          <p:nvPr>
            <p:ph type="sldNum" sz="quarter" idx="5"/>
          </p:nvPr>
        </p:nvSpPr>
        <p:spPr/>
        <p:txBody>
          <a:bodyPr/>
          <a:lstStyle/>
          <a:p>
            <a:fld id="{78DDD83A-0893-42C6-A9AC-09490528EE7C}" type="slidenum">
              <a:rPr lang="en-MU" smtClean="0"/>
              <a:t>11</a:t>
            </a:fld>
            <a:endParaRPr lang="en-MU"/>
          </a:p>
        </p:txBody>
      </p:sp>
    </p:spTree>
    <p:extLst>
      <p:ext uri="{BB962C8B-B14F-4D97-AF65-F5344CB8AC3E}">
        <p14:creationId xmlns:p14="http://schemas.microsoft.com/office/powerpoint/2010/main" val="2401871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DDD83A-0893-42C6-A9AC-09490528EE7C}" type="slidenum">
              <a:rPr lang="en-MU" smtClean="0"/>
              <a:t>68</a:t>
            </a:fld>
            <a:endParaRPr lang="en-MU"/>
          </a:p>
        </p:txBody>
      </p:sp>
    </p:spTree>
    <p:extLst>
      <p:ext uri="{BB962C8B-B14F-4D97-AF65-F5344CB8AC3E}">
        <p14:creationId xmlns:p14="http://schemas.microsoft.com/office/powerpoint/2010/main" val="3092936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U"/>
          </a:p>
        </p:txBody>
      </p:sp>
      <p:sp>
        <p:nvSpPr>
          <p:cNvPr id="4" name="Slide Number Placeholder 3"/>
          <p:cNvSpPr>
            <a:spLocks noGrp="1"/>
          </p:cNvSpPr>
          <p:nvPr>
            <p:ph type="sldNum" sz="quarter" idx="5"/>
          </p:nvPr>
        </p:nvSpPr>
        <p:spPr/>
        <p:txBody>
          <a:bodyPr/>
          <a:lstStyle/>
          <a:p>
            <a:fld id="{78DDD83A-0893-42C6-A9AC-09490528EE7C}" type="slidenum">
              <a:rPr lang="en-MU" smtClean="0"/>
              <a:t>69</a:t>
            </a:fld>
            <a:endParaRPr lang="en-MU"/>
          </a:p>
        </p:txBody>
      </p:sp>
    </p:spTree>
    <p:extLst>
      <p:ext uri="{BB962C8B-B14F-4D97-AF65-F5344CB8AC3E}">
        <p14:creationId xmlns:p14="http://schemas.microsoft.com/office/powerpoint/2010/main" val="789702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DDD83A-0893-42C6-A9AC-09490528EE7C}" type="slidenum">
              <a:rPr lang="en-MU" smtClean="0"/>
              <a:t>70</a:t>
            </a:fld>
            <a:endParaRPr lang="en-MU"/>
          </a:p>
        </p:txBody>
      </p:sp>
    </p:spTree>
    <p:extLst>
      <p:ext uri="{BB962C8B-B14F-4D97-AF65-F5344CB8AC3E}">
        <p14:creationId xmlns:p14="http://schemas.microsoft.com/office/powerpoint/2010/main" val="2096012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DDD83A-0893-42C6-A9AC-09490528EE7C}" type="slidenum">
              <a:rPr lang="en-MU" smtClean="0"/>
              <a:t>75</a:t>
            </a:fld>
            <a:endParaRPr lang="en-MU"/>
          </a:p>
        </p:txBody>
      </p:sp>
    </p:spTree>
    <p:extLst>
      <p:ext uri="{BB962C8B-B14F-4D97-AF65-F5344CB8AC3E}">
        <p14:creationId xmlns:p14="http://schemas.microsoft.com/office/powerpoint/2010/main" val="158438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DDD83A-0893-42C6-A9AC-09490528EE7C}" type="slidenum">
              <a:rPr lang="en-MU" smtClean="0"/>
              <a:t>78</a:t>
            </a:fld>
            <a:endParaRPr lang="en-MU"/>
          </a:p>
        </p:txBody>
      </p:sp>
    </p:spTree>
    <p:extLst>
      <p:ext uri="{BB962C8B-B14F-4D97-AF65-F5344CB8AC3E}">
        <p14:creationId xmlns:p14="http://schemas.microsoft.com/office/powerpoint/2010/main" val="12334687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descr="A picture containing text, tableware, dishware, plate&#10;&#10;Description automatically generated">
            <a:extLst>
              <a:ext uri="{FF2B5EF4-FFF2-40B4-BE49-F238E27FC236}">
                <a16:creationId xmlns:a16="http://schemas.microsoft.com/office/drawing/2014/main" id="{401F86EC-8CDF-9F43-B5B0-AD88E2F979CC}"/>
              </a:ext>
            </a:extLst>
          </p:cNvPr>
          <p:cNvPicPr>
            <a:picLocks noChangeAspect="1"/>
          </p:cNvPicPr>
          <p:nvPr userDrawn="1"/>
        </p:nvPicPr>
        <p:blipFill>
          <a:blip r:embed="rId2"/>
          <a:stretch>
            <a:fillRect/>
          </a:stretch>
        </p:blipFill>
        <p:spPr>
          <a:xfrm>
            <a:off x="345439" y="6040733"/>
            <a:ext cx="2124821" cy="622300"/>
          </a:xfrm>
          <a:prstGeom prst="rect">
            <a:avLst/>
          </a:prstGeom>
        </p:spPr>
      </p:pic>
      <p:pic>
        <p:nvPicPr>
          <p:cNvPr id="5" name="Picture 4" descr="A picture containing camera, projector&#10;&#10;Description automatically generated">
            <a:extLst>
              <a:ext uri="{FF2B5EF4-FFF2-40B4-BE49-F238E27FC236}">
                <a16:creationId xmlns:a16="http://schemas.microsoft.com/office/drawing/2014/main" id="{09E530A7-7ABF-214A-8CB2-448C3BE24A6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6378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F6EE6DD-E2BC-8541-A495-D9FA263A068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782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D0EB3BB-8A45-40DD-873D-7F9FE60C565C}"/>
              </a:ext>
            </a:extLst>
          </p:cNvPr>
          <p:cNvPicPr>
            <a:picLocks noChangeAspect="1"/>
          </p:cNvPicPr>
          <p:nvPr userDrawn="1"/>
        </p:nvPicPr>
        <p:blipFill>
          <a:blip r:embed="rId2"/>
          <a:stretch>
            <a:fillRect/>
          </a:stretch>
        </p:blipFill>
        <p:spPr>
          <a:xfrm>
            <a:off x="0" y="428"/>
            <a:ext cx="12192000" cy="6857143"/>
          </a:xfrm>
          <a:prstGeom prst="rect">
            <a:avLst/>
          </a:prstGeom>
        </p:spPr>
      </p:pic>
    </p:spTree>
    <p:extLst>
      <p:ext uri="{BB962C8B-B14F-4D97-AF65-F5344CB8AC3E}">
        <p14:creationId xmlns:p14="http://schemas.microsoft.com/office/powerpoint/2010/main" val="13311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descr="A picture containing dark, white, light, tiled&#10;&#10;Description automatically generated">
            <a:extLst>
              <a:ext uri="{FF2B5EF4-FFF2-40B4-BE49-F238E27FC236}">
                <a16:creationId xmlns:a16="http://schemas.microsoft.com/office/drawing/2014/main" id="{7CC4DCDF-D0DB-204E-B885-E98B65C9760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210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6" name="Picture 5" descr="A picture containing camera, projector&#10;&#10;Description automatically generated">
            <a:extLst>
              <a:ext uri="{FF2B5EF4-FFF2-40B4-BE49-F238E27FC236}">
                <a16:creationId xmlns:a16="http://schemas.microsoft.com/office/drawing/2014/main" id="{3306B822-B06D-4C4A-A1C1-3D7131DF5B3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948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24F8-5E21-B34B-B08D-6FB804CD118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MU"/>
          </a:p>
        </p:txBody>
      </p:sp>
      <p:sp>
        <p:nvSpPr>
          <p:cNvPr id="3" name="Subtitle 2">
            <a:extLst>
              <a:ext uri="{FF2B5EF4-FFF2-40B4-BE49-F238E27FC236}">
                <a16:creationId xmlns:a16="http://schemas.microsoft.com/office/drawing/2014/main" id="{BCE1E50C-2A19-7D4F-AC7D-DB3C2FC843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MU"/>
          </a:p>
        </p:txBody>
      </p:sp>
      <p:sp>
        <p:nvSpPr>
          <p:cNvPr id="4" name="Date Placeholder 3">
            <a:extLst>
              <a:ext uri="{FF2B5EF4-FFF2-40B4-BE49-F238E27FC236}">
                <a16:creationId xmlns:a16="http://schemas.microsoft.com/office/drawing/2014/main" id="{0363D2B6-07D5-0747-9D69-853E66F739DE}"/>
              </a:ext>
            </a:extLst>
          </p:cNvPr>
          <p:cNvSpPr>
            <a:spLocks noGrp="1"/>
          </p:cNvSpPr>
          <p:nvPr>
            <p:ph type="dt" sz="half" idx="10"/>
          </p:nvPr>
        </p:nvSpPr>
        <p:spPr/>
        <p:txBody>
          <a:bodyPr/>
          <a:lstStyle/>
          <a:p>
            <a:fld id="{A71859F4-225E-0849-9ECD-873AD7E0E163}" type="datetimeFigureOut">
              <a:rPr lang="en-MU" smtClean="0"/>
              <a:t>03/23/2023</a:t>
            </a:fld>
            <a:endParaRPr lang="en-MU"/>
          </a:p>
        </p:txBody>
      </p:sp>
      <p:sp>
        <p:nvSpPr>
          <p:cNvPr id="5" name="Footer Placeholder 4">
            <a:extLst>
              <a:ext uri="{FF2B5EF4-FFF2-40B4-BE49-F238E27FC236}">
                <a16:creationId xmlns:a16="http://schemas.microsoft.com/office/drawing/2014/main" id="{00102C91-0622-8943-BA27-62757C0BD0AF}"/>
              </a:ext>
            </a:extLst>
          </p:cNvPr>
          <p:cNvSpPr>
            <a:spLocks noGrp="1"/>
          </p:cNvSpPr>
          <p:nvPr>
            <p:ph type="ftr" sz="quarter" idx="11"/>
          </p:nvPr>
        </p:nvSpPr>
        <p:spPr/>
        <p:txBody>
          <a:bodyPr/>
          <a:lstStyle/>
          <a:p>
            <a:endParaRPr lang="en-MU"/>
          </a:p>
        </p:txBody>
      </p:sp>
      <p:sp>
        <p:nvSpPr>
          <p:cNvPr id="6" name="Slide Number Placeholder 5">
            <a:extLst>
              <a:ext uri="{FF2B5EF4-FFF2-40B4-BE49-F238E27FC236}">
                <a16:creationId xmlns:a16="http://schemas.microsoft.com/office/drawing/2014/main" id="{8CCB9D27-C3C2-1549-9DF2-3B7453C12A5E}"/>
              </a:ext>
            </a:extLst>
          </p:cNvPr>
          <p:cNvSpPr>
            <a:spLocks noGrp="1"/>
          </p:cNvSpPr>
          <p:nvPr>
            <p:ph type="sldNum" sz="quarter" idx="12"/>
          </p:nvPr>
        </p:nvSpPr>
        <p:spPr/>
        <p:txBody>
          <a:bodyPr/>
          <a:lstStyle/>
          <a:p>
            <a:fld id="{B12BC2C9-9DD2-0A45-A563-F85EBD4E6D36}" type="slidenum">
              <a:rPr lang="en-MU" smtClean="0"/>
              <a:t>‹N°›</a:t>
            </a:fld>
            <a:endParaRPr lang="en-MU"/>
          </a:p>
        </p:txBody>
      </p:sp>
    </p:spTree>
    <p:extLst>
      <p:ext uri="{BB962C8B-B14F-4D97-AF65-F5344CB8AC3E}">
        <p14:creationId xmlns:p14="http://schemas.microsoft.com/office/powerpoint/2010/main" val="2244708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CF89-D76A-EE43-BAB6-760F55505891}"/>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MU"/>
          </a:p>
        </p:txBody>
      </p:sp>
      <p:pic>
        <p:nvPicPr>
          <p:cNvPr id="4" name="Picture 3" descr="A picture containing text, outdoor, night sky&#10;&#10;Description automatically generated">
            <a:extLst>
              <a:ext uri="{FF2B5EF4-FFF2-40B4-BE49-F238E27FC236}">
                <a16:creationId xmlns:a16="http://schemas.microsoft.com/office/drawing/2014/main" id="{71DC3832-D225-C946-AC95-700BD35930D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8364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CB01-C569-1145-8D2C-C114557490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MU"/>
          </a:p>
        </p:txBody>
      </p:sp>
      <p:pic>
        <p:nvPicPr>
          <p:cNvPr id="4" name="Picture 3" descr="A picture containing igloo, building&#10;&#10;Description automatically generated">
            <a:extLst>
              <a:ext uri="{FF2B5EF4-FFF2-40B4-BE49-F238E27FC236}">
                <a16:creationId xmlns:a16="http://schemas.microsoft.com/office/drawing/2014/main" id="{27FF941D-0AC5-7D42-A72D-AD0A50880A0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67508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B36D90D-E132-4240-97E8-4D48A89F863C}"/>
              </a:ext>
            </a:extLst>
          </p:cNvPr>
          <p:cNvPicPr>
            <a:picLocks noChangeAspect="1"/>
          </p:cNvPicPr>
          <p:nvPr userDrawn="1"/>
        </p:nvPicPr>
        <p:blipFill>
          <a:blip r:embed="rId2"/>
          <a:stretch>
            <a:fillRect/>
          </a:stretch>
        </p:blipFill>
        <p:spPr>
          <a:xfrm>
            <a:off x="0" y="428"/>
            <a:ext cx="12192000" cy="6857143"/>
          </a:xfrm>
          <a:prstGeom prst="rect">
            <a:avLst/>
          </a:prstGeom>
        </p:spPr>
      </p:pic>
    </p:spTree>
    <p:extLst>
      <p:ext uri="{BB962C8B-B14F-4D97-AF65-F5344CB8AC3E}">
        <p14:creationId xmlns:p14="http://schemas.microsoft.com/office/powerpoint/2010/main" val="3727265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camera, projector&#10;&#10;Description automatically generated">
            <a:extLst>
              <a:ext uri="{FF2B5EF4-FFF2-40B4-BE49-F238E27FC236}">
                <a16:creationId xmlns:a16="http://schemas.microsoft.com/office/drawing/2014/main" id="{BD818FDB-3BE7-6E48-8D1E-FC17C8F5AAA8}"/>
              </a:ext>
            </a:extLst>
          </p:cNvPr>
          <p:cNvPicPr>
            <a:picLocks noChangeAspect="1"/>
          </p:cNvPicPr>
          <p:nvPr userDrawn="1"/>
        </p:nvPicPr>
        <p:blipFill>
          <a:blip r:embed="rId11"/>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83" r:id="rId1"/>
    <p:sldLayoutId id="2147483679" r:id="rId2"/>
    <p:sldLayoutId id="2147483688" r:id="rId3"/>
    <p:sldLayoutId id="2147483682" r:id="rId4"/>
    <p:sldLayoutId id="2147483684" r:id="rId5"/>
    <p:sldLayoutId id="2147483685" r:id="rId6"/>
    <p:sldLayoutId id="2147483686" r:id="rId7"/>
    <p:sldLayoutId id="2147483687" r:id="rId8"/>
    <p:sldLayoutId id="2147483689" r:id="rId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png"/><Relationship Id="rId1" Type="http://schemas.openxmlformats.org/officeDocument/2006/relationships/slideLayout" Target="../slideLayouts/slideLayout3.xml"/><Relationship Id="rId6" Type="http://schemas.openxmlformats.org/officeDocument/2006/relationships/image" Target="../media/image246.png"/><Relationship Id="rId5" Type="http://schemas.openxmlformats.org/officeDocument/2006/relationships/image" Target="../media/image245.jpeg"/><Relationship Id="rId4" Type="http://schemas.openxmlformats.org/officeDocument/2006/relationships/image" Target="../media/image244.jpeg"/></Relationships>
</file>

<file path=ppt/slides/_rels/slide10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png"/><Relationship Id="rId7" Type="http://schemas.openxmlformats.org/officeDocument/2006/relationships/image" Target="../media/image89.pn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14.png"/><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29.png"/><Relationship Id="rId4" Type="http://schemas.openxmlformats.org/officeDocument/2006/relationships/image" Target="../media/image128.png"/></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xml"/><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xml"/><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39.png"/></Relationships>
</file>

<file path=ppt/slides/_rels/slide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2.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51.png"/><Relationship Id="rId4" Type="http://schemas.openxmlformats.org/officeDocument/2006/relationships/image" Target="../media/image150.png"/></Relationships>
</file>

<file path=ppt/slides/_rels/slide5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53.png"/></Relationships>
</file>

<file path=ppt/slides/_rels/slide5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3.xml"/><Relationship Id="rId4" Type="http://schemas.openxmlformats.org/officeDocument/2006/relationships/image" Target="../media/image161.png"/></Relationships>
</file>

<file path=ppt/slides/_rels/slide6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xml"/><Relationship Id="rId5" Type="http://schemas.openxmlformats.org/officeDocument/2006/relationships/image" Target="../media/image162.png"/><Relationship Id="rId4" Type="http://schemas.openxmlformats.org/officeDocument/2006/relationships/image" Target="../media/image161.png"/></Relationships>
</file>

<file path=ppt/slides/_rels/slide63.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3.png"/><Relationship Id="rId1" Type="http://schemas.openxmlformats.org/officeDocument/2006/relationships/slideLayout" Target="../slideLayouts/slideLayout3.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6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1.png"/><Relationship Id="rId1" Type="http://schemas.openxmlformats.org/officeDocument/2006/relationships/slideLayout" Target="../slideLayouts/slideLayout3.xml"/><Relationship Id="rId4" Type="http://schemas.openxmlformats.org/officeDocument/2006/relationships/image" Target="../media/image162.png"/></Relationships>
</file>

<file path=ppt/slides/_rels/slide6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6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6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86.png"/><Relationship Id="rId4" Type="http://schemas.openxmlformats.org/officeDocument/2006/relationships/image" Target="../media/image185.png"/></Relationships>
</file>

<file path=ppt/slides/_rels/slide7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3.xml"/><Relationship Id="rId4" Type="http://schemas.openxmlformats.org/officeDocument/2006/relationships/image" Target="../media/image189.png"/></Relationships>
</file>

<file path=ppt/slides/_rels/slide7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92.png"/><Relationship Id="rId4" Type="http://schemas.openxmlformats.org/officeDocument/2006/relationships/image" Target="../media/image191.png"/></Relationships>
</file>

<file path=ppt/slides/_rels/slide7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94.png"/></Relationships>
</file>

<file path=ppt/slides/_rels/slide7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3.xml"/><Relationship Id="rId5" Type="http://schemas.openxmlformats.org/officeDocument/2006/relationships/image" Target="../media/image198.png"/><Relationship Id="rId4" Type="http://schemas.openxmlformats.org/officeDocument/2006/relationships/image" Target="../media/image197.png"/></Relationships>
</file>

<file path=ppt/slides/_rels/slide77.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image" Target="../media/image204.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3.xml"/><Relationship Id="rId4" Type="http://schemas.openxmlformats.org/officeDocument/2006/relationships/image" Target="../media/image209.png"/></Relationships>
</file>

<file path=ppt/slides/_rels/slide8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211.png"/></Relationships>
</file>

<file path=ppt/slides/_rels/slide8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3.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8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219.emf"/></Relationships>
</file>

<file path=ppt/slides/_rels/slide8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22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224.png"/></Relationships>
</file>

<file path=ppt/slides/_rels/slide9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226.png"/></Relationships>
</file>

<file path=ppt/slides/_rels/slide9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228.png"/></Relationships>
</file>

<file path=ppt/slides/_rels/slide9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9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238.png"/></Relationships>
</file>

<file path=ppt/slides/_rels/slide9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EF3267-5172-564A-9DAA-ED6A84DF4E47}"/>
              </a:ext>
            </a:extLst>
          </p:cNvPr>
          <p:cNvSpPr txBox="1">
            <a:spLocks noChangeArrowheads="1"/>
          </p:cNvSpPr>
          <p:nvPr/>
        </p:nvSpPr>
        <p:spPr bwMode="auto">
          <a:xfrm>
            <a:off x="565340" y="1792732"/>
            <a:ext cx="11702860" cy="98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11000" dirty="0">
                <a:solidFill>
                  <a:srgbClr val="FA000A"/>
                </a:solidFill>
                <a:latin typeface="Sony Sketch GO2" panose="020B0603020104020203" pitchFamily="34" charset="0"/>
                <a:cs typeface="Sony Sketch GO2" panose="020B0603020104020203" pitchFamily="34" charset="0"/>
              </a:rPr>
              <a:t>GO2cam </a:t>
            </a:r>
            <a:r>
              <a:rPr lang="en-GB" altLang="en-MU" sz="11000" b="1" dirty="0">
                <a:solidFill>
                  <a:srgbClr val="FA000A"/>
                </a:solidFill>
                <a:latin typeface="Sony Sketch GO2" panose="020B0603020104020203" pitchFamily="34" charset="0"/>
                <a:cs typeface="Sony Sketch GO2" panose="020B0603020104020203" pitchFamily="34" charset="0"/>
              </a:rPr>
              <a:t>V6.10</a:t>
            </a:r>
            <a:br>
              <a:rPr lang="en-GB" altLang="en-MU" sz="11000" dirty="0">
                <a:latin typeface="Sony Sketch GO2" panose="020B0603020104020203" pitchFamily="34" charset="0"/>
                <a:cs typeface="Sony Sketch GO2" panose="020B0603020104020203" pitchFamily="34" charset="0"/>
              </a:rPr>
            </a:br>
            <a:r>
              <a:rPr lang="en-GB" altLang="en-MU" sz="9600" dirty="0">
                <a:solidFill>
                  <a:schemeClr val="bg1"/>
                </a:solidFill>
                <a:latin typeface="Sony Sketch GO2" panose="020B0603020104020203" pitchFamily="34" charset="0"/>
                <a:cs typeface="Sony Sketch GO2" panose="020B0603020104020203" pitchFamily="34" charset="0"/>
              </a:rPr>
              <a:t>List of New Features</a:t>
            </a:r>
            <a:endParaRPr lang="en-MU" altLang="en-MU" sz="11000" dirty="0">
              <a:solidFill>
                <a:schemeClr val="bg1"/>
              </a:solidFill>
              <a:latin typeface="Sony Sketch GO2" panose="020B0603020104020203" pitchFamily="34" charset="0"/>
              <a:cs typeface="Sony Sketch GO2" panose="020B0603020104020203" pitchFamily="34" charset="0"/>
            </a:endParaRPr>
          </a:p>
        </p:txBody>
      </p:sp>
      <p:sp>
        <p:nvSpPr>
          <p:cNvPr id="4" name="Subtitle 2">
            <a:extLst>
              <a:ext uri="{FF2B5EF4-FFF2-40B4-BE49-F238E27FC236}">
                <a16:creationId xmlns:a16="http://schemas.microsoft.com/office/drawing/2014/main" id="{E98D7BBD-CB57-8E4F-A2ED-BCA77107CC39}"/>
              </a:ext>
            </a:extLst>
          </p:cNvPr>
          <p:cNvSpPr txBox="1">
            <a:spLocks noChangeArrowheads="1"/>
          </p:cNvSpPr>
          <p:nvPr/>
        </p:nvSpPr>
        <p:spPr bwMode="auto">
          <a:xfrm>
            <a:off x="3889375" y="6221413"/>
            <a:ext cx="44132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90000"/>
              </a:lnSpc>
              <a:spcBef>
                <a:spcPts val="1000"/>
              </a:spcBef>
              <a:buFont typeface="Arial" panose="020B0604020202020204" pitchFamily="34" charset="0"/>
              <a:buNone/>
            </a:pPr>
            <a:r>
              <a:rPr lang="en-GB" altLang="en-MU" sz="1200">
                <a:solidFill>
                  <a:schemeClr val="bg1"/>
                </a:solidFill>
                <a:latin typeface="Titillium Web ExtraLight" pitchFamily="2" charset="77"/>
              </a:rPr>
              <a:t>139 rue </a:t>
            </a:r>
            <a:r>
              <a:rPr lang="en-GB" altLang="en-MU" sz="1200" err="1">
                <a:solidFill>
                  <a:schemeClr val="bg1"/>
                </a:solidFill>
                <a:latin typeface="Titillium Web ExtraLight" pitchFamily="2" charset="77"/>
              </a:rPr>
              <a:t>Vendôme</a:t>
            </a:r>
            <a:r>
              <a:rPr lang="en-GB" altLang="en-MU" sz="1200">
                <a:solidFill>
                  <a:schemeClr val="bg1"/>
                </a:solidFill>
                <a:latin typeface="Titillium Web ExtraLight" pitchFamily="2" charset="77"/>
              </a:rPr>
              <a:t>, 69007 Lyon, France</a:t>
            </a:r>
            <a:endParaRPr lang="en-MU" altLang="en-MU" sz="1200">
              <a:solidFill>
                <a:schemeClr val="bg1"/>
              </a:solidFill>
              <a:latin typeface="Titillium Web ExtraLight" pitchFamily="2" charset="77"/>
            </a:endParaRPr>
          </a:p>
        </p:txBody>
      </p:sp>
      <p:pic>
        <p:nvPicPr>
          <p:cNvPr id="7" name="Picture 6" descr="A picture containing text, tableware, dishware, plate&#10;&#10;Description automatically generated">
            <a:extLst>
              <a:ext uri="{FF2B5EF4-FFF2-40B4-BE49-F238E27FC236}">
                <a16:creationId xmlns:a16="http://schemas.microsoft.com/office/drawing/2014/main" id="{77430B75-0DAB-4F42-A780-74CA125F7242}"/>
              </a:ext>
            </a:extLst>
          </p:cNvPr>
          <p:cNvPicPr>
            <a:picLocks noChangeAspect="1"/>
          </p:cNvPicPr>
          <p:nvPr/>
        </p:nvPicPr>
        <p:blipFill>
          <a:blip r:embed="rId2"/>
          <a:stretch>
            <a:fillRect/>
          </a:stretch>
        </p:blipFill>
        <p:spPr>
          <a:xfrm>
            <a:off x="345440" y="6062416"/>
            <a:ext cx="1776904" cy="520405"/>
          </a:xfrm>
          <a:prstGeom prst="rect">
            <a:avLst/>
          </a:prstGeom>
        </p:spPr>
      </p:pic>
      <p:sp>
        <p:nvSpPr>
          <p:cNvPr id="2" name="ZoneTexte 1">
            <a:extLst>
              <a:ext uri="{FF2B5EF4-FFF2-40B4-BE49-F238E27FC236}">
                <a16:creationId xmlns:a16="http://schemas.microsoft.com/office/drawing/2014/main" id="{0184556B-369E-E637-0617-84A78B3F4A49}"/>
              </a:ext>
            </a:extLst>
          </p:cNvPr>
          <p:cNvSpPr txBox="1"/>
          <p:nvPr/>
        </p:nvSpPr>
        <p:spPr>
          <a:xfrm>
            <a:off x="4350327" y="4521917"/>
            <a:ext cx="6050620" cy="400110"/>
          </a:xfrm>
          <a:prstGeom prst="rect">
            <a:avLst/>
          </a:prstGeom>
          <a:noFill/>
          <a:ln w="28575">
            <a:solidFill>
              <a:srgbClr val="00B0F0"/>
            </a:solidFill>
          </a:ln>
        </p:spPr>
        <p:txBody>
          <a:bodyPr wrap="square" rtlCol="0">
            <a:spAutoFit/>
          </a:bodyPr>
          <a:lstStyle/>
          <a:p>
            <a:pPr algn="ctr"/>
            <a:r>
              <a:rPr lang="fr-FR" sz="2000" dirty="0">
                <a:solidFill>
                  <a:schemeClr val="bg1"/>
                </a:solidFill>
              </a:rPr>
              <a:t>The </a:t>
            </a:r>
            <a:r>
              <a:rPr lang="fr-FR" sz="2000" dirty="0" err="1">
                <a:solidFill>
                  <a:schemeClr val="bg1"/>
                </a:solidFill>
              </a:rPr>
              <a:t>features</a:t>
            </a:r>
            <a:r>
              <a:rPr lang="fr-FR" sz="2000" dirty="0">
                <a:solidFill>
                  <a:schemeClr val="bg1"/>
                </a:solidFill>
              </a:rPr>
              <a:t> </a:t>
            </a:r>
            <a:r>
              <a:rPr lang="fr-FR" sz="2000" dirty="0" err="1">
                <a:solidFill>
                  <a:schemeClr val="bg1"/>
                </a:solidFill>
              </a:rPr>
              <a:t>added</a:t>
            </a:r>
            <a:r>
              <a:rPr lang="fr-FR" sz="2000" dirty="0">
                <a:solidFill>
                  <a:schemeClr val="bg1"/>
                </a:solidFill>
              </a:rPr>
              <a:t> in 6.09.202 are </a:t>
            </a:r>
            <a:r>
              <a:rPr lang="fr-FR" sz="2000" dirty="0" err="1">
                <a:solidFill>
                  <a:schemeClr val="bg1"/>
                </a:solidFill>
              </a:rPr>
              <a:t>highlighted</a:t>
            </a:r>
            <a:r>
              <a:rPr lang="fr-FR" sz="2000" dirty="0">
                <a:solidFill>
                  <a:schemeClr val="bg1"/>
                </a:solidFill>
              </a:rPr>
              <a:t> </a:t>
            </a:r>
            <a:r>
              <a:rPr lang="fr-FR" sz="2000" dirty="0" err="1">
                <a:solidFill>
                  <a:schemeClr val="bg1"/>
                </a:solidFill>
              </a:rPr>
              <a:t>with</a:t>
            </a:r>
            <a:r>
              <a:rPr lang="fr-FR" sz="2000" dirty="0">
                <a:solidFill>
                  <a:schemeClr val="bg1"/>
                </a:solidFill>
              </a:rPr>
              <a:t> </a:t>
            </a:r>
          </a:p>
        </p:txBody>
      </p:sp>
      <p:sp>
        <p:nvSpPr>
          <p:cNvPr id="5" name="Rectangle 10">
            <a:extLst>
              <a:ext uri="{FF2B5EF4-FFF2-40B4-BE49-F238E27FC236}">
                <a16:creationId xmlns:a16="http://schemas.microsoft.com/office/drawing/2014/main" id="{C677D32D-8EF6-0BF5-A7C7-392CE063FB4B}"/>
              </a:ext>
            </a:extLst>
          </p:cNvPr>
          <p:cNvSpPr/>
          <p:nvPr/>
        </p:nvSpPr>
        <p:spPr>
          <a:xfrm>
            <a:off x="10400947" y="4515891"/>
            <a:ext cx="1350383" cy="406136"/>
          </a:xfrm>
          <a:prstGeom prst="wedgeRectCallout">
            <a:avLst>
              <a:gd name="adj1" fmla="val -19945"/>
              <a:gd name="adj2" fmla="val 82086"/>
            </a:avLst>
          </a:prstGeom>
          <a:solidFill>
            <a:srgbClr val="00B0F0"/>
          </a:solidFill>
          <a:ln w="63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schemeClr val="bg1"/>
                </a:solidFill>
              </a:rPr>
              <a:t>6.09.202</a:t>
            </a:r>
            <a:endParaRPr lang="fr-FR" b="1" dirty="0">
              <a:solidFill>
                <a:schemeClr val="bg1"/>
              </a:solidFill>
            </a:endParaRPr>
          </a:p>
        </p:txBody>
      </p:sp>
    </p:spTree>
    <p:extLst>
      <p:ext uri="{BB962C8B-B14F-4D97-AF65-F5344CB8AC3E}">
        <p14:creationId xmlns:p14="http://schemas.microsoft.com/office/powerpoint/2010/main" val="3558217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69D56A-C43A-885C-1E6C-A575F92309D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6" name="ZoneTexte 5">
            <a:extLst>
              <a:ext uri="{FF2B5EF4-FFF2-40B4-BE49-F238E27FC236}">
                <a16:creationId xmlns:a16="http://schemas.microsoft.com/office/drawing/2014/main" id="{114605C5-CC4A-6918-4373-6610E89BD9FD}"/>
              </a:ext>
            </a:extLst>
          </p:cNvPr>
          <p:cNvSpPr txBox="1"/>
          <p:nvPr/>
        </p:nvSpPr>
        <p:spPr>
          <a:xfrm>
            <a:off x="345440" y="846554"/>
            <a:ext cx="7776864" cy="646331"/>
          </a:xfrm>
          <a:prstGeom prst="rect">
            <a:avLst/>
          </a:prstGeom>
          <a:noFill/>
        </p:spPr>
        <p:txBody>
          <a:bodyPr wrap="square" rtlCol="0">
            <a:spAutoFit/>
          </a:bodyPr>
          <a:lstStyle/>
          <a:p>
            <a:r>
              <a:rPr lang="fr-FR" sz="3600" dirty="0">
                <a:latin typeface="Calibri" panose="020F0502020204030204" pitchFamily="34" charset="0"/>
              </a:rPr>
              <a:t>User Interface</a:t>
            </a:r>
          </a:p>
        </p:txBody>
      </p:sp>
      <p:sp>
        <p:nvSpPr>
          <p:cNvPr id="7" name="ZoneTexte 6">
            <a:extLst>
              <a:ext uri="{FF2B5EF4-FFF2-40B4-BE49-F238E27FC236}">
                <a16:creationId xmlns:a16="http://schemas.microsoft.com/office/drawing/2014/main" id="{A0F7A166-E55A-F486-877C-AB242950A038}"/>
              </a:ext>
            </a:extLst>
          </p:cNvPr>
          <p:cNvSpPr txBox="1"/>
          <p:nvPr/>
        </p:nvSpPr>
        <p:spPr>
          <a:xfrm>
            <a:off x="418724" y="1988795"/>
            <a:ext cx="3569387" cy="923330"/>
          </a:xfrm>
          <a:prstGeom prst="rect">
            <a:avLst/>
          </a:prstGeom>
          <a:noFill/>
        </p:spPr>
        <p:txBody>
          <a:bodyPr wrap="square" rtlCol="0">
            <a:spAutoFit/>
          </a:bodyPr>
          <a:lstStyle/>
          <a:p>
            <a:r>
              <a:rPr lang="fr-FR" dirty="0"/>
              <a:t>1. </a:t>
            </a:r>
            <a:r>
              <a:rPr lang="fr-FR" dirty="0" err="1"/>
              <a:t>Improved</a:t>
            </a:r>
            <a:r>
              <a:rPr lang="fr-FR" dirty="0"/>
              <a:t> </a:t>
            </a:r>
            <a:r>
              <a:rPr lang="fr-FR" dirty="0" err="1"/>
              <a:t>link</a:t>
            </a:r>
            <a:r>
              <a:rPr lang="fr-FR" dirty="0"/>
              <a:t> </a:t>
            </a:r>
            <a:r>
              <a:rPr lang="fr-FR" dirty="0" err="1"/>
              <a:t>between</a:t>
            </a:r>
            <a:r>
              <a:rPr lang="fr-FR" dirty="0"/>
              <a:t> </a:t>
            </a:r>
            <a:r>
              <a:rPr lang="fr-FR" b="1" dirty="0"/>
              <a:t>highlight and picking </a:t>
            </a:r>
            <a:r>
              <a:rPr lang="fr-FR" dirty="0"/>
              <a:t>: an </a:t>
            </a:r>
            <a:r>
              <a:rPr lang="fr-FR" dirty="0" err="1"/>
              <a:t>element</a:t>
            </a:r>
            <a:r>
              <a:rPr lang="fr-FR" dirty="0"/>
              <a:t> </a:t>
            </a:r>
            <a:r>
              <a:rPr lang="fr-FR" dirty="0" err="1"/>
              <a:t>which</a:t>
            </a:r>
            <a:r>
              <a:rPr lang="fr-FR" dirty="0"/>
              <a:t> </a:t>
            </a:r>
            <a:r>
              <a:rPr lang="fr-FR" dirty="0" err="1"/>
              <a:t>is</a:t>
            </a:r>
            <a:r>
              <a:rPr lang="fr-FR" dirty="0"/>
              <a:t> </a:t>
            </a:r>
            <a:r>
              <a:rPr lang="fr-FR" dirty="0" err="1"/>
              <a:t>highlighted</a:t>
            </a:r>
            <a:r>
              <a:rPr lang="fr-FR" dirty="0"/>
              <a:t> </a:t>
            </a:r>
            <a:r>
              <a:rPr lang="fr-FR" dirty="0" err="1"/>
              <a:t>is</a:t>
            </a:r>
            <a:r>
              <a:rPr lang="fr-FR" dirty="0"/>
              <a:t> </a:t>
            </a:r>
            <a:r>
              <a:rPr lang="fr-FR" dirty="0" err="1"/>
              <a:t>now</a:t>
            </a:r>
            <a:r>
              <a:rPr lang="fr-FR" dirty="0"/>
              <a:t> </a:t>
            </a:r>
            <a:r>
              <a:rPr lang="fr-FR" dirty="0" err="1"/>
              <a:t>always</a:t>
            </a:r>
            <a:r>
              <a:rPr lang="fr-FR" dirty="0"/>
              <a:t> </a:t>
            </a:r>
            <a:r>
              <a:rPr lang="fr-FR" dirty="0" err="1"/>
              <a:t>selected</a:t>
            </a:r>
            <a:r>
              <a:rPr lang="fr-FR" dirty="0"/>
              <a:t>.</a:t>
            </a:r>
          </a:p>
        </p:txBody>
      </p:sp>
      <p:pic>
        <p:nvPicPr>
          <p:cNvPr id="8" name="Image 7">
            <a:extLst>
              <a:ext uri="{FF2B5EF4-FFF2-40B4-BE49-F238E27FC236}">
                <a16:creationId xmlns:a16="http://schemas.microsoft.com/office/drawing/2014/main" id="{CE44999D-6E9A-46E3-999C-A6343FB1FEB9}"/>
              </a:ext>
            </a:extLst>
          </p:cNvPr>
          <p:cNvPicPr>
            <a:picLocks noChangeAspect="1"/>
          </p:cNvPicPr>
          <p:nvPr/>
        </p:nvPicPr>
        <p:blipFill>
          <a:blip r:embed="rId2"/>
          <a:stretch>
            <a:fillRect/>
          </a:stretch>
        </p:blipFill>
        <p:spPr>
          <a:xfrm>
            <a:off x="7759077" y="1741434"/>
            <a:ext cx="3334094" cy="2188748"/>
          </a:xfrm>
          <a:prstGeom prst="rect">
            <a:avLst/>
          </a:prstGeom>
        </p:spPr>
      </p:pic>
      <p:pic>
        <p:nvPicPr>
          <p:cNvPr id="9" name="Image 8">
            <a:extLst>
              <a:ext uri="{FF2B5EF4-FFF2-40B4-BE49-F238E27FC236}">
                <a16:creationId xmlns:a16="http://schemas.microsoft.com/office/drawing/2014/main" id="{CA3A3BAC-3D46-138B-37EB-3FD6DD51F145}"/>
              </a:ext>
            </a:extLst>
          </p:cNvPr>
          <p:cNvPicPr>
            <a:picLocks noChangeAspect="1"/>
          </p:cNvPicPr>
          <p:nvPr/>
        </p:nvPicPr>
        <p:blipFill>
          <a:blip r:embed="rId3"/>
          <a:stretch>
            <a:fillRect/>
          </a:stretch>
        </p:blipFill>
        <p:spPr>
          <a:xfrm>
            <a:off x="4313382" y="1753306"/>
            <a:ext cx="3316008" cy="2176876"/>
          </a:xfrm>
          <a:prstGeom prst="rect">
            <a:avLst/>
          </a:prstGeom>
        </p:spPr>
      </p:pic>
      <p:sp>
        <p:nvSpPr>
          <p:cNvPr id="10" name="ZoneTexte 9">
            <a:extLst>
              <a:ext uri="{FF2B5EF4-FFF2-40B4-BE49-F238E27FC236}">
                <a16:creationId xmlns:a16="http://schemas.microsoft.com/office/drawing/2014/main" id="{6A9F9881-E1F1-8C57-FDBD-217B51BC490E}"/>
              </a:ext>
            </a:extLst>
          </p:cNvPr>
          <p:cNvSpPr txBox="1"/>
          <p:nvPr/>
        </p:nvSpPr>
        <p:spPr>
          <a:xfrm>
            <a:off x="418724" y="4331366"/>
            <a:ext cx="2839057" cy="1200329"/>
          </a:xfrm>
          <a:prstGeom prst="rect">
            <a:avLst/>
          </a:prstGeom>
          <a:noFill/>
        </p:spPr>
        <p:txBody>
          <a:bodyPr wrap="square">
            <a:spAutoFit/>
          </a:bodyPr>
          <a:lstStyle/>
          <a:p>
            <a:r>
              <a:rPr lang="fr-FR" dirty="0"/>
              <a:t>2. Full display, </a:t>
            </a:r>
            <a:r>
              <a:rPr lang="fr-FR" dirty="0" err="1"/>
              <a:t>Transparency</a:t>
            </a:r>
            <a:r>
              <a:rPr lang="fr-FR" dirty="0"/>
              <a:t> and </a:t>
            </a:r>
            <a:r>
              <a:rPr lang="fr-FR" dirty="0" err="1"/>
              <a:t>hidden</a:t>
            </a:r>
            <a:r>
              <a:rPr lang="fr-FR" dirty="0"/>
              <a:t> </a:t>
            </a:r>
            <a:r>
              <a:rPr lang="fr-FR" dirty="0" err="1"/>
              <a:t>edges</a:t>
            </a:r>
            <a:r>
              <a:rPr lang="fr-FR" dirty="0"/>
              <a:t> are </a:t>
            </a:r>
            <a:r>
              <a:rPr lang="fr-FR" dirty="0" err="1"/>
              <a:t>taken</a:t>
            </a:r>
            <a:r>
              <a:rPr lang="fr-FR" dirty="0"/>
              <a:t> </a:t>
            </a:r>
            <a:r>
              <a:rPr lang="fr-FR" dirty="0" err="1"/>
              <a:t>into</a:t>
            </a:r>
            <a:r>
              <a:rPr lang="fr-FR" dirty="0"/>
              <a:t> account for the picking and </a:t>
            </a:r>
            <a:r>
              <a:rPr lang="fr-FR" dirty="0" err="1"/>
              <a:t>selection</a:t>
            </a:r>
            <a:r>
              <a:rPr lang="fr-FR" dirty="0"/>
              <a:t> of </a:t>
            </a:r>
            <a:r>
              <a:rPr lang="fr-FR" dirty="0" err="1"/>
              <a:t>elements</a:t>
            </a:r>
            <a:r>
              <a:rPr lang="fr-FR" dirty="0"/>
              <a:t>.</a:t>
            </a:r>
          </a:p>
        </p:txBody>
      </p:sp>
      <p:pic>
        <p:nvPicPr>
          <p:cNvPr id="12" name="Image 11">
            <a:extLst>
              <a:ext uri="{FF2B5EF4-FFF2-40B4-BE49-F238E27FC236}">
                <a16:creationId xmlns:a16="http://schemas.microsoft.com/office/drawing/2014/main" id="{EF7A1DB0-EC2B-BCBA-BEF0-1CEA9FF752BE}"/>
              </a:ext>
            </a:extLst>
          </p:cNvPr>
          <p:cNvPicPr>
            <a:picLocks noChangeAspect="1"/>
          </p:cNvPicPr>
          <p:nvPr/>
        </p:nvPicPr>
        <p:blipFill>
          <a:blip r:embed="rId4"/>
          <a:stretch>
            <a:fillRect/>
          </a:stretch>
        </p:blipFill>
        <p:spPr>
          <a:xfrm>
            <a:off x="3393321" y="4331366"/>
            <a:ext cx="2839057" cy="2251453"/>
          </a:xfrm>
          <a:prstGeom prst="rect">
            <a:avLst/>
          </a:prstGeom>
        </p:spPr>
      </p:pic>
      <p:pic>
        <p:nvPicPr>
          <p:cNvPr id="16" name="Image 15">
            <a:extLst>
              <a:ext uri="{FF2B5EF4-FFF2-40B4-BE49-F238E27FC236}">
                <a16:creationId xmlns:a16="http://schemas.microsoft.com/office/drawing/2014/main" id="{237902C9-7216-9F69-B19E-B10DAB24363E}"/>
              </a:ext>
            </a:extLst>
          </p:cNvPr>
          <p:cNvPicPr>
            <a:picLocks noChangeAspect="1"/>
          </p:cNvPicPr>
          <p:nvPr/>
        </p:nvPicPr>
        <p:blipFill>
          <a:blip r:embed="rId5"/>
          <a:stretch>
            <a:fillRect/>
          </a:stretch>
        </p:blipFill>
        <p:spPr>
          <a:xfrm>
            <a:off x="6367918" y="4331366"/>
            <a:ext cx="2839058" cy="2251453"/>
          </a:xfrm>
          <a:prstGeom prst="rect">
            <a:avLst/>
          </a:prstGeom>
        </p:spPr>
      </p:pic>
      <p:pic>
        <p:nvPicPr>
          <p:cNvPr id="18" name="Image 17">
            <a:extLst>
              <a:ext uri="{FF2B5EF4-FFF2-40B4-BE49-F238E27FC236}">
                <a16:creationId xmlns:a16="http://schemas.microsoft.com/office/drawing/2014/main" id="{AED99CBD-242D-4FA9-97A8-DB08EC296E53}"/>
              </a:ext>
            </a:extLst>
          </p:cNvPr>
          <p:cNvPicPr>
            <a:picLocks noChangeAspect="1"/>
          </p:cNvPicPr>
          <p:nvPr/>
        </p:nvPicPr>
        <p:blipFill>
          <a:blip r:embed="rId6"/>
          <a:stretch>
            <a:fillRect/>
          </a:stretch>
        </p:blipFill>
        <p:spPr>
          <a:xfrm>
            <a:off x="9342516" y="4331368"/>
            <a:ext cx="2839058" cy="2251454"/>
          </a:xfrm>
          <a:prstGeom prst="rect">
            <a:avLst/>
          </a:prstGeom>
        </p:spPr>
      </p:pic>
      <p:sp>
        <p:nvSpPr>
          <p:cNvPr id="22" name="ZoneTexte 21">
            <a:extLst>
              <a:ext uri="{FF2B5EF4-FFF2-40B4-BE49-F238E27FC236}">
                <a16:creationId xmlns:a16="http://schemas.microsoft.com/office/drawing/2014/main" id="{6AE6E37B-A1A8-DBF9-F6FD-71979348E165}"/>
              </a:ext>
            </a:extLst>
          </p:cNvPr>
          <p:cNvSpPr txBox="1"/>
          <p:nvPr/>
        </p:nvSpPr>
        <p:spPr>
          <a:xfrm>
            <a:off x="345440" y="1579055"/>
            <a:ext cx="2004290" cy="369332"/>
          </a:xfrm>
          <a:prstGeom prst="rect">
            <a:avLst/>
          </a:prstGeom>
          <a:noFill/>
        </p:spPr>
        <p:txBody>
          <a:bodyPr wrap="square">
            <a:spAutoFit/>
          </a:bodyPr>
          <a:lstStyle/>
          <a:p>
            <a:r>
              <a:rPr lang="fr-FR" b="1" dirty="0"/>
              <a:t>Picking </a:t>
            </a:r>
            <a:r>
              <a:rPr lang="fr-FR" b="1" dirty="0" err="1"/>
              <a:t>Elements</a:t>
            </a:r>
            <a:endParaRPr lang="fr-FR" dirty="0"/>
          </a:p>
        </p:txBody>
      </p:sp>
      <p:sp>
        <p:nvSpPr>
          <p:cNvPr id="25" name="Rectangle 24">
            <a:extLst>
              <a:ext uri="{FF2B5EF4-FFF2-40B4-BE49-F238E27FC236}">
                <a16:creationId xmlns:a16="http://schemas.microsoft.com/office/drawing/2014/main" id="{C8AB9CB3-3245-ACDE-188F-29068A05F0C7}"/>
              </a:ext>
            </a:extLst>
          </p:cNvPr>
          <p:cNvSpPr/>
          <p:nvPr/>
        </p:nvSpPr>
        <p:spPr>
          <a:xfrm>
            <a:off x="1458860" y="3073641"/>
            <a:ext cx="2344192"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Gmbh- </a:t>
            </a:r>
            <a:r>
              <a:rPr lang="fr-FR" b="1" dirty="0">
                <a:solidFill>
                  <a:srgbClr val="C00000"/>
                </a:solidFill>
              </a:rPr>
              <a:t>15297</a:t>
            </a:r>
          </a:p>
        </p:txBody>
      </p:sp>
      <p:sp>
        <p:nvSpPr>
          <p:cNvPr id="26" name="Rectangle 25">
            <a:extLst>
              <a:ext uri="{FF2B5EF4-FFF2-40B4-BE49-F238E27FC236}">
                <a16:creationId xmlns:a16="http://schemas.microsoft.com/office/drawing/2014/main" id="{086E7A2E-23DD-E6AD-0F70-0E76A481592C}"/>
              </a:ext>
            </a:extLst>
          </p:cNvPr>
          <p:cNvSpPr/>
          <p:nvPr/>
        </p:nvSpPr>
        <p:spPr>
          <a:xfrm>
            <a:off x="827981" y="5734473"/>
            <a:ext cx="2645260"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System Technology- </a:t>
            </a:r>
            <a:r>
              <a:rPr lang="fr-FR" b="1" dirty="0">
                <a:solidFill>
                  <a:srgbClr val="C00000"/>
                </a:solidFill>
              </a:rPr>
              <a:t>15346</a:t>
            </a:r>
          </a:p>
        </p:txBody>
      </p:sp>
      <p:sp>
        <p:nvSpPr>
          <p:cNvPr id="4" name="Rectangle 3">
            <a:extLst>
              <a:ext uri="{FF2B5EF4-FFF2-40B4-BE49-F238E27FC236}">
                <a16:creationId xmlns:a16="http://schemas.microsoft.com/office/drawing/2014/main" id="{8C154481-8FD7-381C-4B8F-29557CFBA977}"/>
              </a:ext>
            </a:extLst>
          </p:cNvPr>
          <p:cNvSpPr/>
          <p:nvPr/>
        </p:nvSpPr>
        <p:spPr>
          <a:xfrm>
            <a:off x="410923" y="6136882"/>
            <a:ext cx="2645260"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Saeilo</a:t>
            </a:r>
            <a:r>
              <a:rPr lang="fr-FR" dirty="0">
                <a:solidFill>
                  <a:srgbClr val="C00000"/>
                </a:solidFill>
              </a:rPr>
              <a:t> - </a:t>
            </a:r>
            <a:r>
              <a:rPr lang="fr-FR" b="1" dirty="0">
                <a:solidFill>
                  <a:srgbClr val="C00000"/>
                </a:solidFill>
              </a:rPr>
              <a:t>15498</a:t>
            </a:r>
          </a:p>
        </p:txBody>
      </p:sp>
      <p:grpSp>
        <p:nvGrpSpPr>
          <p:cNvPr id="17" name="Groupe 16">
            <a:extLst>
              <a:ext uri="{FF2B5EF4-FFF2-40B4-BE49-F238E27FC236}">
                <a16:creationId xmlns:a16="http://schemas.microsoft.com/office/drawing/2014/main" id="{D768781B-516D-6FA5-C88E-C6B5CF92D093}"/>
              </a:ext>
            </a:extLst>
          </p:cNvPr>
          <p:cNvGrpSpPr/>
          <p:nvPr/>
        </p:nvGrpSpPr>
        <p:grpSpPr>
          <a:xfrm>
            <a:off x="10899588" y="313244"/>
            <a:ext cx="845672" cy="809283"/>
            <a:chOff x="10127164" y="5361875"/>
            <a:chExt cx="737060" cy="700541"/>
          </a:xfrm>
        </p:grpSpPr>
        <p:sp>
          <p:nvSpPr>
            <p:cNvPr id="19" name="Rectangle : coins arrondis 18">
              <a:extLst>
                <a:ext uri="{FF2B5EF4-FFF2-40B4-BE49-F238E27FC236}">
                  <a16:creationId xmlns:a16="http://schemas.microsoft.com/office/drawing/2014/main" id="{7EC294D6-B6C3-9690-C901-EF39DDEB9454}"/>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riangle isocèle 19">
              <a:extLst>
                <a:ext uri="{FF2B5EF4-FFF2-40B4-BE49-F238E27FC236}">
                  <a16:creationId xmlns:a16="http://schemas.microsoft.com/office/drawing/2014/main" id="{E2C6AD7E-AD27-331D-392F-09A4ED303924}"/>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686260BF-65FC-C421-0198-726F3B311944}"/>
                </a:ext>
              </a:extLst>
            </p:cNvPr>
            <p:cNvSpPr txBox="1"/>
            <p:nvPr/>
          </p:nvSpPr>
          <p:spPr>
            <a:xfrm>
              <a:off x="10249461" y="5512090"/>
              <a:ext cx="478093" cy="400110"/>
            </a:xfrm>
            <a:prstGeom prst="rect">
              <a:avLst/>
            </a:prstGeom>
            <a:noFill/>
          </p:spPr>
          <p:txBody>
            <a:bodyPr wrap="square" rtlCol="0">
              <a:spAutoFit/>
            </a:bodyPr>
            <a:lstStyle/>
            <a:p>
              <a:r>
                <a:rPr lang="fr-FR" sz="2400" b="1" dirty="0">
                  <a:solidFill>
                    <a:schemeClr val="bg1"/>
                  </a:solidFill>
                </a:rPr>
                <a:t>13</a:t>
              </a:r>
              <a:endParaRPr lang="fr-FR" b="1" dirty="0">
                <a:solidFill>
                  <a:schemeClr val="bg1"/>
                </a:solidFill>
              </a:endParaRPr>
            </a:p>
          </p:txBody>
        </p:sp>
      </p:grpSp>
    </p:spTree>
    <p:extLst>
      <p:ext uri="{BB962C8B-B14F-4D97-AF65-F5344CB8AC3E}">
        <p14:creationId xmlns:p14="http://schemas.microsoft.com/office/powerpoint/2010/main" val="20978148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CB53FB01-5D3C-BD78-C1EE-968BC67DFB0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119594BB-687F-28B0-213C-B74FBD3B0074}"/>
              </a:ext>
            </a:extLst>
          </p:cNvPr>
          <p:cNvSpPr txBox="1"/>
          <p:nvPr/>
        </p:nvSpPr>
        <p:spPr>
          <a:xfrm>
            <a:off x="335359" y="773402"/>
            <a:ext cx="4734581" cy="646331"/>
          </a:xfrm>
          <a:prstGeom prst="rect">
            <a:avLst/>
          </a:prstGeom>
          <a:noFill/>
        </p:spPr>
        <p:txBody>
          <a:bodyPr wrap="square" rtlCol="0">
            <a:spAutoFit/>
          </a:bodyPr>
          <a:lstStyle/>
          <a:p>
            <a:r>
              <a:rPr lang="fr-FR" sz="3600" err="1">
                <a:latin typeface="Calibri" panose="020F0502020204030204" pitchFamily="34" charset="0"/>
              </a:rPr>
              <a:t>External</a:t>
            </a:r>
            <a:r>
              <a:rPr lang="fr-FR" sz="3600">
                <a:latin typeface="Calibri" panose="020F0502020204030204" pitchFamily="34" charset="0"/>
              </a:rPr>
              <a:t> </a:t>
            </a:r>
            <a:r>
              <a:rPr lang="fr-FR" sz="3600" err="1">
                <a:latin typeface="Calibri" panose="020F0502020204030204" pitchFamily="34" charset="0"/>
              </a:rPr>
              <a:t>Database</a:t>
            </a:r>
            <a:endParaRPr lang="fr-FR" sz="3600">
              <a:latin typeface="Calibri" panose="020F0502020204030204" pitchFamily="34" charset="0"/>
            </a:endParaRPr>
          </a:p>
        </p:txBody>
      </p:sp>
      <p:sp>
        <p:nvSpPr>
          <p:cNvPr id="5" name="ZoneTexte 4">
            <a:extLst>
              <a:ext uri="{FF2B5EF4-FFF2-40B4-BE49-F238E27FC236}">
                <a16:creationId xmlns:a16="http://schemas.microsoft.com/office/drawing/2014/main" id="{B74CEECC-F785-3C9E-FAE7-3FB92D95985C}"/>
              </a:ext>
            </a:extLst>
          </p:cNvPr>
          <p:cNvSpPr txBox="1"/>
          <p:nvPr/>
        </p:nvSpPr>
        <p:spPr>
          <a:xfrm>
            <a:off x="335360" y="2124631"/>
            <a:ext cx="3859568" cy="830997"/>
          </a:xfrm>
          <a:prstGeom prst="rect">
            <a:avLst/>
          </a:prstGeom>
          <a:noFill/>
        </p:spPr>
        <p:txBody>
          <a:bodyPr wrap="square">
            <a:spAutoFit/>
          </a:bodyPr>
          <a:lstStyle/>
          <a:p>
            <a:r>
              <a:rPr lang="fr-FR" sz="1600" dirty="0"/>
              <a:t>Tools/Options:  new combo to select the </a:t>
            </a:r>
            <a:r>
              <a:rPr lang="fr-FR" sz="1600" dirty="0" err="1"/>
              <a:t>tool</a:t>
            </a:r>
            <a:r>
              <a:rPr lang="fr-FR" sz="1600" dirty="0"/>
              <a:t> manager </a:t>
            </a:r>
            <a:r>
              <a:rPr lang="fr-FR" sz="1600" dirty="0" err="1"/>
              <a:t>database</a:t>
            </a:r>
            <a:r>
              <a:rPr lang="fr-FR" sz="1600" dirty="0"/>
              <a:t>. </a:t>
            </a:r>
          </a:p>
          <a:p>
            <a:r>
              <a:rPr lang="fr-FR" sz="1600" dirty="0" err="1"/>
              <a:t>Available</a:t>
            </a:r>
            <a:r>
              <a:rPr lang="fr-FR" sz="1600" dirty="0"/>
              <a:t> for </a:t>
            </a:r>
            <a:r>
              <a:rPr lang="fr-FR" sz="1600" dirty="0" err="1"/>
              <a:t>Coscom</a:t>
            </a:r>
            <a:r>
              <a:rPr lang="fr-FR" sz="1600" dirty="0"/>
              <a:t> right </a:t>
            </a:r>
            <a:r>
              <a:rPr lang="fr-FR" sz="1600" dirty="0" err="1"/>
              <a:t>now</a:t>
            </a:r>
            <a:r>
              <a:rPr lang="fr-FR" sz="1600" dirty="0"/>
              <a:t>.</a:t>
            </a:r>
          </a:p>
        </p:txBody>
      </p:sp>
      <p:sp>
        <p:nvSpPr>
          <p:cNvPr id="7" name="ZoneTexte 6">
            <a:extLst>
              <a:ext uri="{FF2B5EF4-FFF2-40B4-BE49-F238E27FC236}">
                <a16:creationId xmlns:a16="http://schemas.microsoft.com/office/drawing/2014/main" id="{7ADE92BD-794E-BB6B-B1E4-EEFEE4819F94}"/>
              </a:ext>
            </a:extLst>
          </p:cNvPr>
          <p:cNvSpPr txBox="1"/>
          <p:nvPr/>
        </p:nvSpPr>
        <p:spPr>
          <a:xfrm>
            <a:off x="345440" y="1588226"/>
            <a:ext cx="4498164" cy="369332"/>
          </a:xfrm>
          <a:prstGeom prst="rect">
            <a:avLst/>
          </a:prstGeom>
          <a:noFill/>
        </p:spPr>
        <p:txBody>
          <a:bodyPr wrap="square">
            <a:spAutoFit/>
          </a:bodyPr>
          <a:lstStyle/>
          <a:p>
            <a:r>
              <a:rPr lang="fr-FR" b="1"/>
              <a:t>Management of </a:t>
            </a:r>
            <a:r>
              <a:rPr lang="fr-FR" b="1" err="1"/>
              <a:t>external</a:t>
            </a:r>
            <a:r>
              <a:rPr lang="fr-FR" b="1"/>
              <a:t> applications</a:t>
            </a:r>
            <a:endParaRPr lang="fr-FR"/>
          </a:p>
        </p:txBody>
      </p:sp>
      <p:pic>
        <p:nvPicPr>
          <p:cNvPr id="10" name="Image 9">
            <a:extLst>
              <a:ext uri="{FF2B5EF4-FFF2-40B4-BE49-F238E27FC236}">
                <a16:creationId xmlns:a16="http://schemas.microsoft.com/office/drawing/2014/main" id="{09F12561-F3E4-9980-E0BA-9786DE752E33}"/>
              </a:ext>
            </a:extLst>
          </p:cNvPr>
          <p:cNvPicPr>
            <a:picLocks noChangeAspect="1"/>
          </p:cNvPicPr>
          <p:nvPr/>
        </p:nvPicPr>
        <p:blipFill>
          <a:blip r:embed="rId3"/>
          <a:stretch>
            <a:fillRect/>
          </a:stretch>
        </p:blipFill>
        <p:spPr>
          <a:xfrm>
            <a:off x="4194928" y="2189688"/>
            <a:ext cx="5693986" cy="4555189"/>
          </a:xfrm>
          <a:prstGeom prst="rect">
            <a:avLst/>
          </a:prstGeom>
        </p:spPr>
      </p:pic>
    </p:spTree>
    <p:extLst>
      <p:ext uri="{BB962C8B-B14F-4D97-AF65-F5344CB8AC3E}">
        <p14:creationId xmlns:p14="http://schemas.microsoft.com/office/powerpoint/2010/main" val="1255258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53FB01-5D3C-BD78-C1EE-968BC67DFB0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449A8825-430E-7DDD-96F1-6D18DF4E2A51}"/>
              </a:ext>
            </a:extLst>
          </p:cNvPr>
          <p:cNvSpPr txBox="1"/>
          <p:nvPr/>
        </p:nvSpPr>
        <p:spPr>
          <a:xfrm>
            <a:off x="335360" y="773402"/>
            <a:ext cx="3075352" cy="646331"/>
          </a:xfrm>
          <a:prstGeom prst="rect">
            <a:avLst/>
          </a:prstGeom>
          <a:noFill/>
        </p:spPr>
        <p:txBody>
          <a:bodyPr wrap="square" rtlCol="0">
            <a:spAutoFit/>
          </a:bodyPr>
          <a:lstStyle/>
          <a:p>
            <a:r>
              <a:rPr lang="fr-FR" sz="3600">
                <a:latin typeface="Calibri" panose="020F0502020204030204" pitchFamily="34" charset="0"/>
              </a:rPr>
              <a:t>NC </a:t>
            </a:r>
            <a:r>
              <a:rPr lang="fr-FR" sz="3600"/>
              <a:t>C</a:t>
            </a:r>
            <a:r>
              <a:rPr lang="fr-FR" sz="3600">
                <a:latin typeface="Calibri" panose="020F0502020204030204" pitchFamily="34" charset="0"/>
              </a:rPr>
              <a:t>ontrol</a:t>
            </a:r>
          </a:p>
        </p:txBody>
      </p:sp>
      <p:pic>
        <p:nvPicPr>
          <p:cNvPr id="1026" name="Picture 2">
            <a:extLst>
              <a:ext uri="{FF2B5EF4-FFF2-40B4-BE49-F238E27FC236}">
                <a16:creationId xmlns:a16="http://schemas.microsoft.com/office/drawing/2014/main" id="{D4045C12-3483-6F9D-5FEF-FEF43D9392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2837275"/>
            <a:ext cx="8786104" cy="39936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6EBBB192-074C-BA0A-E4AC-8974A82D1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9583" y="1577323"/>
            <a:ext cx="152400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C6BF31D-E8C5-5F1A-997F-69AD7C4DE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9583" y="3387745"/>
            <a:ext cx="152400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22761056-C918-07E7-DB9E-670A966BA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9583" y="5198167"/>
            <a:ext cx="15240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2955AA5-7700-9070-4B06-3866606202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20161" y="1703800"/>
            <a:ext cx="2847975" cy="113347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5">
            <a:extLst>
              <a:ext uri="{FF2B5EF4-FFF2-40B4-BE49-F238E27FC236}">
                <a16:creationId xmlns:a16="http://schemas.microsoft.com/office/drawing/2014/main" id="{C5D60FBB-17D4-DBAE-1892-90B6584C243C}"/>
              </a:ext>
            </a:extLst>
          </p:cNvPr>
          <p:cNvSpPr txBox="1"/>
          <p:nvPr/>
        </p:nvSpPr>
        <p:spPr>
          <a:xfrm>
            <a:off x="345440" y="1519385"/>
            <a:ext cx="8465807" cy="1077218"/>
          </a:xfrm>
          <a:prstGeom prst="rect">
            <a:avLst/>
          </a:prstGeom>
          <a:noFill/>
        </p:spPr>
        <p:txBody>
          <a:bodyPr wrap="square" lIns="91440" tIns="45720" rIns="91440" bIns="45720" anchor="t">
            <a:spAutoFit/>
          </a:bodyPr>
          <a:lstStyle>
            <a:defPPr>
              <a:defRPr lang="en-MU"/>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fr-FR" sz="1600" dirty="0">
                <a:latin typeface="Calibri"/>
                <a:cs typeface="Calibri"/>
              </a:rPr>
              <a:t>New module for real NC blocks simulation, </a:t>
            </a:r>
            <a:r>
              <a:rPr lang="fr-FR" sz="1600" dirty="0" err="1">
                <a:latin typeface="Calibri"/>
                <a:cs typeface="Calibri"/>
              </a:rPr>
              <a:t>developed</a:t>
            </a:r>
            <a:r>
              <a:rPr lang="fr-FR" sz="1600" dirty="0">
                <a:latin typeface="Calibri"/>
                <a:cs typeface="Calibri"/>
              </a:rPr>
              <a:t> </a:t>
            </a:r>
            <a:r>
              <a:rPr lang="fr-FR" sz="1600" dirty="0" err="1">
                <a:latin typeface="Calibri"/>
                <a:cs typeface="Calibri"/>
              </a:rPr>
              <a:t>with</a:t>
            </a:r>
            <a:r>
              <a:rPr lang="fr-FR" sz="1600" dirty="0">
                <a:latin typeface="Calibri"/>
                <a:cs typeface="Calibri"/>
              </a:rPr>
              <a:t> a </a:t>
            </a:r>
            <a:r>
              <a:rPr lang="fr-FR" sz="1600" dirty="0" err="1">
                <a:latin typeface="Calibri"/>
                <a:cs typeface="Calibri"/>
              </a:rPr>
              <a:t>partner</a:t>
            </a:r>
            <a:r>
              <a:rPr lang="fr-FR" sz="1600" dirty="0">
                <a:latin typeface="Calibri"/>
                <a:cs typeface="Calibri"/>
              </a:rPr>
              <a:t>: </a:t>
            </a:r>
            <a:r>
              <a:rPr lang="fr-FR" sz="1600" dirty="0" err="1">
                <a:latin typeface="Calibri"/>
                <a:cs typeface="Calibri"/>
              </a:rPr>
              <a:t>CAMWerk</a:t>
            </a:r>
            <a:r>
              <a:rPr lang="fr-FR" sz="1600" dirty="0">
                <a:latin typeface="Calibri"/>
                <a:cs typeface="Calibri"/>
              </a:rPr>
              <a:t> GmbH.</a:t>
            </a:r>
          </a:p>
          <a:p>
            <a:r>
              <a:rPr lang="fr-FR" sz="1600" dirty="0" err="1">
                <a:latin typeface="Calibri"/>
                <a:cs typeface="Calibri"/>
              </a:rPr>
              <a:t>We</a:t>
            </a:r>
            <a:r>
              <a:rPr lang="fr-FR" sz="1600" dirty="0">
                <a:latin typeface="Calibri"/>
                <a:cs typeface="Calibri"/>
              </a:rPr>
              <a:t> can </a:t>
            </a:r>
            <a:r>
              <a:rPr lang="fr-FR" sz="1600" dirty="0" err="1">
                <a:latin typeface="Calibri"/>
                <a:cs typeface="Calibri"/>
              </a:rPr>
              <a:t>simulate</a:t>
            </a:r>
            <a:r>
              <a:rPr lang="fr-FR" sz="1600" dirty="0">
                <a:latin typeface="Calibri"/>
                <a:cs typeface="Calibri"/>
              </a:rPr>
              <a:t>, </a:t>
            </a:r>
            <a:r>
              <a:rPr lang="fr-FR" sz="1600" dirty="0" err="1">
                <a:latin typeface="Calibri"/>
                <a:cs typeface="Calibri"/>
              </a:rPr>
              <a:t>modify</a:t>
            </a:r>
            <a:r>
              <a:rPr lang="fr-FR" sz="1600" dirty="0">
                <a:latin typeface="Calibri"/>
                <a:cs typeface="Calibri"/>
              </a:rPr>
              <a:t> the NC code in the editor and run </a:t>
            </a:r>
            <a:r>
              <a:rPr lang="fr-FR" sz="1600" dirty="0" err="1">
                <a:latin typeface="Calibri"/>
                <a:cs typeface="Calibri"/>
              </a:rPr>
              <a:t>again</a:t>
            </a:r>
            <a:r>
              <a:rPr lang="fr-FR" sz="1600" dirty="0">
                <a:latin typeface="Calibri"/>
                <a:cs typeface="Calibri"/>
              </a:rPr>
              <a:t> the NC simulation.</a:t>
            </a:r>
          </a:p>
          <a:p>
            <a:r>
              <a:rPr lang="fr-FR" sz="1600" dirty="0" err="1">
                <a:latin typeface="Calibri"/>
                <a:cs typeface="Calibri"/>
              </a:rPr>
              <a:t>We</a:t>
            </a:r>
            <a:r>
              <a:rPr lang="fr-FR" sz="1600" dirty="0">
                <a:latin typeface="Calibri"/>
                <a:cs typeface="Calibri"/>
              </a:rPr>
              <a:t> can </a:t>
            </a:r>
            <a:r>
              <a:rPr lang="fr-FR" sz="1600" dirty="0" err="1">
                <a:latin typeface="Calibri"/>
                <a:cs typeface="Calibri"/>
              </a:rPr>
              <a:t>create</a:t>
            </a:r>
            <a:r>
              <a:rPr lang="fr-FR" sz="1600" dirty="0">
                <a:latin typeface="Calibri"/>
                <a:cs typeface="Calibri"/>
              </a:rPr>
              <a:t> </a:t>
            </a:r>
            <a:r>
              <a:rPr lang="fr-FR" sz="1600" dirty="0" err="1">
                <a:latin typeface="Calibri"/>
                <a:cs typeface="Calibri"/>
              </a:rPr>
              <a:t>customized</a:t>
            </a:r>
            <a:r>
              <a:rPr lang="fr-FR" sz="1600" dirty="0">
                <a:latin typeface="Calibri"/>
                <a:cs typeface="Calibri"/>
              </a:rPr>
              <a:t> Controller </a:t>
            </a:r>
            <a:r>
              <a:rPr lang="fr-FR" sz="1600" dirty="0" err="1">
                <a:latin typeface="Calibri"/>
                <a:cs typeface="Calibri"/>
              </a:rPr>
              <a:t>windows</a:t>
            </a:r>
            <a:r>
              <a:rPr lang="fr-FR" sz="1600" dirty="0">
                <a:latin typeface="Calibri"/>
                <a:cs typeface="Calibri"/>
              </a:rPr>
              <a:t> (type CONTROLLER </a:t>
            </a:r>
            <a:r>
              <a:rPr lang="fr-FR" sz="1600" dirty="0" err="1">
                <a:latin typeface="Calibri"/>
                <a:cs typeface="Calibri"/>
              </a:rPr>
              <a:t>with</a:t>
            </a:r>
            <a:r>
              <a:rPr lang="fr-FR" sz="1600" dirty="0">
                <a:latin typeface="Calibri"/>
                <a:cs typeface="Calibri"/>
              </a:rPr>
              <a:t> </a:t>
            </a:r>
            <a:r>
              <a:rPr lang="fr-FR" sz="1600" dirty="0" err="1">
                <a:latin typeface="Calibri"/>
                <a:cs typeface="Calibri"/>
              </a:rPr>
              <a:t>Qtdesigner</a:t>
            </a:r>
            <a:r>
              <a:rPr lang="fr-FR" sz="1600" dirty="0">
                <a:latin typeface="Calibri"/>
                <a:cs typeface="Calibri"/>
              </a:rPr>
              <a:t>)</a:t>
            </a:r>
          </a:p>
          <a:p>
            <a:r>
              <a:rPr lang="fr-FR" sz="1600" dirty="0">
                <a:latin typeface="Calibri"/>
                <a:cs typeface="Calibri"/>
              </a:rPr>
              <a:t>Works for </a:t>
            </a:r>
            <a:r>
              <a:rPr lang="fr-FR" sz="1600" dirty="0" err="1">
                <a:latin typeface="Calibri"/>
                <a:cs typeface="Calibri"/>
              </a:rPr>
              <a:t>now</a:t>
            </a:r>
            <a:r>
              <a:rPr lang="fr-FR" sz="1600" dirty="0">
                <a:latin typeface="Calibri"/>
                <a:cs typeface="Calibri"/>
              </a:rPr>
              <a:t> for </a:t>
            </a:r>
            <a:r>
              <a:rPr lang="fr-FR" sz="1600" dirty="0" err="1">
                <a:latin typeface="Calibri"/>
                <a:cs typeface="Calibri"/>
              </a:rPr>
              <a:t>Milling</a:t>
            </a:r>
            <a:r>
              <a:rPr lang="fr-FR" sz="1600" dirty="0">
                <a:latin typeface="Calibri"/>
                <a:cs typeface="Calibri"/>
              </a:rPr>
              <a:t> </a:t>
            </a:r>
            <a:r>
              <a:rPr lang="fr-FR" sz="1600" dirty="0" err="1">
                <a:latin typeface="Calibri"/>
                <a:cs typeface="Calibri"/>
              </a:rPr>
              <a:t>from</a:t>
            </a:r>
            <a:r>
              <a:rPr lang="fr-FR" sz="1600" dirty="0">
                <a:latin typeface="Calibri"/>
                <a:cs typeface="Calibri"/>
              </a:rPr>
              <a:t> 3X to 5X </a:t>
            </a:r>
            <a:r>
              <a:rPr lang="fr-FR" sz="1600" dirty="0" err="1">
                <a:latin typeface="Calibri"/>
                <a:cs typeface="Calibri"/>
              </a:rPr>
              <a:t>simultaneous</a:t>
            </a:r>
            <a:r>
              <a:rPr lang="fr-FR" sz="1600" dirty="0">
                <a:latin typeface="Calibri"/>
                <a:cs typeface="Calibri"/>
              </a:rPr>
              <a:t>.</a:t>
            </a:r>
          </a:p>
        </p:txBody>
      </p:sp>
      <p:pic>
        <p:nvPicPr>
          <p:cNvPr id="1032" name="Picture 8">
            <a:extLst>
              <a:ext uri="{FF2B5EF4-FFF2-40B4-BE49-F238E27FC236}">
                <a16:creationId xmlns:a16="http://schemas.microsoft.com/office/drawing/2014/main" id="{954CFD62-2EC2-D8D0-3C26-6EFD7FD55D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5483" y="664505"/>
            <a:ext cx="2207420" cy="8785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a:extLst>
              <a:ext uri="{FF2B5EF4-FFF2-40B4-BE49-F238E27FC236}">
                <a16:creationId xmlns:a16="http://schemas.microsoft.com/office/drawing/2014/main" id="{EDEAFFA3-20AA-F4ED-C0B1-2C82FEC25807}"/>
              </a:ext>
            </a:extLst>
          </p:cNvPr>
          <p:cNvGrpSpPr/>
          <p:nvPr/>
        </p:nvGrpSpPr>
        <p:grpSpPr>
          <a:xfrm>
            <a:off x="10897128" y="312966"/>
            <a:ext cx="845672" cy="809283"/>
            <a:chOff x="10127164" y="5361875"/>
            <a:chExt cx="737060" cy="700541"/>
          </a:xfrm>
        </p:grpSpPr>
        <p:sp>
          <p:nvSpPr>
            <p:cNvPr id="6" name="Rectangle : coins arrondis 5">
              <a:extLst>
                <a:ext uri="{FF2B5EF4-FFF2-40B4-BE49-F238E27FC236}">
                  <a16:creationId xmlns:a16="http://schemas.microsoft.com/office/drawing/2014/main" id="{A5A12271-BB13-C744-F02A-5AF2C5ED6EE3}"/>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a:extLst>
                <a:ext uri="{FF2B5EF4-FFF2-40B4-BE49-F238E27FC236}">
                  <a16:creationId xmlns:a16="http://schemas.microsoft.com/office/drawing/2014/main" id="{C4055AA5-CF63-4D51-B1C8-246F2F6E47F3}"/>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B8D13A0A-39A2-6F75-A17C-F7069241CC7F}"/>
                </a:ext>
              </a:extLst>
            </p:cNvPr>
            <p:cNvSpPr txBox="1"/>
            <p:nvPr/>
          </p:nvSpPr>
          <p:spPr>
            <a:xfrm>
              <a:off x="10226246" y="5535145"/>
              <a:ext cx="551816" cy="346348"/>
            </a:xfrm>
            <a:prstGeom prst="rect">
              <a:avLst/>
            </a:prstGeom>
            <a:noFill/>
          </p:spPr>
          <p:txBody>
            <a:bodyPr wrap="square" rtlCol="0">
              <a:spAutoFit/>
            </a:bodyPr>
            <a:lstStyle/>
            <a:p>
              <a:r>
                <a:rPr lang="fr-FR" sz="2000" b="1" dirty="0">
                  <a:solidFill>
                    <a:schemeClr val="bg1"/>
                  </a:solidFill>
                </a:rPr>
                <a:t>VM</a:t>
              </a:r>
              <a:endParaRPr lang="fr-FR" b="1" dirty="0">
                <a:solidFill>
                  <a:schemeClr val="bg1"/>
                </a:solidFill>
              </a:endParaRPr>
            </a:p>
          </p:txBody>
        </p:sp>
      </p:grpSp>
    </p:spTree>
    <p:extLst>
      <p:ext uri="{BB962C8B-B14F-4D97-AF65-F5344CB8AC3E}">
        <p14:creationId xmlns:p14="http://schemas.microsoft.com/office/powerpoint/2010/main" val="406129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CB53FB01-5D3C-BD78-C1EE-968BC67DFB0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D9C4B201-2387-068B-DFF8-A465813817A2}"/>
              </a:ext>
            </a:extLst>
          </p:cNvPr>
          <p:cNvSpPr txBox="1"/>
          <p:nvPr/>
        </p:nvSpPr>
        <p:spPr>
          <a:xfrm>
            <a:off x="335360" y="773402"/>
            <a:ext cx="3075352" cy="646331"/>
          </a:xfrm>
          <a:prstGeom prst="rect">
            <a:avLst/>
          </a:prstGeom>
          <a:noFill/>
        </p:spPr>
        <p:txBody>
          <a:bodyPr wrap="square" rtlCol="0">
            <a:spAutoFit/>
          </a:bodyPr>
          <a:lstStyle/>
          <a:p>
            <a:r>
              <a:rPr lang="fr-FR" sz="3600">
                <a:latin typeface="Calibri" panose="020F0502020204030204" pitchFamily="34" charset="0"/>
              </a:rPr>
              <a:t>GO2SW</a:t>
            </a:r>
          </a:p>
        </p:txBody>
      </p:sp>
      <p:sp>
        <p:nvSpPr>
          <p:cNvPr id="6" name="ZoneTexte 5">
            <a:extLst>
              <a:ext uri="{FF2B5EF4-FFF2-40B4-BE49-F238E27FC236}">
                <a16:creationId xmlns:a16="http://schemas.microsoft.com/office/drawing/2014/main" id="{47231040-5F74-291E-95A3-60B3A6983B44}"/>
              </a:ext>
            </a:extLst>
          </p:cNvPr>
          <p:cNvSpPr txBox="1"/>
          <p:nvPr/>
        </p:nvSpPr>
        <p:spPr>
          <a:xfrm>
            <a:off x="335360" y="1902063"/>
            <a:ext cx="5026753" cy="584775"/>
          </a:xfrm>
          <a:prstGeom prst="rect">
            <a:avLst/>
          </a:prstGeom>
          <a:noFill/>
        </p:spPr>
        <p:txBody>
          <a:bodyPr wrap="square">
            <a:spAutoFit/>
          </a:bodyPr>
          <a:lstStyle/>
          <a:p>
            <a:r>
              <a:rPr lang="fr-FR" sz="1600" dirty="0"/>
              <a:t>The </a:t>
            </a:r>
            <a:r>
              <a:rPr lang="fr-FR" sz="1600" dirty="0" err="1"/>
              <a:t>units</a:t>
            </a:r>
            <a:r>
              <a:rPr lang="fr-FR" sz="1600" dirty="0"/>
              <a:t> of distance, angle and </a:t>
            </a:r>
            <a:r>
              <a:rPr lang="fr-FR" sz="1600" dirty="0" err="1"/>
              <a:t>weight</a:t>
            </a:r>
            <a:r>
              <a:rPr lang="fr-FR" sz="1600" dirty="0"/>
              <a:t> can </a:t>
            </a:r>
            <a:r>
              <a:rPr lang="fr-FR" sz="1600" dirty="0" err="1"/>
              <a:t>be</a:t>
            </a:r>
            <a:r>
              <a:rPr lang="fr-FR" sz="1600" dirty="0"/>
              <a:t> </a:t>
            </a:r>
            <a:r>
              <a:rPr lang="fr-FR" sz="1600" dirty="0" err="1"/>
              <a:t>transfered</a:t>
            </a:r>
            <a:r>
              <a:rPr lang="fr-FR" sz="1600" dirty="0"/>
              <a:t> to GO2cam. </a:t>
            </a:r>
            <a:r>
              <a:rPr lang="fr-FR" sz="1600" dirty="0" err="1"/>
              <a:t>Also</a:t>
            </a:r>
            <a:r>
              <a:rPr lang="fr-FR" sz="1600" dirty="0"/>
              <a:t> the </a:t>
            </a:r>
            <a:r>
              <a:rPr lang="fr-FR" sz="1600" dirty="0" err="1"/>
              <a:t>machining</a:t>
            </a:r>
            <a:r>
              <a:rPr lang="fr-FR" sz="1600" dirty="0"/>
              <a:t> </a:t>
            </a:r>
            <a:r>
              <a:rPr lang="fr-FR" sz="1600" dirty="0" err="1"/>
              <a:t>units</a:t>
            </a:r>
            <a:r>
              <a:rPr lang="fr-FR" sz="1600" dirty="0"/>
              <a:t> (</a:t>
            </a:r>
            <a:r>
              <a:rPr lang="fr-FR" sz="1600" dirty="0" err="1"/>
              <a:t>feedrate</a:t>
            </a:r>
            <a:r>
              <a:rPr lang="fr-FR" sz="1600" dirty="0"/>
              <a:t>, ...)</a:t>
            </a:r>
          </a:p>
        </p:txBody>
      </p:sp>
      <p:sp>
        <p:nvSpPr>
          <p:cNvPr id="8" name="ZoneTexte 7">
            <a:extLst>
              <a:ext uri="{FF2B5EF4-FFF2-40B4-BE49-F238E27FC236}">
                <a16:creationId xmlns:a16="http://schemas.microsoft.com/office/drawing/2014/main" id="{E44C4861-8A6F-7419-E950-14FE7A041085}"/>
              </a:ext>
            </a:extLst>
          </p:cNvPr>
          <p:cNvSpPr txBox="1"/>
          <p:nvPr/>
        </p:nvSpPr>
        <p:spPr>
          <a:xfrm>
            <a:off x="345440" y="1588226"/>
            <a:ext cx="1117600" cy="369332"/>
          </a:xfrm>
          <a:prstGeom prst="rect">
            <a:avLst/>
          </a:prstGeom>
          <a:noFill/>
        </p:spPr>
        <p:txBody>
          <a:bodyPr wrap="square">
            <a:spAutoFit/>
          </a:bodyPr>
          <a:lstStyle/>
          <a:p>
            <a:r>
              <a:rPr lang="fr-FR" b="1"/>
              <a:t>Unit</a:t>
            </a:r>
            <a:endParaRPr lang="fr-FR"/>
          </a:p>
        </p:txBody>
      </p:sp>
      <p:pic>
        <p:nvPicPr>
          <p:cNvPr id="10" name="Image 9">
            <a:extLst>
              <a:ext uri="{FF2B5EF4-FFF2-40B4-BE49-F238E27FC236}">
                <a16:creationId xmlns:a16="http://schemas.microsoft.com/office/drawing/2014/main" id="{21768AC7-2CDC-08DC-7701-0CA2D1E1602D}"/>
              </a:ext>
            </a:extLst>
          </p:cNvPr>
          <p:cNvPicPr>
            <a:picLocks noChangeAspect="1"/>
          </p:cNvPicPr>
          <p:nvPr/>
        </p:nvPicPr>
        <p:blipFill>
          <a:blip r:embed="rId3"/>
          <a:stretch>
            <a:fillRect/>
          </a:stretch>
        </p:blipFill>
        <p:spPr>
          <a:xfrm>
            <a:off x="345440" y="2540555"/>
            <a:ext cx="4839208" cy="4317445"/>
          </a:xfrm>
          <a:prstGeom prst="rect">
            <a:avLst/>
          </a:prstGeom>
        </p:spPr>
      </p:pic>
      <p:sp>
        <p:nvSpPr>
          <p:cNvPr id="7" name="ZoneTexte 6">
            <a:extLst>
              <a:ext uri="{FF2B5EF4-FFF2-40B4-BE49-F238E27FC236}">
                <a16:creationId xmlns:a16="http://schemas.microsoft.com/office/drawing/2014/main" id="{75B5742A-283B-B62E-1946-FA9838681406}"/>
              </a:ext>
            </a:extLst>
          </p:cNvPr>
          <p:cNvSpPr txBox="1"/>
          <p:nvPr/>
        </p:nvSpPr>
        <p:spPr>
          <a:xfrm>
            <a:off x="6620277" y="1957558"/>
            <a:ext cx="4212945" cy="646331"/>
          </a:xfrm>
          <a:prstGeom prst="rect">
            <a:avLst/>
          </a:prstGeom>
          <a:noFill/>
        </p:spPr>
        <p:txBody>
          <a:bodyPr wrap="square">
            <a:spAutoFit/>
          </a:bodyPr>
          <a:lstStyle/>
          <a:p>
            <a:r>
              <a:rPr lang="fr-FR" dirty="0"/>
              <a:t>If a stock body </a:t>
            </a:r>
            <a:r>
              <a:rPr lang="fr-FR" dirty="0" err="1"/>
              <a:t>was</a:t>
            </a:r>
            <a:r>
              <a:rPr lang="fr-FR" dirty="0"/>
              <a:t> </a:t>
            </a:r>
            <a:r>
              <a:rPr lang="fr-FR" dirty="0" err="1"/>
              <a:t>defined</a:t>
            </a:r>
            <a:r>
              <a:rPr lang="fr-FR" dirty="0"/>
              <a:t> in SolidWorks, a </a:t>
            </a:r>
            <a:r>
              <a:rPr lang="fr-FR" dirty="0" err="1"/>
              <a:t>checkbox</a:t>
            </a:r>
            <a:r>
              <a:rPr lang="fr-FR" dirty="0"/>
              <a:t> enables to update </a:t>
            </a:r>
            <a:r>
              <a:rPr lang="fr-FR" dirty="0" err="1"/>
              <a:t>it</a:t>
            </a:r>
            <a:r>
              <a:rPr lang="fr-FR" dirty="0"/>
              <a:t> in GO2cam</a:t>
            </a:r>
          </a:p>
        </p:txBody>
      </p:sp>
      <p:sp>
        <p:nvSpPr>
          <p:cNvPr id="5" name="ZoneTexte 4">
            <a:extLst>
              <a:ext uri="{FF2B5EF4-FFF2-40B4-BE49-F238E27FC236}">
                <a16:creationId xmlns:a16="http://schemas.microsoft.com/office/drawing/2014/main" id="{FB94C29D-9769-8D93-C4E2-A716C00CCBA3}"/>
              </a:ext>
            </a:extLst>
          </p:cNvPr>
          <p:cNvSpPr txBox="1"/>
          <p:nvPr/>
        </p:nvSpPr>
        <p:spPr>
          <a:xfrm>
            <a:off x="6606765" y="1590650"/>
            <a:ext cx="2119985" cy="369332"/>
          </a:xfrm>
          <a:prstGeom prst="rect">
            <a:avLst/>
          </a:prstGeom>
          <a:noFill/>
        </p:spPr>
        <p:txBody>
          <a:bodyPr wrap="square">
            <a:spAutoFit/>
          </a:bodyPr>
          <a:lstStyle/>
          <a:p>
            <a:r>
              <a:rPr lang="fr-FR" b="1" dirty="0"/>
              <a:t>Stock Management</a:t>
            </a:r>
            <a:endParaRPr lang="fr-FR" dirty="0"/>
          </a:p>
        </p:txBody>
      </p:sp>
      <p:sp>
        <p:nvSpPr>
          <p:cNvPr id="9" name="Rectangle 8">
            <a:extLst>
              <a:ext uri="{FF2B5EF4-FFF2-40B4-BE49-F238E27FC236}">
                <a16:creationId xmlns:a16="http://schemas.microsoft.com/office/drawing/2014/main" id="{F10CA479-ADBD-830A-34D8-F8D4CD7D769C}"/>
              </a:ext>
            </a:extLst>
          </p:cNvPr>
          <p:cNvSpPr/>
          <p:nvPr/>
        </p:nvSpPr>
        <p:spPr>
          <a:xfrm>
            <a:off x="9243352" y="1308816"/>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Camn’GO</a:t>
            </a:r>
            <a:r>
              <a:rPr lang="fr-FR" dirty="0">
                <a:solidFill>
                  <a:srgbClr val="C00000"/>
                </a:solidFill>
              </a:rPr>
              <a:t> - </a:t>
            </a:r>
            <a:r>
              <a:rPr lang="fr-FR" b="1" dirty="0">
                <a:solidFill>
                  <a:srgbClr val="C00000"/>
                </a:solidFill>
              </a:rPr>
              <a:t>15372</a:t>
            </a:r>
          </a:p>
        </p:txBody>
      </p:sp>
    </p:spTree>
    <p:extLst>
      <p:ext uri="{BB962C8B-B14F-4D97-AF65-F5344CB8AC3E}">
        <p14:creationId xmlns:p14="http://schemas.microsoft.com/office/powerpoint/2010/main" val="690538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3"/>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C69D56A-C43A-885C-1E6C-A575F92309D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6" name="ZoneTexte 5">
            <a:extLst>
              <a:ext uri="{FF2B5EF4-FFF2-40B4-BE49-F238E27FC236}">
                <a16:creationId xmlns:a16="http://schemas.microsoft.com/office/drawing/2014/main" id="{114605C5-CC4A-6918-4373-6610E89BD9FD}"/>
              </a:ext>
            </a:extLst>
          </p:cNvPr>
          <p:cNvSpPr txBox="1"/>
          <p:nvPr/>
        </p:nvSpPr>
        <p:spPr>
          <a:xfrm>
            <a:off x="345440" y="846554"/>
            <a:ext cx="7776864" cy="646331"/>
          </a:xfrm>
          <a:prstGeom prst="rect">
            <a:avLst/>
          </a:prstGeom>
          <a:noFill/>
        </p:spPr>
        <p:txBody>
          <a:bodyPr wrap="square" rtlCol="0">
            <a:spAutoFit/>
          </a:bodyPr>
          <a:lstStyle/>
          <a:p>
            <a:r>
              <a:rPr lang="fr-FR" sz="3600">
                <a:latin typeface="Calibri" panose="020F0502020204030204" pitchFamily="34" charset="0"/>
              </a:rPr>
              <a:t>User Interface</a:t>
            </a:r>
          </a:p>
        </p:txBody>
      </p:sp>
      <p:sp>
        <p:nvSpPr>
          <p:cNvPr id="5" name="ZoneTexte 4">
            <a:extLst>
              <a:ext uri="{FF2B5EF4-FFF2-40B4-BE49-F238E27FC236}">
                <a16:creationId xmlns:a16="http://schemas.microsoft.com/office/drawing/2014/main" id="{42DEF0C9-A8A9-1489-59DD-49BEA1C8710C}"/>
              </a:ext>
            </a:extLst>
          </p:cNvPr>
          <p:cNvSpPr txBox="1"/>
          <p:nvPr/>
        </p:nvSpPr>
        <p:spPr>
          <a:xfrm>
            <a:off x="494947" y="4056974"/>
            <a:ext cx="2046068" cy="369332"/>
          </a:xfrm>
          <a:prstGeom prst="rect">
            <a:avLst/>
          </a:prstGeom>
          <a:noFill/>
        </p:spPr>
        <p:txBody>
          <a:bodyPr wrap="square" rtlCol="0">
            <a:spAutoFit/>
          </a:bodyPr>
          <a:lstStyle/>
          <a:p>
            <a:r>
              <a:rPr lang="fr-FR" b="1"/>
              <a:t>Printer</a:t>
            </a:r>
          </a:p>
        </p:txBody>
      </p:sp>
      <p:sp>
        <p:nvSpPr>
          <p:cNvPr id="7" name="ZoneTexte 6">
            <a:extLst>
              <a:ext uri="{FF2B5EF4-FFF2-40B4-BE49-F238E27FC236}">
                <a16:creationId xmlns:a16="http://schemas.microsoft.com/office/drawing/2014/main" id="{B53C92D8-AB30-E67C-2A9B-870C02D19EDE}"/>
              </a:ext>
            </a:extLst>
          </p:cNvPr>
          <p:cNvSpPr txBox="1"/>
          <p:nvPr/>
        </p:nvSpPr>
        <p:spPr>
          <a:xfrm>
            <a:off x="471424" y="4426306"/>
            <a:ext cx="4050947" cy="646331"/>
          </a:xfrm>
          <a:prstGeom prst="rect">
            <a:avLst/>
          </a:prstGeom>
          <a:noFill/>
        </p:spPr>
        <p:txBody>
          <a:bodyPr wrap="square">
            <a:spAutoFit/>
          </a:bodyPr>
          <a:lstStyle/>
          <a:p>
            <a:r>
              <a:rPr lang="fr-FR" dirty="0" err="1"/>
              <a:t>We</a:t>
            </a:r>
            <a:r>
              <a:rPr lang="fr-FR" dirty="0"/>
              <a:t> </a:t>
            </a:r>
            <a:r>
              <a:rPr lang="fr-FR" dirty="0" err="1"/>
              <a:t>improved</a:t>
            </a:r>
            <a:r>
              <a:rPr lang="fr-FR" dirty="0"/>
              <a:t> the speed </a:t>
            </a:r>
            <a:r>
              <a:rPr lang="fr-FR" dirty="0" err="1"/>
              <a:t>while</a:t>
            </a:r>
            <a:r>
              <a:rPr lang="fr-FR" dirty="0"/>
              <a:t> running the Printing and the </a:t>
            </a:r>
            <a:r>
              <a:rPr lang="fr-FR" dirty="0" err="1"/>
              <a:t>Print</a:t>
            </a:r>
            <a:r>
              <a:rPr lang="fr-FR" dirty="0"/>
              <a:t> </a:t>
            </a:r>
            <a:r>
              <a:rPr lang="fr-FR" dirty="0" err="1"/>
              <a:t>Preview</a:t>
            </a:r>
            <a:r>
              <a:rPr lang="fr-FR" dirty="0"/>
              <a:t>.</a:t>
            </a:r>
          </a:p>
        </p:txBody>
      </p:sp>
      <p:sp>
        <p:nvSpPr>
          <p:cNvPr id="4" name="ZoneTexte 3">
            <a:extLst>
              <a:ext uri="{FF2B5EF4-FFF2-40B4-BE49-F238E27FC236}">
                <a16:creationId xmlns:a16="http://schemas.microsoft.com/office/drawing/2014/main" id="{91BF4E10-1F66-0B48-39D9-4B0ADE7ABF0B}"/>
              </a:ext>
            </a:extLst>
          </p:cNvPr>
          <p:cNvSpPr txBox="1"/>
          <p:nvPr/>
        </p:nvSpPr>
        <p:spPr>
          <a:xfrm>
            <a:off x="471424" y="2197947"/>
            <a:ext cx="4553711" cy="646331"/>
          </a:xfrm>
          <a:prstGeom prst="rect">
            <a:avLst/>
          </a:prstGeom>
          <a:noFill/>
        </p:spPr>
        <p:txBody>
          <a:bodyPr wrap="square" rtlCol="0">
            <a:spAutoFit/>
          </a:bodyPr>
          <a:lstStyle/>
          <a:p>
            <a:r>
              <a:rPr lang="fr-FR" dirty="0" err="1"/>
              <a:t>We</a:t>
            </a:r>
            <a:r>
              <a:rPr lang="fr-FR" dirty="0"/>
              <a:t> </a:t>
            </a:r>
            <a:r>
              <a:rPr lang="fr-FR" dirty="0" err="1"/>
              <a:t>Homogenized</a:t>
            </a:r>
            <a:r>
              <a:rPr lang="fr-FR" dirty="0"/>
              <a:t> the position of </a:t>
            </a:r>
            <a:r>
              <a:rPr lang="fr-FR" dirty="0" err="1"/>
              <a:t>checkboxes</a:t>
            </a:r>
            <a:r>
              <a:rPr lang="fr-FR" dirty="0"/>
              <a:t> in front of </a:t>
            </a:r>
            <a:r>
              <a:rPr lang="fr-FR" dirty="0" err="1"/>
              <a:t>its</a:t>
            </a:r>
            <a:r>
              <a:rPr lang="fr-FR" dirty="0"/>
              <a:t> relative </a:t>
            </a:r>
            <a:r>
              <a:rPr lang="fr-FR" dirty="0" err="1"/>
              <a:t>text</a:t>
            </a:r>
            <a:r>
              <a:rPr lang="fr-FR" dirty="0"/>
              <a:t> in all the software</a:t>
            </a:r>
          </a:p>
        </p:txBody>
      </p:sp>
      <p:pic>
        <p:nvPicPr>
          <p:cNvPr id="11" name="Image 10">
            <a:extLst>
              <a:ext uri="{FF2B5EF4-FFF2-40B4-BE49-F238E27FC236}">
                <a16:creationId xmlns:a16="http://schemas.microsoft.com/office/drawing/2014/main" id="{8EFDCB6C-6C14-12C9-EEC6-9E28912423EC}"/>
              </a:ext>
            </a:extLst>
          </p:cNvPr>
          <p:cNvPicPr>
            <a:picLocks noChangeAspect="1"/>
          </p:cNvPicPr>
          <p:nvPr/>
        </p:nvPicPr>
        <p:blipFill>
          <a:blip r:embed="rId4"/>
          <a:stretch>
            <a:fillRect/>
          </a:stretch>
        </p:blipFill>
        <p:spPr>
          <a:xfrm>
            <a:off x="7099270" y="4282111"/>
            <a:ext cx="3867690" cy="1000265"/>
          </a:xfrm>
          <a:prstGeom prst="rect">
            <a:avLst/>
          </a:prstGeom>
        </p:spPr>
      </p:pic>
      <p:sp>
        <p:nvSpPr>
          <p:cNvPr id="14" name="Rectangle 13">
            <a:extLst>
              <a:ext uri="{FF2B5EF4-FFF2-40B4-BE49-F238E27FC236}">
                <a16:creationId xmlns:a16="http://schemas.microsoft.com/office/drawing/2014/main" id="{D7F59290-8026-D079-6237-4ADD8CB2A8B9}"/>
              </a:ext>
            </a:extLst>
          </p:cNvPr>
          <p:cNvSpPr/>
          <p:nvPr/>
        </p:nvSpPr>
        <p:spPr>
          <a:xfrm rot="210695">
            <a:off x="3934286" y="1768612"/>
            <a:ext cx="1756976"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Gmbh</a:t>
            </a:r>
          </a:p>
        </p:txBody>
      </p:sp>
      <p:sp>
        <p:nvSpPr>
          <p:cNvPr id="15" name="ZoneTexte 14">
            <a:extLst>
              <a:ext uri="{FF2B5EF4-FFF2-40B4-BE49-F238E27FC236}">
                <a16:creationId xmlns:a16="http://schemas.microsoft.com/office/drawing/2014/main" id="{990EF9D8-A050-0152-035F-C4A079A318F4}"/>
              </a:ext>
            </a:extLst>
          </p:cNvPr>
          <p:cNvSpPr txBox="1"/>
          <p:nvPr/>
        </p:nvSpPr>
        <p:spPr>
          <a:xfrm>
            <a:off x="471424" y="1782449"/>
            <a:ext cx="2046068" cy="369332"/>
          </a:xfrm>
          <a:prstGeom prst="rect">
            <a:avLst/>
          </a:prstGeom>
          <a:noFill/>
        </p:spPr>
        <p:txBody>
          <a:bodyPr wrap="square" rtlCol="0">
            <a:spAutoFit/>
          </a:bodyPr>
          <a:lstStyle/>
          <a:p>
            <a:r>
              <a:rPr lang="fr-FR" b="1" dirty="0" err="1"/>
              <a:t>Checkboxes</a:t>
            </a:r>
            <a:endParaRPr lang="fr-FR" b="1" dirty="0"/>
          </a:p>
        </p:txBody>
      </p:sp>
      <p:sp>
        <p:nvSpPr>
          <p:cNvPr id="16" name="ZoneTexte 15">
            <a:extLst>
              <a:ext uri="{FF2B5EF4-FFF2-40B4-BE49-F238E27FC236}">
                <a16:creationId xmlns:a16="http://schemas.microsoft.com/office/drawing/2014/main" id="{CAC0EA5F-E8E4-166D-9642-83242D046A5F}"/>
              </a:ext>
            </a:extLst>
          </p:cNvPr>
          <p:cNvSpPr txBox="1"/>
          <p:nvPr/>
        </p:nvSpPr>
        <p:spPr>
          <a:xfrm>
            <a:off x="7099270" y="3059668"/>
            <a:ext cx="2046068" cy="369332"/>
          </a:xfrm>
          <a:prstGeom prst="rect">
            <a:avLst/>
          </a:prstGeom>
          <a:noFill/>
        </p:spPr>
        <p:txBody>
          <a:bodyPr wrap="square" rtlCol="0">
            <a:spAutoFit/>
          </a:bodyPr>
          <a:lstStyle/>
          <a:p>
            <a:r>
              <a:rPr lang="fr-FR" b="1" dirty="0"/>
              <a:t>CFX Files</a:t>
            </a:r>
          </a:p>
        </p:txBody>
      </p:sp>
      <p:sp>
        <p:nvSpPr>
          <p:cNvPr id="17" name="ZoneTexte 16">
            <a:extLst>
              <a:ext uri="{FF2B5EF4-FFF2-40B4-BE49-F238E27FC236}">
                <a16:creationId xmlns:a16="http://schemas.microsoft.com/office/drawing/2014/main" id="{9C92EAE3-FE0A-DF1A-4CF0-E35E0E8DC2C6}"/>
              </a:ext>
            </a:extLst>
          </p:cNvPr>
          <p:cNvSpPr txBox="1"/>
          <p:nvPr/>
        </p:nvSpPr>
        <p:spPr>
          <a:xfrm>
            <a:off x="7075596" y="3410643"/>
            <a:ext cx="4857324" cy="646331"/>
          </a:xfrm>
          <a:prstGeom prst="rect">
            <a:avLst/>
          </a:prstGeom>
          <a:noFill/>
        </p:spPr>
        <p:txBody>
          <a:bodyPr wrap="square">
            <a:spAutoFit/>
          </a:bodyPr>
          <a:lstStyle/>
          <a:p>
            <a:r>
              <a:rPr lang="fr-FR" dirty="0"/>
              <a:t>If a CFX file </a:t>
            </a:r>
            <a:r>
              <a:rPr lang="fr-FR" dirty="0" err="1"/>
              <a:t>is</a:t>
            </a:r>
            <a:r>
              <a:rPr lang="fr-FR" dirty="0"/>
              <a:t> </a:t>
            </a:r>
            <a:r>
              <a:rPr lang="fr-FR" dirty="0" err="1"/>
              <a:t>loaded</a:t>
            </a:r>
            <a:r>
              <a:rPr lang="fr-FR" dirty="0"/>
              <a:t> in GO2cam, the information </a:t>
            </a:r>
            <a:r>
              <a:rPr lang="fr-FR" dirty="0" err="1"/>
              <a:t>is</a:t>
            </a:r>
            <a:r>
              <a:rPr lang="fr-FR" dirty="0"/>
              <a:t> </a:t>
            </a:r>
            <a:r>
              <a:rPr lang="fr-FR" dirty="0" err="1"/>
              <a:t>now</a:t>
            </a:r>
            <a:r>
              <a:rPr lang="fr-FR" dirty="0"/>
              <a:t> </a:t>
            </a:r>
            <a:r>
              <a:rPr lang="fr-FR" dirty="0" err="1"/>
              <a:t>displayed</a:t>
            </a:r>
            <a:r>
              <a:rPr lang="fr-FR" dirty="0"/>
              <a:t> in the </a:t>
            </a:r>
            <a:r>
              <a:rPr lang="fr-FR" b="1" dirty="0"/>
              <a:t>System Information</a:t>
            </a:r>
            <a:r>
              <a:rPr lang="fr-FR" dirty="0"/>
              <a:t> Bar.</a:t>
            </a:r>
          </a:p>
        </p:txBody>
      </p:sp>
    </p:spTree>
    <p:extLst>
      <p:ext uri="{BB962C8B-B14F-4D97-AF65-F5344CB8AC3E}">
        <p14:creationId xmlns:p14="http://schemas.microsoft.com/office/powerpoint/2010/main" val="2636254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69D56A-C43A-885C-1E6C-A575F92309D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6" name="ZoneTexte 5">
            <a:extLst>
              <a:ext uri="{FF2B5EF4-FFF2-40B4-BE49-F238E27FC236}">
                <a16:creationId xmlns:a16="http://schemas.microsoft.com/office/drawing/2014/main" id="{114605C5-CC4A-6918-4373-6610E89BD9FD}"/>
              </a:ext>
            </a:extLst>
          </p:cNvPr>
          <p:cNvSpPr txBox="1"/>
          <p:nvPr/>
        </p:nvSpPr>
        <p:spPr>
          <a:xfrm>
            <a:off x="345440" y="846554"/>
            <a:ext cx="7776864" cy="646331"/>
          </a:xfrm>
          <a:prstGeom prst="rect">
            <a:avLst/>
          </a:prstGeom>
          <a:noFill/>
        </p:spPr>
        <p:txBody>
          <a:bodyPr wrap="square" rtlCol="0">
            <a:spAutoFit/>
          </a:bodyPr>
          <a:lstStyle/>
          <a:p>
            <a:r>
              <a:rPr lang="fr-FR" sz="3600">
                <a:latin typeface="Calibri" panose="020F0502020204030204" pitchFamily="34" charset="0"/>
              </a:rPr>
              <a:t>User Interface</a:t>
            </a:r>
          </a:p>
        </p:txBody>
      </p:sp>
      <p:sp>
        <p:nvSpPr>
          <p:cNvPr id="15" name="ZoneTexte 14">
            <a:extLst>
              <a:ext uri="{FF2B5EF4-FFF2-40B4-BE49-F238E27FC236}">
                <a16:creationId xmlns:a16="http://schemas.microsoft.com/office/drawing/2014/main" id="{96DFB2DB-2DD3-1EFD-06B4-B6047F0EA85A}"/>
              </a:ext>
            </a:extLst>
          </p:cNvPr>
          <p:cNvSpPr txBox="1"/>
          <p:nvPr/>
        </p:nvSpPr>
        <p:spPr>
          <a:xfrm>
            <a:off x="282058" y="1587239"/>
            <a:ext cx="6575942" cy="369332"/>
          </a:xfrm>
          <a:prstGeom prst="rect">
            <a:avLst/>
          </a:prstGeom>
          <a:noFill/>
        </p:spPr>
        <p:txBody>
          <a:bodyPr wrap="square" rtlCol="0">
            <a:spAutoFit/>
          </a:bodyPr>
          <a:lstStyle/>
          <a:p>
            <a:r>
              <a:rPr lang="fr-FR" b="1" dirty="0"/>
              <a:t>Machine File: </a:t>
            </a:r>
            <a:r>
              <a:rPr lang="fr-FR" sz="1800" dirty="0"/>
              <a:t>Management of </a:t>
            </a:r>
            <a:r>
              <a:rPr lang="fr-FR" sz="1800" dirty="0" err="1"/>
              <a:t>views</a:t>
            </a:r>
            <a:r>
              <a:rPr lang="fr-FR" sz="1800" dirty="0"/>
              <a:t> </a:t>
            </a:r>
            <a:r>
              <a:rPr lang="fr-FR" sz="1800" dirty="0" err="1"/>
              <a:t>is</a:t>
            </a:r>
            <a:r>
              <a:rPr lang="fr-FR" sz="1800" dirty="0"/>
              <a:t> </a:t>
            </a:r>
            <a:r>
              <a:rPr lang="fr-FR" sz="1800" dirty="0" err="1"/>
              <a:t>renewed</a:t>
            </a:r>
            <a:r>
              <a:rPr lang="fr-FR" sz="1800" dirty="0"/>
              <a:t> for the </a:t>
            </a:r>
            <a:r>
              <a:rPr lang="fr-FR" sz="1800" dirty="0" err="1"/>
              <a:t>Turning</a:t>
            </a:r>
            <a:r>
              <a:rPr lang="fr-FR" sz="1800" dirty="0"/>
              <a:t>. </a:t>
            </a:r>
          </a:p>
        </p:txBody>
      </p:sp>
      <p:sp>
        <p:nvSpPr>
          <p:cNvPr id="9" name="ZoneTexte 8">
            <a:extLst>
              <a:ext uri="{FF2B5EF4-FFF2-40B4-BE49-F238E27FC236}">
                <a16:creationId xmlns:a16="http://schemas.microsoft.com/office/drawing/2014/main" id="{017709E9-C74A-18E6-211B-053B67CB2841}"/>
              </a:ext>
            </a:extLst>
          </p:cNvPr>
          <p:cNvSpPr txBox="1"/>
          <p:nvPr/>
        </p:nvSpPr>
        <p:spPr>
          <a:xfrm>
            <a:off x="282058" y="2037213"/>
            <a:ext cx="7914918" cy="584775"/>
          </a:xfrm>
          <a:prstGeom prst="rect">
            <a:avLst/>
          </a:prstGeom>
          <a:noFill/>
        </p:spPr>
        <p:txBody>
          <a:bodyPr wrap="square" rtlCol="0">
            <a:spAutoFit/>
          </a:bodyPr>
          <a:lstStyle/>
          <a:p>
            <a:r>
              <a:rPr lang="fr-FR" sz="1600" dirty="0"/>
              <a:t>The management of </a:t>
            </a:r>
            <a:r>
              <a:rPr lang="fr-FR" sz="1600" dirty="0" err="1"/>
              <a:t>views</a:t>
            </a:r>
            <a:r>
              <a:rPr lang="fr-FR" sz="1600" dirty="0"/>
              <a:t> and sections </a:t>
            </a:r>
            <a:r>
              <a:rPr lang="fr-FR" sz="1600" dirty="0" err="1"/>
              <a:t>is</a:t>
            </a:r>
            <a:r>
              <a:rPr lang="fr-FR" sz="1600" dirty="0"/>
              <a:t> </a:t>
            </a:r>
            <a:r>
              <a:rPr lang="fr-FR" sz="1600" dirty="0" err="1"/>
              <a:t>now</a:t>
            </a:r>
            <a:r>
              <a:rPr lang="fr-FR" sz="1600" dirty="0"/>
              <a:t> correct: </a:t>
            </a:r>
          </a:p>
          <a:p>
            <a:r>
              <a:rPr lang="fr-FR" sz="1600" dirty="0"/>
              <a:t>- vertical standard </a:t>
            </a:r>
            <a:r>
              <a:rPr lang="fr-FR" sz="1600" dirty="0" err="1"/>
              <a:t>is</a:t>
            </a:r>
            <a:r>
              <a:rPr lang="fr-FR" sz="1600" dirty="0"/>
              <a:t> </a:t>
            </a:r>
            <a:r>
              <a:rPr lang="fr-FR" sz="1600" dirty="0" err="1"/>
              <a:t>inverted</a:t>
            </a:r>
            <a:r>
              <a:rPr lang="fr-FR" sz="1600" dirty="0"/>
              <a:t> </a:t>
            </a:r>
            <a:r>
              <a:rPr lang="fr-FR" sz="1600" dirty="0" err="1"/>
              <a:t>compared</a:t>
            </a:r>
            <a:r>
              <a:rPr lang="fr-FR" sz="1600" dirty="0"/>
              <a:t> to V609; </a:t>
            </a:r>
            <a:r>
              <a:rPr lang="fr-FR" sz="1600" dirty="0" err="1"/>
              <a:t>we</a:t>
            </a:r>
            <a:r>
              <a:rPr lang="fr-FR" sz="1600" dirty="0"/>
              <a:t> </a:t>
            </a:r>
            <a:r>
              <a:rPr lang="fr-FR" sz="1600" dirty="0" err="1"/>
              <a:t>created</a:t>
            </a:r>
            <a:r>
              <a:rPr lang="fr-FR" sz="1600" dirty="0"/>
              <a:t> a new mode </a:t>
            </a:r>
            <a:r>
              <a:rPr lang="fr-FR" sz="1600" b="1" dirty="0"/>
              <a:t>Vertical Opposite</a:t>
            </a:r>
          </a:p>
        </p:txBody>
      </p:sp>
      <p:pic>
        <p:nvPicPr>
          <p:cNvPr id="14" name="Image 13">
            <a:extLst>
              <a:ext uri="{FF2B5EF4-FFF2-40B4-BE49-F238E27FC236}">
                <a16:creationId xmlns:a16="http://schemas.microsoft.com/office/drawing/2014/main" id="{0CB0E8A4-537A-0E0F-BDE5-0EAC22CF71CC}"/>
              </a:ext>
            </a:extLst>
          </p:cNvPr>
          <p:cNvPicPr>
            <a:picLocks noChangeAspect="1"/>
          </p:cNvPicPr>
          <p:nvPr/>
        </p:nvPicPr>
        <p:blipFill rotWithShape="1">
          <a:blip r:embed="rId2"/>
          <a:srcRect l="29474" t="10269" r="22406" b="45395"/>
          <a:stretch/>
        </p:blipFill>
        <p:spPr>
          <a:xfrm>
            <a:off x="8196976" y="1458946"/>
            <a:ext cx="3812498" cy="1739452"/>
          </a:xfrm>
          <a:prstGeom prst="rect">
            <a:avLst/>
          </a:prstGeom>
        </p:spPr>
      </p:pic>
      <p:pic>
        <p:nvPicPr>
          <p:cNvPr id="10" name="Image 9">
            <a:extLst>
              <a:ext uri="{FF2B5EF4-FFF2-40B4-BE49-F238E27FC236}">
                <a16:creationId xmlns:a16="http://schemas.microsoft.com/office/drawing/2014/main" id="{F8EBEF55-E895-34D8-0DE7-44BCB41DEA93}"/>
              </a:ext>
            </a:extLst>
          </p:cNvPr>
          <p:cNvPicPr>
            <a:picLocks noChangeAspect="1"/>
          </p:cNvPicPr>
          <p:nvPr/>
        </p:nvPicPr>
        <p:blipFill rotWithShape="1">
          <a:blip r:embed="rId3"/>
          <a:srcRect l="19554" t="5881" r="18494" b="18843"/>
          <a:stretch/>
        </p:blipFill>
        <p:spPr>
          <a:xfrm>
            <a:off x="7869583" y="3526376"/>
            <a:ext cx="3635599" cy="3328199"/>
          </a:xfrm>
          <a:prstGeom prst="rect">
            <a:avLst/>
          </a:prstGeom>
        </p:spPr>
      </p:pic>
      <p:pic>
        <p:nvPicPr>
          <p:cNvPr id="21" name="Image 20">
            <a:extLst>
              <a:ext uri="{FF2B5EF4-FFF2-40B4-BE49-F238E27FC236}">
                <a16:creationId xmlns:a16="http://schemas.microsoft.com/office/drawing/2014/main" id="{E9BA2A4D-3949-6170-6FDC-117DBFDDE3D4}"/>
              </a:ext>
            </a:extLst>
          </p:cNvPr>
          <p:cNvPicPr>
            <a:picLocks noChangeAspect="1"/>
          </p:cNvPicPr>
          <p:nvPr/>
        </p:nvPicPr>
        <p:blipFill>
          <a:blip r:embed="rId4"/>
          <a:stretch>
            <a:fillRect/>
          </a:stretch>
        </p:blipFill>
        <p:spPr>
          <a:xfrm>
            <a:off x="794869" y="3310656"/>
            <a:ext cx="1842208" cy="1552887"/>
          </a:xfrm>
          <a:prstGeom prst="rect">
            <a:avLst/>
          </a:prstGeom>
        </p:spPr>
      </p:pic>
      <p:pic>
        <p:nvPicPr>
          <p:cNvPr id="24" name="Image 23">
            <a:extLst>
              <a:ext uri="{FF2B5EF4-FFF2-40B4-BE49-F238E27FC236}">
                <a16:creationId xmlns:a16="http://schemas.microsoft.com/office/drawing/2014/main" id="{A7DCD9C0-1406-F8BF-A025-E790C839A954}"/>
              </a:ext>
            </a:extLst>
          </p:cNvPr>
          <p:cNvPicPr>
            <a:picLocks noChangeAspect="1"/>
          </p:cNvPicPr>
          <p:nvPr/>
        </p:nvPicPr>
        <p:blipFill>
          <a:blip r:embed="rId5"/>
          <a:stretch>
            <a:fillRect/>
          </a:stretch>
        </p:blipFill>
        <p:spPr>
          <a:xfrm>
            <a:off x="2637077" y="3350797"/>
            <a:ext cx="1722074" cy="1552887"/>
          </a:xfrm>
          <a:prstGeom prst="rect">
            <a:avLst/>
          </a:prstGeom>
        </p:spPr>
      </p:pic>
      <p:sp>
        <p:nvSpPr>
          <p:cNvPr id="25" name="ZoneTexte 24">
            <a:extLst>
              <a:ext uri="{FF2B5EF4-FFF2-40B4-BE49-F238E27FC236}">
                <a16:creationId xmlns:a16="http://schemas.microsoft.com/office/drawing/2014/main" id="{03BB08DA-E1AB-0D72-9665-C3F7CA1FE87B}"/>
              </a:ext>
            </a:extLst>
          </p:cNvPr>
          <p:cNvSpPr txBox="1"/>
          <p:nvPr/>
        </p:nvSpPr>
        <p:spPr>
          <a:xfrm>
            <a:off x="147206" y="3746229"/>
            <a:ext cx="802378" cy="369332"/>
          </a:xfrm>
          <a:prstGeom prst="rect">
            <a:avLst/>
          </a:prstGeom>
          <a:noFill/>
        </p:spPr>
        <p:txBody>
          <a:bodyPr wrap="square" rtlCol="0">
            <a:spAutoFit/>
          </a:bodyPr>
          <a:lstStyle/>
          <a:p>
            <a:r>
              <a:rPr lang="fr-FR" b="1" dirty="0">
                <a:solidFill>
                  <a:schemeClr val="tx1">
                    <a:lumMod val="75000"/>
                    <a:lumOff val="25000"/>
                  </a:schemeClr>
                </a:solidFill>
              </a:rPr>
              <a:t>V6.09</a:t>
            </a:r>
          </a:p>
        </p:txBody>
      </p:sp>
      <p:sp>
        <p:nvSpPr>
          <p:cNvPr id="26" name="ZoneTexte 25">
            <a:extLst>
              <a:ext uri="{FF2B5EF4-FFF2-40B4-BE49-F238E27FC236}">
                <a16:creationId xmlns:a16="http://schemas.microsoft.com/office/drawing/2014/main" id="{2732F0E4-6D4D-31DB-30AB-61078E9A81D7}"/>
              </a:ext>
            </a:extLst>
          </p:cNvPr>
          <p:cNvSpPr txBox="1"/>
          <p:nvPr/>
        </p:nvSpPr>
        <p:spPr>
          <a:xfrm>
            <a:off x="147206" y="5271279"/>
            <a:ext cx="802378" cy="369332"/>
          </a:xfrm>
          <a:prstGeom prst="rect">
            <a:avLst/>
          </a:prstGeom>
          <a:noFill/>
        </p:spPr>
        <p:txBody>
          <a:bodyPr wrap="square" rtlCol="0">
            <a:spAutoFit/>
          </a:bodyPr>
          <a:lstStyle/>
          <a:p>
            <a:r>
              <a:rPr lang="fr-FR" b="1" dirty="0">
                <a:solidFill>
                  <a:srgbClr val="C00000"/>
                </a:solidFill>
              </a:rPr>
              <a:t>V6.10</a:t>
            </a:r>
          </a:p>
        </p:txBody>
      </p:sp>
      <p:cxnSp>
        <p:nvCxnSpPr>
          <p:cNvPr id="27" name="Connecteur droit 26">
            <a:extLst>
              <a:ext uri="{FF2B5EF4-FFF2-40B4-BE49-F238E27FC236}">
                <a16:creationId xmlns:a16="http://schemas.microsoft.com/office/drawing/2014/main" id="{2BFBF544-78CC-B878-8EBA-CD665262871F}"/>
              </a:ext>
            </a:extLst>
          </p:cNvPr>
          <p:cNvCxnSpPr>
            <a:cxnSpLocks/>
          </p:cNvCxnSpPr>
          <p:nvPr/>
        </p:nvCxnSpPr>
        <p:spPr>
          <a:xfrm>
            <a:off x="161163" y="4900259"/>
            <a:ext cx="7491385" cy="342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BA0EC866-FF0C-CD2D-E863-3DE84A6C9A70}"/>
              </a:ext>
            </a:extLst>
          </p:cNvPr>
          <p:cNvSpPr txBox="1"/>
          <p:nvPr/>
        </p:nvSpPr>
        <p:spPr>
          <a:xfrm>
            <a:off x="968901" y="3059803"/>
            <a:ext cx="1614278" cy="307777"/>
          </a:xfrm>
          <a:prstGeom prst="rect">
            <a:avLst/>
          </a:prstGeom>
          <a:noFill/>
        </p:spPr>
        <p:txBody>
          <a:bodyPr wrap="square">
            <a:spAutoFit/>
          </a:bodyPr>
          <a:lstStyle/>
          <a:p>
            <a:r>
              <a:rPr lang="fr-FR" sz="1400" dirty="0"/>
              <a:t>Vertical - Standard</a:t>
            </a:r>
          </a:p>
        </p:txBody>
      </p:sp>
      <p:sp>
        <p:nvSpPr>
          <p:cNvPr id="30" name="ZoneTexte 29">
            <a:extLst>
              <a:ext uri="{FF2B5EF4-FFF2-40B4-BE49-F238E27FC236}">
                <a16:creationId xmlns:a16="http://schemas.microsoft.com/office/drawing/2014/main" id="{035AFE17-A815-4E18-6B0D-0713957B9373}"/>
              </a:ext>
            </a:extLst>
          </p:cNvPr>
          <p:cNvSpPr txBox="1"/>
          <p:nvPr/>
        </p:nvSpPr>
        <p:spPr>
          <a:xfrm>
            <a:off x="2744873" y="3059803"/>
            <a:ext cx="1614278" cy="307777"/>
          </a:xfrm>
          <a:prstGeom prst="rect">
            <a:avLst/>
          </a:prstGeom>
          <a:noFill/>
        </p:spPr>
        <p:txBody>
          <a:bodyPr wrap="square">
            <a:spAutoFit/>
          </a:bodyPr>
          <a:lstStyle/>
          <a:p>
            <a:r>
              <a:rPr lang="fr-FR" sz="1400" dirty="0"/>
              <a:t>Vertical - </a:t>
            </a:r>
            <a:r>
              <a:rPr lang="fr-FR" sz="1400" dirty="0" err="1"/>
              <a:t>Inverted</a:t>
            </a:r>
            <a:endParaRPr lang="fr-FR" sz="1400" dirty="0"/>
          </a:p>
        </p:txBody>
      </p:sp>
      <p:pic>
        <p:nvPicPr>
          <p:cNvPr id="32" name="Image 31">
            <a:extLst>
              <a:ext uri="{FF2B5EF4-FFF2-40B4-BE49-F238E27FC236}">
                <a16:creationId xmlns:a16="http://schemas.microsoft.com/office/drawing/2014/main" id="{8762714E-DA53-2823-D3F2-3539D6CA72A3}"/>
              </a:ext>
            </a:extLst>
          </p:cNvPr>
          <p:cNvPicPr>
            <a:picLocks noChangeAspect="1"/>
          </p:cNvPicPr>
          <p:nvPr/>
        </p:nvPicPr>
        <p:blipFill>
          <a:blip r:embed="rId6"/>
          <a:stretch>
            <a:fillRect/>
          </a:stretch>
        </p:blipFill>
        <p:spPr>
          <a:xfrm>
            <a:off x="5998222" y="4982111"/>
            <a:ext cx="1781861" cy="1275093"/>
          </a:xfrm>
          <a:prstGeom prst="rect">
            <a:avLst/>
          </a:prstGeom>
        </p:spPr>
      </p:pic>
      <p:pic>
        <p:nvPicPr>
          <p:cNvPr id="34" name="Image 33">
            <a:extLst>
              <a:ext uri="{FF2B5EF4-FFF2-40B4-BE49-F238E27FC236}">
                <a16:creationId xmlns:a16="http://schemas.microsoft.com/office/drawing/2014/main" id="{4ABE0D6B-591A-086F-1A3F-91C98430434E}"/>
              </a:ext>
            </a:extLst>
          </p:cNvPr>
          <p:cNvPicPr>
            <a:picLocks noChangeAspect="1"/>
          </p:cNvPicPr>
          <p:nvPr/>
        </p:nvPicPr>
        <p:blipFill>
          <a:blip r:embed="rId7"/>
          <a:stretch>
            <a:fillRect/>
          </a:stretch>
        </p:blipFill>
        <p:spPr>
          <a:xfrm>
            <a:off x="2540547" y="4970918"/>
            <a:ext cx="1818604" cy="1291209"/>
          </a:xfrm>
          <a:prstGeom prst="rect">
            <a:avLst/>
          </a:prstGeom>
        </p:spPr>
      </p:pic>
      <p:pic>
        <p:nvPicPr>
          <p:cNvPr id="36" name="Image 35">
            <a:extLst>
              <a:ext uri="{FF2B5EF4-FFF2-40B4-BE49-F238E27FC236}">
                <a16:creationId xmlns:a16="http://schemas.microsoft.com/office/drawing/2014/main" id="{707792DA-7A25-C652-74F5-6DA2429B68AF}"/>
              </a:ext>
            </a:extLst>
          </p:cNvPr>
          <p:cNvPicPr>
            <a:picLocks noChangeAspect="1"/>
          </p:cNvPicPr>
          <p:nvPr/>
        </p:nvPicPr>
        <p:blipFill>
          <a:blip r:embed="rId8"/>
          <a:stretch>
            <a:fillRect/>
          </a:stretch>
        </p:blipFill>
        <p:spPr>
          <a:xfrm>
            <a:off x="4296493" y="4975841"/>
            <a:ext cx="1824726" cy="1281363"/>
          </a:xfrm>
          <a:prstGeom prst="rect">
            <a:avLst/>
          </a:prstGeom>
        </p:spPr>
      </p:pic>
      <p:pic>
        <p:nvPicPr>
          <p:cNvPr id="38" name="Image 37">
            <a:extLst>
              <a:ext uri="{FF2B5EF4-FFF2-40B4-BE49-F238E27FC236}">
                <a16:creationId xmlns:a16="http://schemas.microsoft.com/office/drawing/2014/main" id="{07CF7D5D-7A23-718D-F70A-892025C3B9DB}"/>
              </a:ext>
            </a:extLst>
          </p:cNvPr>
          <p:cNvPicPr>
            <a:picLocks noChangeAspect="1"/>
          </p:cNvPicPr>
          <p:nvPr/>
        </p:nvPicPr>
        <p:blipFill>
          <a:blip r:embed="rId9"/>
          <a:stretch>
            <a:fillRect/>
          </a:stretch>
        </p:blipFill>
        <p:spPr>
          <a:xfrm>
            <a:off x="815216" y="4949565"/>
            <a:ext cx="1842208" cy="1307639"/>
          </a:xfrm>
          <a:prstGeom prst="rect">
            <a:avLst/>
          </a:prstGeom>
        </p:spPr>
      </p:pic>
      <p:sp>
        <p:nvSpPr>
          <p:cNvPr id="39" name="ZoneTexte 38">
            <a:extLst>
              <a:ext uri="{FF2B5EF4-FFF2-40B4-BE49-F238E27FC236}">
                <a16:creationId xmlns:a16="http://schemas.microsoft.com/office/drawing/2014/main" id="{5CE7F53A-DAAE-FE9E-D77D-DB221F319903}"/>
              </a:ext>
            </a:extLst>
          </p:cNvPr>
          <p:cNvSpPr txBox="1"/>
          <p:nvPr/>
        </p:nvSpPr>
        <p:spPr>
          <a:xfrm>
            <a:off x="933146" y="6193025"/>
            <a:ext cx="1614278" cy="307777"/>
          </a:xfrm>
          <a:prstGeom prst="rect">
            <a:avLst/>
          </a:prstGeom>
          <a:noFill/>
        </p:spPr>
        <p:txBody>
          <a:bodyPr wrap="square">
            <a:spAutoFit/>
          </a:bodyPr>
          <a:lstStyle/>
          <a:p>
            <a:r>
              <a:rPr lang="fr-FR" sz="1400" dirty="0"/>
              <a:t>Vertical – Z normal</a:t>
            </a:r>
          </a:p>
        </p:txBody>
      </p:sp>
      <p:sp>
        <p:nvSpPr>
          <p:cNvPr id="40" name="ZoneTexte 39">
            <a:extLst>
              <a:ext uri="{FF2B5EF4-FFF2-40B4-BE49-F238E27FC236}">
                <a16:creationId xmlns:a16="http://schemas.microsoft.com/office/drawing/2014/main" id="{CFFCF5CC-20E5-8AFA-4A22-9631005A2DC1}"/>
              </a:ext>
            </a:extLst>
          </p:cNvPr>
          <p:cNvSpPr txBox="1"/>
          <p:nvPr/>
        </p:nvSpPr>
        <p:spPr>
          <a:xfrm>
            <a:off x="2559820" y="6193025"/>
            <a:ext cx="1614278" cy="523220"/>
          </a:xfrm>
          <a:prstGeom prst="rect">
            <a:avLst/>
          </a:prstGeom>
          <a:noFill/>
        </p:spPr>
        <p:txBody>
          <a:bodyPr wrap="square">
            <a:spAutoFit/>
          </a:bodyPr>
          <a:lstStyle/>
          <a:p>
            <a:pPr algn="ctr"/>
            <a:r>
              <a:rPr lang="fr-FR" sz="1400" dirty="0"/>
              <a:t>Vertical opposite</a:t>
            </a:r>
          </a:p>
          <a:p>
            <a:pPr algn="ctr"/>
            <a:r>
              <a:rPr lang="fr-FR" sz="1400" dirty="0"/>
              <a:t> – Z normal</a:t>
            </a:r>
          </a:p>
        </p:txBody>
      </p:sp>
      <p:sp>
        <p:nvSpPr>
          <p:cNvPr id="41" name="ZoneTexte 40">
            <a:extLst>
              <a:ext uri="{FF2B5EF4-FFF2-40B4-BE49-F238E27FC236}">
                <a16:creationId xmlns:a16="http://schemas.microsoft.com/office/drawing/2014/main" id="{9A5E7082-F28E-73BB-63AF-0824A5D4B330}"/>
              </a:ext>
            </a:extLst>
          </p:cNvPr>
          <p:cNvSpPr txBox="1"/>
          <p:nvPr/>
        </p:nvSpPr>
        <p:spPr>
          <a:xfrm>
            <a:off x="4317926" y="6183819"/>
            <a:ext cx="1781860" cy="307777"/>
          </a:xfrm>
          <a:prstGeom prst="rect">
            <a:avLst/>
          </a:prstGeom>
          <a:noFill/>
        </p:spPr>
        <p:txBody>
          <a:bodyPr wrap="square">
            <a:spAutoFit/>
          </a:bodyPr>
          <a:lstStyle/>
          <a:p>
            <a:r>
              <a:rPr lang="fr-FR" sz="1400" dirty="0"/>
              <a:t>Vertical – Z </a:t>
            </a:r>
            <a:r>
              <a:rPr lang="fr-FR" sz="1400" dirty="0" err="1"/>
              <a:t>inverted</a:t>
            </a:r>
            <a:endParaRPr lang="fr-FR" sz="1400" dirty="0"/>
          </a:p>
        </p:txBody>
      </p:sp>
      <p:sp>
        <p:nvSpPr>
          <p:cNvPr id="42" name="ZoneTexte 41">
            <a:extLst>
              <a:ext uri="{FF2B5EF4-FFF2-40B4-BE49-F238E27FC236}">
                <a16:creationId xmlns:a16="http://schemas.microsoft.com/office/drawing/2014/main" id="{378579E4-3A4C-363E-20DE-434EDB09AB0C}"/>
              </a:ext>
            </a:extLst>
          </p:cNvPr>
          <p:cNvSpPr txBox="1"/>
          <p:nvPr/>
        </p:nvSpPr>
        <p:spPr>
          <a:xfrm>
            <a:off x="6038270" y="6193025"/>
            <a:ext cx="1614278" cy="523220"/>
          </a:xfrm>
          <a:prstGeom prst="rect">
            <a:avLst/>
          </a:prstGeom>
          <a:noFill/>
        </p:spPr>
        <p:txBody>
          <a:bodyPr wrap="square">
            <a:spAutoFit/>
          </a:bodyPr>
          <a:lstStyle/>
          <a:p>
            <a:pPr algn="ctr"/>
            <a:r>
              <a:rPr lang="fr-FR" sz="1400" dirty="0"/>
              <a:t>Vertical opposite</a:t>
            </a:r>
          </a:p>
          <a:p>
            <a:pPr algn="ctr"/>
            <a:r>
              <a:rPr lang="fr-FR" sz="1400" dirty="0"/>
              <a:t> – Z </a:t>
            </a:r>
            <a:r>
              <a:rPr lang="fr-FR" sz="1400" dirty="0" err="1"/>
              <a:t>inverted</a:t>
            </a:r>
            <a:endParaRPr lang="fr-FR" sz="1400" dirty="0"/>
          </a:p>
        </p:txBody>
      </p:sp>
      <p:sp>
        <p:nvSpPr>
          <p:cNvPr id="44" name="Rectangle 43">
            <a:extLst>
              <a:ext uri="{FF2B5EF4-FFF2-40B4-BE49-F238E27FC236}">
                <a16:creationId xmlns:a16="http://schemas.microsoft.com/office/drawing/2014/main" id="{FD45279C-CEBC-57AA-CBCF-87DA9094F9C5}"/>
              </a:ext>
            </a:extLst>
          </p:cNvPr>
          <p:cNvSpPr/>
          <p:nvPr/>
        </p:nvSpPr>
        <p:spPr>
          <a:xfrm>
            <a:off x="4346375" y="4982691"/>
            <a:ext cx="3392482" cy="173355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5" name="Connecteur droit avec flèche 44">
            <a:extLst>
              <a:ext uri="{FF2B5EF4-FFF2-40B4-BE49-F238E27FC236}">
                <a16:creationId xmlns:a16="http://schemas.microsoft.com/office/drawing/2014/main" id="{32FAE2C1-D673-F378-853F-947DE1CB3D45}"/>
              </a:ext>
            </a:extLst>
          </p:cNvPr>
          <p:cNvCxnSpPr>
            <a:cxnSpLocks/>
          </p:cNvCxnSpPr>
          <p:nvPr/>
        </p:nvCxnSpPr>
        <p:spPr>
          <a:xfrm>
            <a:off x="5807417" y="3000149"/>
            <a:ext cx="41550" cy="17413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8B73AF23-F3B1-2252-309B-18E588435528}"/>
              </a:ext>
            </a:extLst>
          </p:cNvPr>
          <p:cNvSpPr txBox="1"/>
          <p:nvPr/>
        </p:nvSpPr>
        <p:spPr>
          <a:xfrm>
            <a:off x="4498900" y="2565036"/>
            <a:ext cx="2998644" cy="338554"/>
          </a:xfrm>
          <a:prstGeom prst="rect">
            <a:avLst/>
          </a:prstGeom>
          <a:noFill/>
        </p:spPr>
        <p:txBody>
          <a:bodyPr wrap="square">
            <a:spAutoFit/>
          </a:bodyPr>
          <a:lstStyle/>
          <a:p>
            <a:r>
              <a:rPr lang="fr-FR" sz="1600" dirty="0"/>
              <a:t>- New mode </a:t>
            </a:r>
            <a:r>
              <a:rPr lang="fr-FR" sz="1600" b="1" dirty="0"/>
              <a:t>Z </a:t>
            </a:r>
            <a:r>
              <a:rPr lang="fr-FR" sz="1600" b="1" dirty="0" err="1"/>
              <a:t>inverted</a:t>
            </a:r>
            <a:endParaRPr lang="fr-FR" sz="1600" b="1" dirty="0"/>
          </a:p>
        </p:txBody>
      </p:sp>
    </p:spTree>
    <p:extLst>
      <p:ext uri="{BB962C8B-B14F-4D97-AF65-F5344CB8AC3E}">
        <p14:creationId xmlns:p14="http://schemas.microsoft.com/office/powerpoint/2010/main" val="3540480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DBA36C38-F2B1-4E0C-92BD-977A89F9DCA4}"/>
              </a:ext>
            </a:extLst>
          </p:cNvPr>
          <p:cNvPicPr>
            <a:picLocks noChangeAspect="1"/>
          </p:cNvPicPr>
          <p:nvPr/>
        </p:nvPicPr>
        <p:blipFill>
          <a:blip r:embed="rId2"/>
          <a:stretch>
            <a:fillRect/>
          </a:stretch>
        </p:blipFill>
        <p:spPr>
          <a:xfrm>
            <a:off x="8689847" y="4101446"/>
            <a:ext cx="3502153" cy="2752894"/>
          </a:xfrm>
          <a:prstGeom prst="rect">
            <a:avLst/>
          </a:prstGeom>
        </p:spPr>
      </p:pic>
      <p:sp>
        <p:nvSpPr>
          <p:cNvPr id="3" name="Title 1">
            <a:extLst>
              <a:ext uri="{FF2B5EF4-FFF2-40B4-BE49-F238E27FC236}">
                <a16:creationId xmlns:a16="http://schemas.microsoft.com/office/drawing/2014/main" id="{BC69D56A-C43A-885C-1E6C-A575F92309D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6" name="ZoneTexte 5">
            <a:extLst>
              <a:ext uri="{FF2B5EF4-FFF2-40B4-BE49-F238E27FC236}">
                <a16:creationId xmlns:a16="http://schemas.microsoft.com/office/drawing/2014/main" id="{114605C5-CC4A-6918-4373-6610E89BD9FD}"/>
              </a:ext>
            </a:extLst>
          </p:cNvPr>
          <p:cNvSpPr txBox="1"/>
          <p:nvPr/>
        </p:nvSpPr>
        <p:spPr>
          <a:xfrm>
            <a:off x="345440" y="846554"/>
            <a:ext cx="7776864" cy="646331"/>
          </a:xfrm>
          <a:prstGeom prst="rect">
            <a:avLst/>
          </a:prstGeom>
          <a:noFill/>
        </p:spPr>
        <p:txBody>
          <a:bodyPr wrap="square" rtlCol="0">
            <a:spAutoFit/>
          </a:bodyPr>
          <a:lstStyle/>
          <a:p>
            <a:r>
              <a:rPr lang="fr-FR" sz="3600">
                <a:latin typeface="Calibri" panose="020F0502020204030204" pitchFamily="34" charset="0"/>
              </a:rPr>
              <a:t>User Interface / Profiles</a:t>
            </a:r>
          </a:p>
        </p:txBody>
      </p:sp>
      <p:sp>
        <p:nvSpPr>
          <p:cNvPr id="9" name="ZoneTexte 8">
            <a:extLst>
              <a:ext uri="{FF2B5EF4-FFF2-40B4-BE49-F238E27FC236}">
                <a16:creationId xmlns:a16="http://schemas.microsoft.com/office/drawing/2014/main" id="{017709E9-C74A-18E6-211B-053B67CB2841}"/>
              </a:ext>
            </a:extLst>
          </p:cNvPr>
          <p:cNvSpPr txBox="1"/>
          <p:nvPr/>
        </p:nvSpPr>
        <p:spPr>
          <a:xfrm>
            <a:off x="345440" y="1611196"/>
            <a:ext cx="5136174" cy="2062103"/>
          </a:xfrm>
          <a:prstGeom prst="rect">
            <a:avLst/>
          </a:prstGeom>
          <a:noFill/>
        </p:spPr>
        <p:txBody>
          <a:bodyPr wrap="square" rtlCol="0">
            <a:spAutoFit/>
          </a:bodyPr>
          <a:lstStyle/>
          <a:p>
            <a:pPr algn="just"/>
            <a:r>
              <a:rPr lang="fr-FR" sz="1600" dirty="0" err="1"/>
              <a:t>Improvement</a:t>
            </a:r>
            <a:r>
              <a:rPr lang="fr-FR" sz="1600" dirty="0"/>
              <a:t> of the </a:t>
            </a:r>
            <a:r>
              <a:rPr lang="fr-FR" sz="1600" b="1" dirty="0"/>
              <a:t>Profiles display</a:t>
            </a:r>
            <a:r>
              <a:rPr lang="fr-FR" sz="1600" dirty="0"/>
              <a:t>.</a:t>
            </a:r>
          </a:p>
          <a:p>
            <a:pPr algn="just"/>
            <a:r>
              <a:rPr lang="fr-FR" sz="1600" dirty="0"/>
              <a:t>- </a:t>
            </a:r>
            <a:r>
              <a:rPr lang="fr-FR" sz="1600" dirty="0" err="1"/>
              <a:t>symbols</a:t>
            </a:r>
            <a:r>
              <a:rPr lang="fr-FR" sz="1600" dirty="0"/>
              <a:t> are 2D </a:t>
            </a:r>
            <a:r>
              <a:rPr lang="fr-FR" sz="1600" dirty="0" err="1"/>
              <a:t>instead</a:t>
            </a:r>
            <a:r>
              <a:rPr lang="fr-FR" sz="1600" dirty="0"/>
              <a:t> of 3D.</a:t>
            </a:r>
          </a:p>
          <a:p>
            <a:pPr algn="just"/>
            <a:r>
              <a:rPr lang="fr-FR" sz="1600" dirty="0"/>
              <a:t>- The </a:t>
            </a:r>
            <a:r>
              <a:rPr lang="fr-FR" sz="1600" dirty="0" err="1"/>
              <a:t>number</a:t>
            </a:r>
            <a:r>
              <a:rPr lang="fr-FR" sz="1600" dirty="0"/>
              <a:t> of </a:t>
            </a:r>
            <a:r>
              <a:rPr lang="fr-FR" sz="1600" dirty="0" err="1"/>
              <a:t>arrows</a:t>
            </a:r>
            <a:r>
              <a:rPr lang="fr-FR" sz="1600" dirty="0"/>
              <a:t> </a:t>
            </a:r>
            <a:r>
              <a:rPr lang="fr-FR" sz="1600" dirty="0" err="1"/>
              <a:t>is</a:t>
            </a:r>
            <a:r>
              <a:rPr lang="fr-FR" sz="1600" dirty="0"/>
              <a:t> </a:t>
            </a:r>
            <a:r>
              <a:rPr lang="fr-FR" sz="1600" dirty="0" err="1"/>
              <a:t>managed</a:t>
            </a:r>
            <a:r>
              <a:rPr lang="fr-FR" sz="1600" dirty="0"/>
              <a:t> </a:t>
            </a:r>
            <a:r>
              <a:rPr lang="fr-FR" sz="1600" dirty="0" err="1"/>
              <a:t>according</a:t>
            </a:r>
            <a:r>
              <a:rPr lang="fr-FR" sz="1600" dirty="0"/>
              <a:t> to the Z </a:t>
            </a:r>
            <a:r>
              <a:rPr lang="fr-FR" sz="1600" dirty="0" err="1"/>
              <a:t>level</a:t>
            </a:r>
            <a:r>
              <a:rPr lang="fr-FR" sz="1600" dirty="0"/>
              <a:t>.</a:t>
            </a:r>
          </a:p>
          <a:p>
            <a:pPr algn="just"/>
            <a:r>
              <a:rPr lang="fr-FR" sz="1600" dirty="0"/>
              <a:t>- The start and end flags are </a:t>
            </a:r>
            <a:r>
              <a:rPr lang="fr-FR" sz="1600" dirty="0" err="1"/>
              <a:t>now</a:t>
            </a:r>
            <a:r>
              <a:rPr lang="fr-FR" sz="1600" dirty="0"/>
              <a:t> </a:t>
            </a:r>
            <a:r>
              <a:rPr lang="fr-FR" sz="1600" dirty="0" err="1"/>
              <a:t>displayed</a:t>
            </a:r>
            <a:r>
              <a:rPr lang="fr-FR" sz="1600" dirty="0"/>
              <a:t> in </a:t>
            </a:r>
            <a:r>
              <a:rPr lang="fr-FR" sz="1600" dirty="0" err="1"/>
              <a:t>machining</a:t>
            </a:r>
            <a:r>
              <a:rPr lang="fr-FR" sz="1600" dirty="0"/>
              <a:t> (not </a:t>
            </a:r>
            <a:r>
              <a:rPr lang="fr-FR" sz="1600" dirty="0" err="1"/>
              <a:t>only</a:t>
            </a:r>
            <a:r>
              <a:rPr lang="fr-FR" sz="1600" dirty="0"/>
              <a:t> in design) </a:t>
            </a:r>
            <a:r>
              <a:rPr lang="fr-FR" sz="1600" dirty="0" err="1"/>
              <a:t>when</a:t>
            </a:r>
            <a:r>
              <a:rPr lang="fr-FR" sz="1600" dirty="0"/>
              <a:t> Details are ON.</a:t>
            </a:r>
          </a:p>
          <a:p>
            <a:pPr algn="just"/>
            <a:r>
              <a:rPr lang="fr-FR" sz="1600" dirty="0"/>
              <a:t>- Convention of </a:t>
            </a:r>
            <a:r>
              <a:rPr lang="fr-FR" sz="1600" dirty="0" err="1"/>
              <a:t>symbols</a:t>
            </a:r>
            <a:r>
              <a:rPr lang="fr-FR" sz="1600" dirty="0"/>
              <a:t> and </a:t>
            </a:r>
            <a:r>
              <a:rPr lang="fr-FR" sz="1600" dirty="0" err="1"/>
              <a:t>colors</a:t>
            </a:r>
            <a:r>
              <a:rPr lang="fr-FR" sz="1600" dirty="0"/>
              <a:t> </a:t>
            </a:r>
            <a:r>
              <a:rPr lang="fr-FR" sz="1600" dirty="0" err="1"/>
              <a:t>kept</a:t>
            </a:r>
            <a:r>
              <a:rPr lang="fr-FR" sz="1600" dirty="0"/>
              <a:t> : </a:t>
            </a:r>
            <a:r>
              <a:rPr lang="fr-FR" sz="1600" dirty="0" err="1"/>
              <a:t>yellow</a:t>
            </a:r>
            <a:r>
              <a:rPr lang="fr-FR" sz="1600" dirty="0"/>
              <a:t> round (but </a:t>
            </a:r>
            <a:r>
              <a:rPr lang="fr-FR" sz="1600" dirty="0" err="1"/>
              <a:t>smaller</a:t>
            </a:r>
            <a:r>
              <a:rPr lang="fr-FR" sz="1600" dirty="0"/>
              <a:t>) for </a:t>
            </a:r>
            <a:r>
              <a:rPr lang="fr-FR" sz="1600" dirty="0" err="1"/>
              <a:t>tangency</a:t>
            </a:r>
            <a:r>
              <a:rPr lang="fr-FR" sz="1600" dirty="0"/>
              <a:t>, green square (</a:t>
            </a:r>
            <a:r>
              <a:rPr lang="fr-FR" sz="1600" dirty="0" err="1"/>
              <a:t>left</a:t>
            </a:r>
            <a:r>
              <a:rPr lang="fr-FR" sz="1600" dirty="0"/>
              <a:t>) or </a:t>
            </a:r>
            <a:r>
              <a:rPr lang="fr-FR" sz="1600" dirty="0" err="1"/>
              <a:t>blue</a:t>
            </a:r>
            <a:r>
              <a:rPr lang="fr-FR" sz="1600" dirty="0"/>
              <a:t> square (right) for </a:t>
            </a:r>
            <a:r>
              <a:rPr lang="fr-FR" sz="1600" dirty="0" err="1"/>
              <a:t>angular</a:t>
            </a:r>
            <a:r>
              <a:rPr lang="fr-FR" sz="1600" dirty="0"/>
              <a:t> corners.</a:t>
            </a:r>
          </a:p>
        </p:txBody>
      </p:sp>
      <p:sp>
        <p:nvSpPr>
          <p:cNvPr id="4" name="ZoneTexte 3">
            <a:extLst>
              <a:ext uri="{FF2B5EF4-FFF2-40B4-BE49-F238E27FC236}">
                <a16:creationId xmlns:a16="http://schemas.microsoft.com/office/drawing/2014/main" id="{2311DFF6-A752-3989-8066-8F943FF457F0}"/>
              </a:ext>
            </a:extLst>
          </p:cNvPr>
          <p:cNvSpPr txBox="1"/>
          <p:nvPr/>
        </p:nvSpPr>
        <p:spPr>
          <a:xfrm>
            <a:off x="6205390" y="4048766"/>
            <a:ext cx="3038001" cy="1323439"/>
          </a:xfrm>
          <a:prstGeom prst="rect">
            <a:avLst/>
          </a:prstGeom>
          <a:noFill/>
        </p:spPr>
        <p:txBody>
          <a:bodyPr wrap="square" rtlCol="0">
            <a:spAutoFit/>
          </a:bodyPr>
          <a:lstStyle/>
          <a:p>
            <a:r>
              <a:rPr lang="fr-FR" sz="1600" dirty="0"/>
              <a:t>New </a:t>
            </a:r>
            <a:r>
              <a:rPr lang="fr-FR" sz="1600" b="1" dirty="0" err="1"/>
              <a:t>tooltip</a:t>
            </a:r>
            <a:r>
              <a:rPr lang="fr-FR" sz="1600" dirty="0"/>
              <a:t> on profiles, </a:t>
            </a:r>
            <a:r>
              <a:rPr lang="fr-FR" sz="1600" dirty="0" err="1"/>
              <a:t>available</a:t>
            </a:r>
            <a:r>
              <a:rPr lang="fr-FR" sz="1600" dirty="0"/>
              <a:t> if the Details </a:t>
            </a:r>
            <a:r>
              <a:rPr lang="fr-FR" sz="1600" dirty="0" err="1"/>
              <a:t>function</a:t>
            </a:r>
            <a:r>
              <a:rPr lang="fr-FR" sz="1600" dirty="0"/>
              <a:t> </a:t>
            </a:r>
            <a:r>
              <a:rPr lang="fr-FR" sz="1600" dirty="0" err="1"/>
              <a:t>is</a:t>
            </a:r>
            <a:r>
              <a:rPr lang="fr-FR" sz="1600" dirty="0"/>
              <a:t> ON.</a:t>
            </a:r>
          </a:p>
          <a:p>
            <a:r>
              <a:rPr lang="fr-FR" sz="1600" dirty="0"/>
              <a:t>This </a:t>
            </a:r>
            <a:r>
              <a:rPr lang="fr-FR" sz="1600" dirty="0" err="1"/>
              <a:t>tooltip</a:t>
            </a:r>
            <a:r>
              <a:rPr lang="fr-FR" sz="1600" dirty="0"/>
              <a:t> </a:t>
            </a:r>
            <a:r>
              <a:rPr lang="fr-FR" sz="1600" dirty="0" err="1"/>
              <a:t>includes</a:t>
            </a:r>
            <a:r>
              <a:rPr lang="fr-FR" sz="1600" dirty="0"/>
              <a:t> the display </a:t>
            </a:r>
            <a:r>
              <a:rPr lang="fr-FR" sz="1600" dirty="0" err="1"/>
              <a:t>caption</a:t>
            </a:r>
            <a:r>
              <a:rPr lang="fr-FR" sz="1600" dirty="0"/>
              <a:t> and </a:t>
            </a:r>
            <a:r>
              <a:rPr lang="fr-FR" sz="1600" dirty="0" err="1"/>
              <a:t>several</a:t>
            </a:r>
            <a:r>
              <a:rPr lang="fr-FR" sz="1600" dirty="0"/>
              <a:t> </a:t>
            </a:r>
            <a:r>
              <a:rPr lang="fr-FR" sz="1600" dirty="0" err="1"/>
              <a:t>necessary</a:t>
            </a:r>
            <a:r>
              <a:rPr lang="fr-FR" sz="1600" dirty="0"/>
              <a:t> information about the profile.</a:t>
            </a:r>
          </a:p>
        </p:txBody>
      </p:sp>
      <p:pic>
        <p:nvPicPr>
          <p:cNvPr id="8" name="Image 7">
            <a:extLst>
              <a:ext uri="{FF2B5EF4-FFF2-40B4-BE49-F238E27FC236}">
                <a16:creationId xmlns:a16="http://schemas.microsoft.com/office/drawing/2014/main" id="{C975C930-6D64-6448-0689-AA6A7565E11C}"/>
              </a:ext>
            </a:extLst>
          </p:cNvPr>
          <p:cNvPicPr>
            <a:picLocks noChangeAspect="1"/>
          </p:cNvPicPr>
          <p:nvPr/>
        </p:nvPicPr>
        <p:blipFill>
          <a:blip r:embed="rId3"/>
          <a:stretch>
            <a:fillRect/>
          </a:stretch>
        </p:blipFill>
        <p:spPr>
          <a:xfrm>
            <a:off x="8421623" y="2002366"/>
            <a:ext cx="3770377" cy="1763826"/>
          </a:xfrm>
          <a:prstGeom prst="rect">
            <a:avLst/>
          </a:prstGeom>
        </p:spPr>
      </p:pic>
      <p:grpSp>
        <p:nvGrpSpPr>
          <p:cNvPr id="5" name="Groupe 4">
            <a:extLst>
              <a:ext uri="{FF2B5EF4-FFF2-40B4-BE49-F238E27FC236}">
                <a16:creationId xmlns:a16="http://schemas.microsoft.com/office/drawing/2014/main" id="{337F8CFD-96C3-242E-929E-715832A27B64}"/>
              </a:ext>
            </a:extLst>
          </p:cNvPr>
          <p:cNvGrpSpPr/>
          <p:nvPr/>
        </p:nvGrpSpPr>
        <p:grpSpPr>
          <a:xfrm>
            <a:off x="10899588" y="313244"/>
            <a:ext cx="845672" cy="809283"/>
            <a:chOff x="10127164" y="5361875"/>
            <a:chExt cx="737060" cy="700541"/>
          </a:xfrm>
        </p:grpSpPr>
        <p:sp>
          <p:nvSpPr>
            <p:cNvPr id="10" name="Rectangle : coins arrondis 9">
              <a:extLst>
                <a:ext uri="{FF2B5EF4-FFF2-40B4-BE49-F238E27FC236}">
                  <a16:creationId xmlns:a16="http://schemas.microsoft.com/office/drawing/2014/main" id="{2C5CA54C-3014-5682-F322-6BC479B792C7}"/>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a:extLst>
                <a:ext uri="{FF2B5EF4-FFF2-40B4-BE49-F238E27FC236}">
                  <a16:creationId xmlns:a16="http://schemas.microsoft.com/office/drawing/2014/main" id="{73D4FB2D-68EE-53C0-1C5E-147D5DC16E24}"/>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7EF8C054-EE5C-9F6D-6AFE-B84F5E25D58E}"/>
                </a:ext>
              </a:extLst>
            </p:cNvPr>
            <p:cNvSpPr txBox="1"/>
            <p:nvPr/>
          </p:nvSpPr>
          <p:spPr>
            <a:xfrm>
              <a:off x="10249461" y="5512090"/>
              <a:ext cx="478093" cy="400110"/>
            </a:xfrm>
            <a:prstGeom prst="rect">
              <a:avLst/>
            </a:prstGeom>
            <a:noFill/>
          </p:spPr>
          <p:txBody>
            <a:bodyPr wrap="square" rtlCol="0">
              <a:spAutoFit/>
            </a:bodyPr>
            <a:lstStyle/>
            <a:p>
              <a:r>
                <a:rPr lang="fr-FR" sz="2400" b="1" dirty="0">
                  <a:solidFill>
                    <a:schemeClr val="bg1"/>
                  </a:solidFill>
                </a:rPr>
                <a:t>12</a:t>
              </a:r>
              <a:endParaRPr lang="fr-FR" b="1" dirty="0">
                <a:solidFill>
                  <a:schemeClr val="bg1"/>
                </a:solidFill>
              </a:endParaRPr>
            </a:p>
          </p:txBody>
        </p:sp>
      </p:grpSp>
      <p:pic>
        <p:nvPicPr>
          <p:cNvPr id="16" name="Image 15">
            <a:extLst>
              <a:ext uri="{FF2B5EF4-FFF2-40B4-BE49-F238E27FC236}">
                <a16:creationId xmlns:a16="http://schemas.microsoft.com/office/drawing/2014/main" id="{EC761FD1-43EF-E111-5869-85CFA4B09D2D}"/>
              </a:ext>
            </a:extLst>
          </p:cNvPr>
          <p:cNvPicPr>
            <a:picLocks noChangeAspect="1"/>
          </p:cNvPicPr>
          <p:nvPr/>
        </p:nvPicPr>
        <p:blipFill rotWithShape="1">
          <a:blip r:embed="rId4"/>
          <a:srcRect l="3258" t="6783" r="2155"/>
          <a:stretch/>
        </p:blipFill>
        <p:spPr>
          <a:xfrm>
            <a:off x="464620" y="3791610"/>
            <a:ext cx="4176954" cy="3062730"/>
          </a:xfrm>
          <a:prstGeom prst="rect">
            <a:avLst/>
          </a:prstGeom>
        </p:spPr>
      </p:pic>
      <p:sp>
        <p:nvSpPr>
          <p:cNvPr id="7" name="ZoneTexte 6">
            <a:extLst>
              <a:ext uri="{FF2B5EF4-FFF2-40B4-BE49-F238E27FC236}">
                <a16:creationId xmlns:a16="http://schemas.microsoft.com/office/drawing/2014/main" id="{C122398B-5960-5595-B981-AD94284469E7}"/>
              </a:ext>
            </a:extLst>
          </p:cNvPr>
          <p:cNvSpPr txBox="1"/>
          <p:nvPr/>
        </p:nvSpPr>
        <p:spPr>
          <a:xfrm>
            <a:off x="6205390" y="1611196"/>
            <a:ext cx="2703251" cy="1323439"/>
          </a:xfrm>
          <a:prstGeom prst="rect">
            <a:avLst/>
          </a:prstGeom>
          <a:noFill/>
        </p:spPr>
        <p:txBody>
          <a:bodyPr wrap="square" rtlCol="0">
            <a:spAutoFit/>
          </a:bodyPr>
          <a:lstStyle/>
          <a:p>
            <a:pPr marR="0" algn="l" rtl="0"/>
            <a:r>
              <a:rPr lang="en-US" sz="1600" dirty="0"/>
              <a:t>New </a:t>
            </a:r>
            <a:r>
              <a:rPr lang="en-US" sz="1600" b="1" dirty="0" err="1"/>
              <a:t>RapidBox</a:t>
            </a:r>
            <a:r>
              <a:rPr lang="en-US" sz="1600" dirty="0"/>
              <a:t> that enables a </a:t>
            </a:r>
            <a:r>
              <a:rPr lang="en-US" sz="1600" b="1" dirty="0"/>
              <a:t>more rapid </a:t>
            </a:r>
            <a:r>
              <a:rPr lang="en-US" sz="1600" dirty="0"/>
              <a:t>access to profile creation options: validate, invert, all on right, all on left, continuous and closed.</a:t>
            </a:r>
          </a:p>
        </p:txBody>
      </p:sp>
    </p:spTree>
    <p:extLst>
      <p:ext uri="{BB962C8B-B14F-4D97-AF65-F5344CB8AC3E}">
        <p14:creationId xmlns:p14="http://schemas.microsoft.com/office/powerpoint/2010/main" val="4194754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5699-9531-7BD2-FE24-C8F1815C32DF}"/>
              </a:ext>
            </a:extLst>
          </p:cNvPr>
          <p:cNvSpPr txBox="1"/>
          <p:nvPr/>
        </p:nvSpPr>
        <p:spPr>
          <a:xfrm>
            <a:off x="335359" y="859510"/>
            <a:ext cx="9030831" cy="646331"/>
          </a:xfrm>
          <a:prstGeom prst="rect">
            <a:avLst/>
          </a:prstGeom>
          <a:noFill/>
        </p:spPr>
        <p:txBody>
          <a:bodyPr wrap="square" rtlCol="0">
            <a:spAutoFit/>
          </a:bodyPr>
          <a:lstStyle/>
          <a:p>
            <a:r>
              <a:rPr lang="fr-FR" sz="3600">
                <a:latin typeface="Calibri" panose="020F0502020204030204" pitchFamily="34" charset="0"/>
              </a:rPr>
              <a:t>Software Configuration and Tools-Options </a:t>
            </a:r>
          </a:p>
        </p:txBody>
      </p:sp>
      <p:sp>
        <p:nvSpPr>
          <p:cNvPr id="43" name="ZoneTexte 42">
            <a:extLst>
              <a:ext uri="{FF2B5EF4-FFF2-40B4-BE49-F238E27FC236}">
                <a16:creationId xmlns:a16="http://schemas.microsoft.com/office/drawing/2014/main" id="{5D5CB50B-25E7-D2F1-4174-4FB8BF31B78D}"/>
              </a:ext>
            </a:extLst>
          </p:cNvPr>
          <p:cNvSpPr txBox="1"/>
          <p:nvPr/>
        </p:nvSpPr>
        <p:spPr>
          <a:xfrm>
            <a:off x="345440" y="1524950"/>
            <a:ext cx="8770934" cy="369332"/>
          </a:xfrm>
          <a:prstGeom prst="rect">
            <a:avLst/>
          </a:prstGeom>
          <a:noFill/>
        </p:spPr>
        <p:txBody>
          <a:bodyPr wrap="square" rtlCol="0">
            <a:spAutoFit/>
          </a:bodyPr>
          <a:lstStyle/>
          <a:p>
            <a:r>
              <a:rPr lang="fr-FR" dirty="0" err="1">
                <a:solidFill>
                  <a:srgbClr val="C00000"/>
                </a:solidFill>
              </a:rPr>
              <a:t>Preferences</a:t>
            </a:r>
            <a:r>
              <a:rPr lang="fr-FR" dirty="0"/>
              <a:t> (Software Configuration) and </a:t>
            </a:r>
            <a:r>
              <a:rPr lang="fr-FR" dirty="0">
                <a:solidFill>
                  <a:srgbClr val="C00000"/>
                </a:solidFill>
              </a:rPr>
              <a:t>Options</a:t>
            </a:r>
            <a:r>
              <a:rPr lang="fr-FR" dirty="0"/>
              <a:t> (Tools/Options) are </a:t>
            </a:r>
            <a:r>
              <a:rPr lang="fr-FR" dirty="0" err="1"/>
              <a:t>merged</a:t>
            </a:r>
            <a:r>
              <a:rPr lang="fr-FR" dirty="0"/>
              <a:t>.</a:t>
            </a:r>
          </a:p>
        </p:txBody>
      </p:sp>
      <p:pic>
        <p:nvPicPr>
          <p:cNvPr id="44" name="Image 43">
            <a:extLst>
              <a:ext uri="{FF2B5EF4-FFF2-40B4-BE49-F238E27FC236}">
                <a16:creationId xmlns:a16="http://schemas.microsoft.com/office/drawing/2014/main" id="{C1E4B74D-8777-1DE4-AB07-3DD627DB5015}"/>
              </a:ext>
            </a:extLst>
          </p:cNvPr>
          <p:cNvPicPr>
            <a:picLocks noChangeAspect="1"/>
          </p:cNvPicPr>
          <p:nvPr/>
        </p:nvPicPr>
        <p:blipFill>
          <a:blip r:embed="rId2"/>
          <a:stretch>
            <a:fillRect/>
          </a:stretch>
        </p:blipFill>
        <p:spPr>
          <a:xfrm>
            <a:off x="1" y="3257550"/>
            <a:ext cx="4233510" cy="3584721"/>
          </a:xfrm>
          <a:prstGeom prst="rect">
            <a:avLst/>
          </a:prstGeom>
        </p:spPr>
      </p:pic>
      <p:pic>
        <p:nvPicPr>
          <p:cNvPr id="45" name="Image 44">
            <a:extLst>
              <a:ext uri="{FF2B5EF4-FFF2-40B4-BE49-F238E27FC236}">
                <a16:creationId xmlns:a16="http://schemas.microsoft.com/office/drawing/2014/main" id="{F65683D7-85ED-66E4-58E2-E6A34C6F3880}"/>
              </a:ext>
            </a:extLst>
          </p:cNvPr>
          <p:cNvPicPr>
            <a:picLocks noChangeAspect="1"/>
          </p:cNvPicPr>
          <p:nvPr/>
        </p:nvPicPr>
        <p:blipFill>
          <a:blip r:embed="rId3"/>
          <a:stretch>
            <a:fillRect/>
          </a:stretch>
        </p:blipFill>
        <p:spPr>
          <a:xfrm>
            <a:off x="4266953" y="3257549"/>
            <a:ext cx="4389847" cy="3584722"/>
          </a:xfrm>
          <a:prstGeom prst="rect">
            <a:avLst/>
          </a:prstGeom>
        </p:spPr>
      </p:pic>
      <p:sp>
        <p:nvSpPr>
          <p:cNvPr id="48" name="Rectangle 47">
            <a:extLst>
              <a:ext uri="{FF2B5EF4-FFF2-40B4-BE49-F238E27FC236}">
                <a16:creationId xmlns:a16="http://schemas.microsoft.com/office/drawing/2014/main" id="{E7CACB1E-22C8-6B99-F582-FF1456209B58}"/>
              </a:ext>
            </a:extLst>
          </p:cNvPr>
          <p:cNvSpPr/>
          <p:nvPr/>
        </p:nvSpPr>
        <p:spPr>
          <a:xfrm>
            <a:off x="4309610" y="3881855"/>
            <a:ext cx="886434" cy="20814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ADD949D3-F760-0E69-4DFB-282220E2B243}"/>
              </a:ext>
            </a:extLst>
          </p:cNvPr>
          <p:cNvSpPr/>
          <p:nvPr/>
        </p:nvSpPr>
        <p:spPr>
          <a:xfrm>
            <a:off x="4309611" y="5321484"/>
            <a:ext cx="886434" cy="94596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a:extLst>
              <a:ext uri="{FF2B5EF4-FFF2-40B4-BE49-F238E27FC236}">
                <a16:creationId xmlns:a16="http://schemas.microsoft.com/office/drawing/2014/main" id="{8882AF50-8DCF-F922-F2CD-A3FC5DBB460E}"/>
              </a:ext>
            </a:extLst>
          </p:cNvPr>
          <p:cNvSpPr txBox="1"/>
          <p:nvPr/>
        </p:nvSpPr>
        <p:spPr>
          <a:xfrm>
            <a:off x="8890038" y="3197250"/>
            <a:ext cx="3054309" cy="1815882"/>
          </a:xfrm>
          <a:prstGeom prst="rect">
            <a:avLst/>
          </a:prstGeom>
          <a:noFill/>
        </p:spPr>
        <p:txBody>
          <a:bodyPr wrap="square">
            <a:spAutoFit/>
          </a:bodyPr>
          <a:lstStyle/>
          <a:p>
            <a:r>
              <a:rPr lang="fr-FR" sz="1600" dirty="0"/>
              <a:t>- If </a:t>
            </a:r>
            <a:r>
              <a:rPr lang="fr-FR" sz="1600" dirty="0" err="1"/>
              <a:t>you</a:t>
            </a:r>
            <a:r>
              <a:rPr lang="fr-FR" sz="1600" dirty="0"/>
              <a:t> do not </a:t>
            </a:r>
            <a:r>
              <a:rPr lang="fr-FR" sz="1600" dirty="0" err="1"/>
              <a:t>save</a:t>
            </a:r>
            <a:r>
              <a:rPr lang="fr-FR" sz="1600" dirty="0"/>
              <a:t> </a:t>
            </a:r>
            <a:r>
              <a:rPr lang="fr-FR" sz="1600" dirty="0" err="1"/>
              <a:t>your</a:t>
            </a:r>
            <a:r>
              <a:rPr lang="fr-FR" sz="1600" dirty="0"/>
              <a:t> settings, </a:t>
            </a:r>
            <a:r>
              <a:rPr lang="fr-FR" sz="1600" dirty="0" err="1"/>
              <a:t>they</a:t>
            </a:r>
            <a:r>
              <a:rPr lang="fr-FR" sz="1600" dirty="0"/>
              <a:t> are </a:t>
            </a:r>
            <a:r>
              <a:rPr lang="fr-FR" sz="1600" dirty="0" err="1"/>
              <a:t>kept</a:t>
            </a:r>
            <a:r>
              <a:rPr lang="fr-FR" sz="1600" dirty="0"/>
              <a:t> by </a:t>
            </a:r>
            <a:r>
              <a:rPr lang="fr-FR" sz="1600" dirty="0" err="1"/>
              <a:t>product</a:t>
            </a:r>
            <a:r>
              <a:rPr lang="fr-FR" sz="1600" dirty="0"/>
              <a:t> and </a:t>
            </a:r>
            <a:r>
              <a:rPr lang="fr-FR" sz="1600" dirty="0" err="1"/>
              <a:t>reload</a:t>
            </a:r>
            <a:r>
              <a:rPr lang="fr-FR" sz="1600" dirty="0"/>
              <a:t> at </a:t>
            </a:r>
            <a:r>
              <a:rPr lang="fr-FR" sz="1600" dirty="0" err="1"/>
              <a:t>each</a:t>
            </a:r>
            <a:r>
              <a:rPr lang="fr-FR" sz="1600" dirty="0"/>
              <a:t> new session.</a:t>
            </a:r>
          </a:p>
          <a:p>
            <a:r>
              <a:rPr lang="fr-FR" sz="1600" dirty="0">
                <a:sym typeface="Wingdings" panose="05000000000000000000" pitchFamily="2" charset="2"/>
              </a:rPr>
              <a:t>- One </a:t>
            </a:r>
            <a:r>
              <a:rPr lang="fr-FR" sz="1600" b="1" dirty="0">
                <a:sym typeface="Wingdings" panose="05000000000000000000" pitchFamily="2" charset="2"/>
              </a:rPr>
              <a:t>unique type of file</a:t>
            </a:r>
            <a:r>
              <a:rPr lang="fr-FR" sz="1600" b="1" dirty="0"/>
              <a:t> </a:t>
            </a:r>
            <a:r>
              <a:rPr lang="fr-FR" sz="1600" dirty="0"/>
              <a:t>(</a:t>
            </a:r>
            <a:r>
              <a:rPr lang="fr-FR" sz="1600" b="1" dirty="0">
                <a:solidFill>
                  <a:srgbClr val="C00000"/>
                </a:solidFill>
              </a:rPr>
              <a:t>*.</a:t>
            </a:r>
            <a:r>
              <a:rPr lang="fr-FR" sz="1600" b="1" dirty="0" err="1">
                <a:solidFill>
                  <a:srgbClr val="C00000"/>
                </a:solidFill>
              </a:rPr>
              <a:t>ini</a:t>
            </a:r>
            <a:r>
              <a:rPr lang="fr-FR" sz="1600" dirty="0"/>
              <a:t>)</a:t>
            </a:r>
          </a:p>
          <a:p>
            <a:r>
              <a:rPr lang="fr-FR" sz="1600" dirty="0"/>
              <a:t>(no more OPT / OPG)</a:t>
            </a:r>
          </a:p>
          <a:p>
            <a:r>
              <a:rPr lang="fr-FR" sz="1600" dirty="0"/>
              <a:t>- </a:t>
            </a:r>
            <a:r>
              <a:rPr lang="fr-FR" sz="1600" dirty="0" err="1"/>
              <a:t>We</a:t>
            </a:r>
            <a:r>
              <a:rPr lang="fr-FR" sz="1600" dirty="0"/>
              <a:t> </a:t>
            </a:r>
            <a:r>
              <a:rPr lang="fr-FR" sz="1600" dirty="0" err="1"/>
              <a:t>added</a:t>
            </a:r>
            <a:r>
              <a:rPr lang="fr-FR" sz="1600" dirty="0"/>
              <a:t> a new </a:t>
            </a:r>
            <a:r>
              <a:rPr lang="fr-FR" sz="1600" dirty="0" err="1"/>
              <a:t>rapid</a:t>
            </a:r>
            <a:r>
              <a:rPr lang="fr-FR" sz="1600" dirty="0"/>
              <a:t> </a:t>
            </a:r>
            <a:r>
              <a:rPr lang="fr-FR" sz="1600" dirty="0" err="1"/>
              <a:t>access</a:t>
            </a:r>
            <a:r>
              <a:rPr lang="fr-FR" sz="1600" dirty="0"/>
              <a:t> to </a:t>
            </a:r>
            <a:r>
              <a:rPr lang="fr-FR" sz="1600" dirty="0" err="1"/>
              <a:t>existing</a:t>
            </a:r>
            <a:r>
              <a:rPr lang="fr-FR" sz="1600" dirty="0"/>
              <a:t> files</a:t>
            </a:r>
          </a:p>
        </p:txBody>
      </p:sp>
      <p:pic>
        <p:nvPicPr>
          <p:cNvPr id="7" name="Image 6">
            <a:extLst>
              <a:ext uri="{FF2B5EF4-FFF2-40B4-BE49-F238E27FC236}">
                <a16:creationId xmlns:a16="http://schemas.microsoft.com/office/drawing/2014/main" id="{1A43D31F-6DA3-C70A-22D9-BA82EAF819A5}"/>
              </a:ext>
            </a:extLst>
          </p:cNvPr>
          <p:cNvPicPr>
            <a:picLocks noChangeAspect="1"/>
          </p:cNvPicPr>
          <p:nvPr/>
        </p:nvPicPr>
        <p:blipFill>
          <a:blip r:embed="rId4"/>
          <a:stretch>
            <a:fillRect/>
          </a:stretch>
        </p:blipFill>
        <p:spPr>
          <a:xfrm>
            <a:off x="10100222" y="5346915"/>
            <a:ext cx="1943543" cy="1067043"/>
          </a:xfrm>
          <a:prstGeom prst="rect">
            <a:avLst/>
          </a:prstGeom>
        </p:spPr>
      </p:pic>
      <p:sp>
        <p:nvSpPr>
          <p:cNvPr id="10" name="Rectangle 9">
            <a:extLst>
              <a:ext uri="{FF2B5EF4-FFF2-40B4-BE49-F238E27FC236}">
                <a16:creationId xmlns:a16="http://schemas.microsoft.com/office/drawing/2014/main" id="{C6E0764C-9B0E-6C8B-4D0B-C1EDD4901E11}"/>
              </a:ext>
            </a:extLst>
          </p:cNvPr>
          <p:cNvSpPr/>
          <p:nvPr/>
        </p:nvSpPr>
        <p:spPr>
          <a:xfrm>
            <a:off x="10436929" y="5346915"/>
            <a:ext cx="241203" cy="40394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94B31DC-E86D-D338-7D9B-4394365F4ECC}"/>
              </a:ext>
            </a:extLst>
          </p:cNvPr>
          <p:cNvSpPr txBox="1"/>
          <p:nvPr/>
        </p:nvSpPr>
        <p:spPr>
          <a:xfrm>
            <a:off x="345440" y="1903076"/>
            <a:ext cx="11084561" cy="338554"/>
          </a:xfrm>
          <a:prstGeom prst="rect">
            <a:avLst/>
          </a:prstGeom>
          <a:noFill/>
        </p:spPr>
        <p:txBody>
          <a:bodyPr wrap="square">
            <a:spAutoFit/>
          </a:bodyPr>
          <a:lstStyle/>
          <a:p>
            <a:r>
              <a:rPr lang="fr-FR" sz="1600" dirty="0" err="1"/>
              <a:t>We</a:t>
            </a:r>
            <a:r>
              <a:rPr lang="fr-FR" sz="1600" dirty="0"/>
              <a:t> </a:t>
            </a:r>
            <a:r>
              <a:rPr lang="fr-FR" sz="1600" dirty="0" err="1"/>
              <a:t>still</a:t>
            </a:r>
            <a:r>
              <a:rPr lang="fr-FR" sz="1600" dirty="0"/>
              <a:t> have 2 </a:t>
            </a:r>
            <a:r>
              <a:rPr lang="fr-FR" sz="1600" dirty="0" err="1"/>
              <a:t>access</a:t>
            </a:r>
            <a:r>
              <a:rPr lang="fr-FR" sz="1600" dirty="0"/>
              <a:t>, one </a:t>
            </a:r>
            <a:r>
              <a:rPr lang="fr-FR" sz="1600" dirty="0" err="1"/>
              <a:t>from</a:t>
            </a:r>
            <a:r>
              <a:rPr lang="fr-FR" sz="1600" dirty="0"/>
              <a:t> </a:t>
            </a:r>
            <a:r>
              <a:rPr lang="fr-FR" sz="1600" dirty="0" err="1"/>
              <a:t>Homepage</a:t>
            </a:r>
            <a:r>
              <a:rPr lang="fr-FR" sz="1600" dirty="0"/>
              <a:t> </a:t>
            </a:r>
            <a:r>
              <a:rPr lang="fr-FR" sz="1600" dirty="0" err="1"/>
              <a:t>wit</a:t>
            </a:r>
            <a:r>
              <a:rPr lang="fr-FR" sz="1600" dirty="0"/>
              <a:t> the </a:t>
            </a:r>
            <a:r>
              <a:rPr lang="fr-FR" sz="1600" dirty="0" err="1"/>
              <a:t>Preferences</a:t>
            </a:r>
            <a:r>
              <a:rPr lang="fr-FR" sz="1600" dirty="0"/>
              <a:t> </a:t>
            </a:r>
            <a:r>
              <a:rPr lang="fr-FR" sz="1600" dirty="0" err="1"/>
              <a:t>only</a:t>
            </a:r>
            <a:r>
              <a:rPr lang="fr-FR" sz="1600" dirty="0"/>
              <a:t>, one in the Tools/Options </a:t>
            </a:r>
            <a:r>
              <a:rPr lang="fr-FR" sz="1600" dirty="0" err="1"/>
              <a:t>with</a:t>
            </a:r>
            <a:r>
              <a:rPr lang="fr-FR" sz="1600" dirty="0"/>
              <a:t> </a:t>
            </a:r>
            <a:r>
              <a:rPr lang="fr-FR" sz="1600" dirty="0" err="1"/>
              <a:t>everything</a:t>
            </a:r>
            <a:r>
              <a:rPr lang="fr-FR" sz="1600" dirty="0"/>
              <a:t>.</a:t>
            </a:r>
          </a:p>
        </p:txBody>
      </p:sp>
      <p:sp>
        <p:nvSpPr>
          <p:cNvPr id="12" name="ZoneTexte 11">
            <a:extLst>
              <a:ext uri="{FF2B5EF4-FFF2-40B4-BE49-F238E27FC236}">
                <a16:creationId xmlns:a16="http://schemas.microsoft.com/office/drawing/2014/main" id="{2F0A2F8C-FEF6-C5C6-F552-F52978502203}"/>
              </a:ext>
            </a:extLst>
          </p:cNvPr>
          <p:cNvSpPr txBox="1"/>
          <p:nvPr/>
        </p:nvSpPr>
        <p:spPr>
          <a:xfrm>
            <a:off x="345440" y="2288512"/>
            <a:ext cx="10474271" cy="338554"/>
          </a:xfrm>
          <a:prstGeom prst="rect">
            <a:avLst/>
          </a:prstGeom>
          <a:noFill/>
        </p:spPr>
        <p:txBody>
          <a:bodyPr wrap="square">
            <a:spAutoFit/>
          </a:bodyPr>
          <a:lstStyle/>
          <a:p>
            <a:r>
              <a:rPr lang="fr-FR" sz="1600" dirty="0"/>
              <a:t>The </a:t>
            </a:r>
            <a:r>
              <a:rPr lang="fr-FR" sz="1600" dirty="0" err="1">
                <a:solidFill>
                  <a:srgbClr val="C00000"/>
                </a:solidFill>
              </a:rPr>
              <a:t>Preferences</a:t>
            </a:r>
            <a:r>
              <a:rPr lang="fr-FR" sz="1600" dirty="0"/>
              <a:t> deal </a:t>
            </a:r>
            <a:r>
              <a:rPr lang="fr-FR" sz="1600" dirty="0" err="1"/>
              <a:t>with</a:t>
            </a:r>
            <a:r>
              <a:rPr lang="fr-FR" sz="1600" dirty="0"/>
              <a:t> General options for the software use; the </a:t>
            </a:r>
            <a:r>
              <a:rPr lang="fr-FR" sz="1600" dirty="0">
                <a:solidFill>
                  <a:srgbClr val="C00000"/>
                </a:solidFill>
              </a:rPr>
              <a:t>Options</a:t>
            </a:r>
            <a:r>
              <a:rPr lang="fr-FR" sz="1600" dirty="0"/>
              <a:t> are </a:t>
            </a:r>
            <a:r>
              <a:rPr lang="fr-FR" sz="1600" dirty="0" err="1"/>
              <a:t>defined</a:t>
            </a:r>
            <a:r>
              <a:rPr lang="fr-FR" sz="1600" dirty="0"/>
              <a:t> by </a:t>
            </a:r>
            <a:r>
              <a:rPr lang="fr-FR" sz="1600" dirty="0" err="1"/>
              <a:t>product</a:t>
            </a:r>
            <a:r>
              <a:rPr lang="fr-FR" sz="1600" dirty="0"/>
              <a:t>.</a:t>
            </a:r>
          </a:p>
        </p:txBody>
      </p:sp>
      <p:cxnSp>
        <p:nvCxnSpPr>
          <p:cNvPr id="14" name="Connecteur droit avec flèche 13">
            <a:extLst>
              <a:ext uri="{FF2B5EF4-FFF2-40B4-BE49-F238E27FC236}">
                <a16:creationId xmlns:a16="http://schemas.microsoft.com/office/drawing/2014/main" id="{AF9D8004-628B-571C-FAA5-6C6B63A3D8E4}"/>
              </a:ext>
            </a:extLst>
          </p:cNvPr>
          <p:cNvCxnSpPr/>
          <p:nvPr/>
        </p:nvCxnSpPr>
        <p:spPr>
          <a:xfrm>
            <a:off x="1409700" y="2657844"/>
            <a:ext cx="0" cy="47608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2290535D-81FE-3B94-A945-02B55351564C}"/>
              </a:ext>
            </a:extLst>
          </p:cNvPr>
          <p:cNvCxnSpPr/>
          <p:nvPr/>
        </p:nvCxnSpPr>
        <p:spPr>
          <a:xfrm>
            <a:off x="6391275" y="2657843"/>
            <a:ext cx="0" cy="47608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ACE6771F-61AE-9E63-080F-94B592F118D9}"/>
              </a:ext>
            </a:extLst>
          </p:cNvPr>
          <p:cNvSpPr txBox="1"/>
          <p:nvPr/>
        </p:nvSpPr>
        <p:spPr>
          <a:xfrm>
            <a:off x="8890038" y="2811814"/>
            <a:ext cx="2330352" cy="369332"/>
          </a:xfrm>
          <a:prstGeom prst="rect">
            <a:avLst/>
          </a:prstGeom>
          <a:noFill/>
        </p:spPr>
        <p:txBody>
          <a:bodyPr wrap="square" rtlCol="0">
            <a:spAutoFit/>
          </a:bodyPr>
          <a:lstStyle/>
          <a:p>
            <a:r>
              <a:rPr lang="fr-FR" dirty="0"/>
              <a:t>Change of </a:t>
            </a:r>
            <a:r>
              <a:rPr lang="fr-FR" dirty="0" err="1"/>
              <a:t>mechanism</a:t>
            </a:r>
            <a:endParaRPr lang="fr-FR" dirty="0"/>
          </a:p>
        </p:txBody>
      </p:sp>
      <p:cxnSp>
        <p:nvCxnSpPr>
          <p:cNvPr id="17" name="Connecteur droit avec flèche 16">
            <a:extLst>
              <a:ext uri="{FF2B5EF4-FFF2-40B4-BE49-F238E27FC236}">
                <a16:creationId xmlns:a16="http://schemas.microsoft.com/office/drawing/2014/main" id="{274E9F39-67E1-AEFD-B415-E5AB375C6D79}"/>
              </a:ext>
            </a:extLst>
          </p:cNvPr>
          <p:cNvCxnSpPr>
            <a:cxnSpLocks/>
          </p:cNvCxnSpPr>
          <p:nvPr/>
        </p:nvCxnSpPr>
        <p:spPr>
          <a:xfrm flipH="1">
            <a:off x="10625008" y="4786697"/>
            <a:ext cx="227911" cy="48426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C829460E-90B2-EE17-1751-CFAAEA97AA9B}"/>
              </a:ext>
            </a:extLst>
          </p:cNvPr>
          <p:cNvGrpSpPr/>
          <p:nvPr/>
        </p:nvGrpSpPr>
        <p:grpSpPr>
          <a:xfrm>
            <a:off x="10899588" y="313244"/>
            <a:ext cx="845672" cy="809283"/>
            <a:chOff x="10127164" y="5361875"/>
            <a:chExt cx="737060" cy="700541"/>
          </a:xfrm>
        </p:grpSpPr>
        <p:sp>
          <p:nvSpPr>
            <p:cNvPr id="5" name="Rectangle : coins arrondis 4">
              <a:extLst>
                <a:ext uri="{FF2B5EF4-FFF2-40B4-BE49-F238E27FC236}">
                  <a16:creationId xmlns:a16="http://schemas.microsoft.com/office/drawing/2014/main" id="{3E716C43-758B-AEA7-4144-CD772F455782}"/>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isocèle 5">
              <a:extLst>
                <a:ext uri="{FF2B5EF4-FFF2-40B4-BE49-F238E27FC236}">
                  <a16:creationId xmlns:a16="http://schemas.microsoft.com/office/drawing/2014/main" id="{BE7F8E6C-3958-CAFF-456A-A0EC29D1CE2E}"/>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67BD12F9-3EE6-4367-5B4C-4F9F9F936068}"/>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14</a:t>
              </a:r>
              <a:endParaRPr lang="fr-FR" b="1" dirty="0">
                <a:solidFill>
                  <a:schemeClr val="bg1"/>
                </a:solidFill>
              </a:endParaRPr>
            </a:p>
          </p:txBody>
        </p:sp>
      </p:grpSp>
    </p:spTree>
    <p:extLst>
      <p:ext uri="{BB962C8B-B14F-4D97-AF65-F5344CB8AC3E}">
        <p14:creationId xmlns:p14="http://schemas.microsoft.com/office/powerpoint/2010/main" val="269559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5699-9531-7BD2-FE24-C8F1815C32DF}"/>
              </a:ext>
            </a:extLst>
          </p:cNvPr>
          <p:cNvSpPr txBox="1"/>
          <p:nvPr/>
        </p:nvSpPr>
        <p:spPr>
          <a:xfrm>
            <a:off x="335359" y="859510"/>
            <a:ext cx="9030831" cy="646331"/>
          </a:xfrm>
          <a:prstGeom prst="rect">
            <a:avLst/>
          </a:prstGeom>
          <a:noFill/>
        </p:spPr>
        <p:txBody>
          <a:bodyPr wrap="square" rtlCol="0">
            <a:spAutoFit/>
          </a:bodyPr>
          <a:lstStyle/>
          <a:p>
            <a:r>
              <a:rPr lang="fr-FR" sz="3600">
                <a:latin typeface="Calibri" panose="020F0502020204030204" pitchFamily="34" charset="0"/>
              </a:rPr>
              <a:t>Software Configuration and Tools-Options </a:t>
            </a:r>
          </a:p>
        </p:txBody>
      </p:sp>
      <p:pic>
        <p:nvPicPr>
          <p:cNvPr id="42" name="Picture 3" descr="A picture containing text, tableware, dishware, plate&#10;&#10;Description automatically generated">
            <a:extLst>
              <a:ext uri="{FF2B5EF4-FFF2-40B4-BE49-F238E27FC236}">
                <a16:creationId xmlns:a16="http://schemas.microsoft.com/office/drawing/2014/main" id="{D9A9ADB8-FEC7-2253-4D89-7D67654689EA}"/>
              </a:ext>
            </a:extLst>
          </p:cNvPr>
          <p:cNvPicPr>
            <a:picLocks noChangeAspect="1"/>
          </p:cNvPicPr>
          <p:nvPr/>
        </p:nvPicPr>
        <p:blipFill>
          <a:blip r:embed="rId2"/>
          <a:stretch>
            <a:fillRect/>
          </a:stretch>
        </p:blipFill>
        <p:spPr>
          <a:xfrm>
            <a:off x="345440" y="6062416"/>
            <a:ext cx="1776904" cy="520405"/>
          </a:xfrm>
          <a:prstGeom prst="rect">
            <a:avLst/>
          </a:prstGeom>
        </p:spPr>
      </p:pic>
      <p:pic>
        <p:nvPicPr>
          <p:cNvPr id="44" name="Image 43">
            <a:extLst>
              <a:ext uri="{FF2B5EF4-FFF2-40B4-BE49-F238E27FC236}">
                <a16:creationId xmlns:a16="http://schemas.microsoft.com/office/drawing/2014/main" id="{C1E4B74D-8777-1DE4-AB07-3DD627DB5015}"/>
              </a:ext>
            </a:extLst>
          </p:cNvPr>
          <p:cNvPicPr>
            <a:picLocks noChangeAspect="1"/>
          </p:cNvPicPr>
          <p:nvPr/>
        </p:nvPicPr>
        <p:blipFill>
          <a:blip r:embed="rId3"/>
          <a:stretch>
            <a:fillRect/>
          </a:stretch>
        </p:blipFill>
        <p:spPr>
          <a:xfrm>
            <a:off x="383995" y="2408224"/>
            <a:ext cx="5162412" cy="4371268"/>
          </a:xfrm>
          <a:prstGeom prst="rect">
            <a:avLst/>
          </a:prstGeom>
        </p:spPr>
      </p:pic>
      <p:sp>
        <p:nvSpPr>
          <p:cNvPr id="62" name="ZoneTexte 61">
            <a:extLst>
              <a:ext uri="{FF2B5EF4-FFF2-40B4-BE49-F238E27FC236}">
                <a16:creationId xmlns:a16="http://schemas.microsoft.com/office/drawing/2014/main" id="{19623781-BFCF-29CD-586A-4B8C1CB80E6F}"/>
              </a:ext>
            </a:extLst>
          </p:cNvPr>
          <p:cNvSpPr txBox="1"/>
          <p:nvPr/>
        </p:nvSpPr>
        <p:spPr>
          <a:xfrm>
            <a:off x="2965201" y="1563118"/>
            <a:ext cx="3544210" cy="646331"/>
          </a:xfrm>
          <a:prstGeom prst="rect">
            <a:avLst/>
          </a:prstGeom>
          <a:noFill/>
        </p:spPr>
        <p:txBody>
          <a:bodyPr wrap="square">
            <a:spAutoFit/>
          </a:bodyPr>
          <a:lstStyle/>
          <a:p>
            <a:r>
              <a:rPr lang="fr-FR" dirty="0"/>
              <a:t>- New </a:t>
            </a:r>
            <a:r>
              <a:rPr lang="fr-FR" dirty="0" err="1"/>
              <a:t>dialog</a:t>
            </a:r>
            <a:endParaRPr lang="fr-FR" dirty="0"/>
          </a:p>
          <a:p>
            <a:r>
              <a:rPr lang="fr-FR" dirty="0"/>
              <a:t>- </a:t>
            </a:r>
            <a:r>
              <a:rPr lang="fr-FR" dirty="0" err="1"/>
              <a:t>Homogenizing</a:t>
            </a:r>
            <a:r>
              <a:rPr lang="fr-FR" dirty="0"/>
              <a:t> and </a:t>
            </a:r>
            <a:r>
              <a:rPr lang="fr-FR" dirty="0" err="1"/>
              <a:t>sorting</a:t>
            </a:r>
            <a:r>
              <a:rPr lang="fr-FR" dirty="0"/>
              <a:t> options</a:t>
            </a:r>
          </a:p>
        </p:txBody>
      </p:sp>
      <p:cxnSp>
        <p:nvCxnSpPr>
          <p:cNvPr id="63" name="Connecteur droit avec flèche 62">
            <a:extLst>
              <a:ext uri="{FF2B5EF4-FFF2-40B4-BE49-F238E27FC236}">
                <a16:creationId xmlns:a16="http://schemas.microsoft.com/office/drawing/2014/main" id="{15565282-7282-0D76-3727-28066EBD9517}"/>
              </a:ext>
            </a:extLst>
          </p:cNvPr>
          <p:cNvCxnSpPr>
            <a:cxnSpLocks/>
          </p:cNvCxnSpPr>
          <p:nvPr/>
        </p:nvCxnSpPr>
        <p:spPr>
          <a:xfrm flipH="1">
            <a:off x="636497" y="2138248"/>
            <a:ext cx="335079" cy="5255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F463B034-6728-CA6F-BBAF-D09732E81F7F}"/>
              </a:ext>
            </a:extLst>
          </p:cNvPr>
          <p:cNvSpPr/>
          <p:nvPr/>
        </p:nvSpPr>
        <p:spPr>
          <a:xfrm>
            <a:off x="464111" y="2727324"/>
            <a:ext cx="263022" cy="212890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B7F47932-4626-C023-23B8-4CB2757E939B}"/>
              </a:ext>
            </a:extLst>
          </p:cNvPr>
          <p:cNvSpPr txBox="1"/>
          <p:nvPr/>
        </p:nvSpPr>
        <p:spPr>
          <a:xfrm>
            <a:off x="345440" y="1551487"/>
            <a:ext cx="2367259" cy="369332"/>
          </a:xfrm>
          <a:prstGeom prst="rect">
            <a:avLst/>
          </a:prstGeom>
          <a:noFill/>
        </p:spPr>
        <p:txBody>
          <a:bodyPr wrap="square">
            <a:spAutoFit/>
          </a:bodyPr>
          <a:lstStyle/>
          <a:p>
            <a:r>
              <a:rPr lang="fr-FR" b="1" dirty="0"/>
              <a:t>General </a:t>
            </a:r>
            <a:r>
              <a:rPr lang="fr-FR" b="1" dirty="0" err="1"/>
              <a:t>Improvements</a:t>
            </a:r>
            <a:endParaRPr lang="fr-FR" b="1" dirty="0"/>
          </a:p>
        </p:txBody>
      </p:sp>
      <p:pic>
        <p:nvPicPr>
          <p:cNvPr id="7" name="Image 6">
            <a:extLst>
              <a:ext uri="{FF2B5EF4-FFF2-40B4-BE49-F238E27FC236}">
                <a16:creationId xmlns:a16="http://schemas.microsoft.com/office/drawing/2014/main" id="{F7BFBFCB-9F71-E76E-E9B6-6C5599403FB8}"/>
              </a:ext>
            </a:extLst>
          </p:cNvPr>
          <p:cNvPicPr>
            <a:picLocks noChangeAspect="1"/>
          </p:cNvPicPr>
          <p:nvPr/>
        </p:nvPicPr>
        <p:blipFill>
          <a:blip r:embed="rId4"/>
          <a:stretch>
            <a:fillRect/>
          </a:stretch>
        </p:blipFill>
        <p:spPr>
          <a:xfrm>
            <a:off x="7909151" y="2745334"/>
            <a:ext cx="3111184" cy="844044"/>
          </a:xfrm>
          <a:prstGeom prst="rect">
            <a:avLst/>
          </a:prstGeom>
        </p:spPr>
      </p:pic>
      <p:pic>
        <p:nvPicPr>
          <p:cNvPr id="9" name="Image 8">
            <a:extLst>
              <a:ext uri="{FF2B5EF4-FFF2-40B4-BE49-F238E27FC236}">
                <a16:creationId xmlns:a16="http://schemas.microsoft.com/office/drawing/2014/main" id="{5FDC0530-6D64-698E-316B-ABC2D6BB3CA8}"/>
              </a:ext>
            </a:extLst>
          </p:cNvPr>
          <p:cNvPicPr>
            <a:picLocks noChangeAspect="1"/>
          </p:cNvPicPr>
          <p:nvPr/>
        </p:nvPicPr>
        <p:blipFill>
          <a:blip r:embed="rId5"/>
          <a:stretch>
            <a:fillRect/>
          </a:stretch>
        </p:blipFill>
        <p:spPr>
          <a:xfrm>
            <a:off x="6879390" y="2246445"/>
            <a:ext cx="4258423" cy="323557"/>
          </a:xfrm>
          <a:prstGeom prst="rect">
            <a:avLst/>
          </a:prstGeom>
        </p:spPr>
      </p:pic>
      <p:sp>
        <p:nvSpPr>
          <p:cNvPr id="11" name="ZoneTexte 10">
            <a:extLst>
              <a:ext uri="{FF2B5EF4-FFF2-40B4-BE49-F238E27FC236}">
                <a16:creationId xmlns:a16="http://schemas.microsoft.com/office/drawing/2014/main" id="{8BDEC094-4FC3-6FCD-6985-0128AEFBA2F6}"/>
              </a:ext>
            </a:extLst>
          </p:cNvPr>
          <p:cNvSpPr txBox="1"/>
          <p:nvPr/>
        </p:nvSpPr>
        <p:spPr>
          <a:xfrm>
            <a:off x="6761913" y="1549698"/>
            <a:ext cx="4258422" cy="646331"/>
          </a:xfrm>
          <a:prstGeom prst="rect">
            <a:avLst/>
          </a:prstGeom>
          <a:noFill/>
        </p:spPr>
        <p:txBody>
          <a:bodyPr wrap="square">
            <a:spAutoFit/>
          </a:bodyPr>
          <a:lstStyle/>
          <a:p>
            <a:pPr marL="285750" indent="-285750">
              <a:buFontTx/>
              <a:buChar char="-"/>
            </a:pPr>
            <a:r>
              <a:rPr lang="fr-FR" dirty="0"/>
              <a:t>No more </a:t>
            </a:r>
            <a:r>
              <a:rPr lang="fr-FR" dirty="0" err="1"/>
              <a:t>access</a:t>
            </a:r>
            <a:r>
              <a:rPr lang="fr-FR" dirty="0"/>
              <a:t> to Windows Explorer but direct </a:t>
            </a:r>
            <a:r>
              <a:rPr lang="fr-FR" dirty="0" err="1"/>
              <a:t>access</a:t>
            </a:r>
            <a:r>
              <a:rPr lang="fr-FR" dirty="0"/>
              <a:t> by combo</a:t>
            </a:r>
          </a:p>
        </p:txBody>
      </p:sp>
      <p:sp>
        <p:nvSpPr>
          <p:cNvPr id="13" name="ZoneTexte 12">
            <a:extLst>
              <a:ext uri="{FF2B5EF4-FFF2-40B4-BE49-F238E27FC236}">
                <a16:creationId xmlns:a16="http://schemas.microsoft.com/office/drawing/2014/main" id="{958A8981-57DB-C7B0-B6F8-A1040CA278DB}"/>
              </a:ext>
            </a:extLst>
          </p:cNvPr>
          <p:cNvSpPr txBox="1"/>
          <p:nvPr/>
        </p:nvSpPr>
        <p:spPr>
          <a:xfrm>
            <a:off x="6645595" y="4989603"/>
            <a:ext cx="4441668" cy="369332"/>
          </a:xfrm>
          <a:prstGeom prst="rect">
            <a:avLst/>
          </a:prstGeom>
          <a:noFill/>
        </p:spPr>
        <p:txBody>
          <a:bodyPr wrap="square">
            <a:spAutoFit/>
          </a:bodyPr>
          <a:lstStyle/>
          <a:p>
            <a:r>
              <a:rPr lang="fr-FR" dirty="0"/>
              <a:t>- </a:t>
            </a:r>
            <a:r>
              <a:rPr lang="fr-FR" dirty="0" err="1"/>
              <a:t>Tick</a:t>
            </a:r>
            <a:r>
              <a:rPr lang="fr-FR" dirty="0"/>
              <a:t> </a:t>
            </a:r>
            <a:r>
              <a:rPr lang="fr-FR" dirty="0" err="1"/>
              <a:t>button</a:t>
            </a:r>
            <a:r>
              <a:rPr lang="fr-FR" dirty="0"/>
              <a:t> for ON/OFF </a:t>
            </a:r>
            <a:r>
              <a:rPr lang="fr-FR" dirty="0" err="1"/>
              <a:t>commands</a:t>
            </a:r>
            <a:endParaRPr lang="fr-FR" dirty="0"/>
          </a:p>
        </p:txBody>
      </p:sp>
      <p:sp>
        <p:nvSpPr>
          <p:cNvPr id="18" name="ZoneTexte 17">
            <a:extLst>
              <a:ext uri="{FF2B5EF4-FFF2-40B4-BE49-F238E27FC236}">
                <a16:creationId xmlns:a16="http://schemas.microsoft.com/office/drawing/2014/main" id="{4B8FC868-0EE2-1437-0EEC-6799ABBC1358}"/>
              </a:ext>
            </a:extLst>
          </p:cNvPr>
          <p:cNvSpPr txBox="1"/>
          <p:nvPr/>
        </p:nvSpPr>
        <p:spPr>
          <a:xfrm>
            <a:off x="6645595" y="4213120"/>
            <a:ext cx="4094240" cy="369332"/>
          </a:xfrm>
          <a:prstGeom prst="rect">
            <a:avLst/>
          </a:prstGeom>
          <a:noFill/>
        </p:spPr>
        <p:txBody>
          <a:bodyPr wrap="square">
            <a:spAutoFit/>
          </a:bodyPr>
          <a:lstStyle/>
          <a:p>
            <a:r>
              <a:rPr lang="fr-FR" dirty="0"/>
              <a:t>- Spin buttons on all values </a:t>
            </a:r>
            <a:r>
              <a:rPr lang="fr-FR" dirty="0" err="1"/>
              <a:t>fields</a:t>
            </a:r>
            <a:endParaRPr lang="fr-FR" dirty="0"/>
          </a:p>
        </p:txBody>
      </p:sp>
      <p:cxnSp>
        <p:nvCxnSpPr>
          <p:cNvPr id="20" name="Connecteur droit avec flèche 19">
            <a:extLst>
              <a:ext uri="{FF2B5EF4-FFF2-40B4-BE49-F238E27FC236}">
                <a16:creationId xmlns:a16="http://schemas.microsoft.com/office/drawing/2014/main" id="{DC21EE21-E3A3-01E5-A69B-7D126C808544}"/>
              </a:ext>
            </a:extLst>
          </p:cNvPr>
          <p:cNvCxnSpPr>
            <a:cxnSpLocks/>
          </p:cNvCxnSpPr>
          <p:nvPr/>
        </p:nvCxnSpPr>
        <p:spPr>
          <a:xfrm flipH="1">
            <a:off x="4146487" y="4463358"/>
            <a:ext cx="2362924" cy="1305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CCBD562E-4222-02F5-B742-D9BD25DE6495}"/>
              </a:ext>
            </a:extLst>
          </p:cNvPr>
          <p:cNvCxnSpPr>
            <a:cxnSpLocks/>
            <a:stCxn id="13" idx="1"/>
          </p:cNvCxnSpPr>
          <p:nvPr/>
        </p:nvCxnSpPr>
        <p:spPr>
          <a:xfrm flipH="1" flipV="1">
            <a:off x="3263599" y="4929084"/>
            <a:ext cx="3381996" cy="2451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03DB3994-AFE4-2E38-10DE-483137DC8D1E}"/>
              </a:ext>
            </a:extLst>
          </p:cNvPr>
          <p:cNvCxnSpPr>
            <a:cxnSpLocks/>
          </p:cNvCxnSpPr>
          <p:nvPr/>
        </p:nvCxnSpPr>
        <p:spPr>
          <a:xfrm flipH="1">
            <a:off x="10583694" y="2518821"/>
            <a:ext cx="236017" cy="3009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e 4">
            <a:extLst>
              <a:ext uri="{FF2B5EF4-FFF2-40B4-BE49-F238E27FC236}">
                <a16:creationId xmlns:a16="http://schemas.microsoft.com/office/drawing/2014/main" id="{E0BA3F9A-9552-5B22-F90A-0D3F24654515}"/>
              </a:ext>
            </a:extLst>
          </p:cNvPr>
          <p:cNvGrpSpPr/>
          <p:nvPr/>
        </p:nvGrpSpPr>
        <p:grpSpPr>
          <a:xfrm>
            <a:off x="10899588" y="313244"/>
            <a:ext cx="845672" cy="809283"/>
            <a:chOff x="10127164" y="5361875"/>
            <a:chExt cx="737060" cy="700541"/>
          </a:xfrm>
        </p:grpSpPr>
        <p:sp>
          <p:nvSpPr>
            <p:cNvPr id="6" name="Rectangle : coins arrondis 5">
              <a:extLst>
                <a:ext uri="{FF2B5EF4-FFF2-40B4-BE49-F238E27FC236}">
                  <a16:creationId xmlns:a16="http://schemas.microsoft.com/office/drawing/2014/main" id="{93B4BB3F-9A28-D86A-88A7-B7E951177C97}"/>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a:extLst>
                <a:ext uri="{FF2B5EF4-FFF2-40B4-BE49-F238E27FC236}">
                  <a16:creationId xmlns:a16="http://schemas.microsoft.com/office/drawing/2014/main" id="{D09E5C4F-2954-B59F-30AE-F790F370BE16}"/>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1DB3FDC7-98B6-5D7C-1D7C-722C9874B974}"/>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14</a:t>
              </a:r>
              <a:endParaRPr lang="fr-FR" b="1" dirty="0">
                <a:solidFill>
                  <a:schemeClr val="bg1"/>
                </a:solidFill>
              </a:endParaRPr>
            </a:p>
          </p:txBody>
        </p:sp>
      </p:grpSp>
    </p:spTree>
    <p:extLst>
      <p:ext uri="{BB962C8B-B14F-4D97-AF65-F5344CB8AC3E}">
        <p14:creationId xmlns:p14="http://schemas.microsoft.com/office/powerpoint/2010/main" val="2422238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7083669"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5699-9531-7BD2-FE24-C8F1815C32DF}"/>
              </a:ext>
            </a:extLst>
          </p:cNvPr>
          <p:cNvSpPr txBox="1"/>
          <p:nvPr/>
        </p:nvSpPr>
        <p:spPr>
          <a:xfrm>
            <a:off x="335359" y="859510"/>
            <a:ext cx="9030831" cy="646331"/>
          </a:xfrm>
          <a:prstGeom prst="rect">
            <a:avLst/>
          </a:prstGeom>
          <a:noFill/>
        </p:spPr>
        <p:txBody>
          <a:bodyPr wrap="square" rtlCol="0">
            <a:spAutoFit/>
          </a:bodyPr>
          <a:lstStyle/>
          <a:p>
            <a:r>
              <a:rPr lang="fr-FR" sz="3600">
                <a:latin typeface="Calibri" panose="020F0502020204030204" pitchFamily="34" charset="0"/>
              </a:rPr>
              <a:t>Software Configuration and Tools-Options </a:t>
            </a:r>
          </a:p>
        </p:txBody>
      </p:sp>
      <p:pic>
        <p:nvPicPr>
          <p:cNvPr id="14" name="Image 13">
            <a:extLst>
              <a:ext uri="{FF2B5EF4-FFF2-40B4-BE49-F238E27FC236}">
                <a16:creationId xmlns:a16="http://schemas.microsoft.com/office/drawing/2014/main" id="{DE4D290F-EAF8-061C-7384-CA5EB9131AC2}"/>
              </a:ext>
            </a:extLst>
          </p:cNvPr>
          <p:cNvPicPr>
            <a:picLocks noChangeAspect="1"/>
          </p:cNvPicPr>
          <p:nvPr/>
        </p:nvPicPr>
        <p:blipFill>
          <a:blip r:embed="rId2"/>
          <a:stretch>
            <a:fillRect/>
          </a:stretch>
        </p:blipFill>
        <p:spPr>
          <a:xfrm>
            <a:off x="28527" y="1984443"/>
            <a:ext cx="11745184" cy="4873557"/>
          </a:xfrm>
          <a:prstGeom prst="rect">
            <a:avLst/>
          </a:prstGeom>
        </p:spPr>
      </p:pic>
      <p:sp>
        <p:nvSpPr>
          <p:cNvPr id="18" name="Rectangle 17">
            <a:extLst>
              <a:ext uri="{FF2B5EF4-FFF2-40B4-BE49-F238E27FC236}">
                <a16:creationId xmlns:a16="http://schemas.microsoft.com/office/drawing/2014/main" id="{5EA25143-6861-2CEB-FDC0-C1C2C02D217C}"/>
              </a:ext>
            </a:extLst>
          </p:cNvPr>
          <p:cNvSpPr/>
          <p:nvPr/>
        </p:nvSpPr>
        <p:spPr>
          <a:xfrm>
            <a:off x="8274042" y="2803909"/>
            <a:ext cx="241352" cy="18433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5215A057-8897-26F3-D25C-A0733FE6E0BB}"/>
              </a:ext>
            </a:extLst>
          </p:cNvPr>
          <p:cNvSpPr/>
          <p:nvPr/>
        </p:nvSpPr>
        <p:spPr>
          <a:xfrm>
            <a:off x="9966922" y="3045286"/>
            <a:ext cx="868997" cy="21162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4CDF9107-E8E2-59DC-8119-D6278A3847AA}"/>
              </a:ext>
            </a:extLst>
          </p:cNvPr>
          <p:cNvSpPr/>
          <p:nvPr/>
        </p:nvSpPr>
        <p:spPr>
          <a:xfrm>
            <a:off x="2533533" y="3318138"/>
            <a:ext cx="2106561" cy="76582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E833C81A-F42A-200A-9A3E-B74F5877C822}"/>
              </a:ext>
            </a:extLst>
          </p:cNvPr>
          <p:cNvSpPr/>
          <p:nvPr/>
        </p:nvSpPr>
        <p:spPr>
          <a:xfrm>
            <a:off x="1964310" y="4146390"/>
            <a:ext cx="3590893" cy="157347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avec flèche 22">
            <a:extLst>
              <a:ext uri="{FF2B5EF4-FFF2-40B4-BE49-F238E27FC236}">
                <a16:creationId xmlns:a16="http://schemas.microsoft.com/office/drawing/2014/main" id="{0164AEFA-A3A0-BC64-8BBA-FEFF43617C64}"/>
              </a:ext>
            </a:extLst>
          </p:cNvPr>
          <p:cNvCxnSpPr>
            <a:cxnSpLocks/>
          </p:cNvCxnSpPr>
          <p:nvPr/>
        </p:nvCxnSpPr>
        <p:spPr>
          <a:xfrm flipV="1">
            <a:off x="4655893" y="2737292"/>
            <a:ext cx="1245226" cy="77986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1A7F639B-F746-75B1-EAA0-C4F7802F9E9C}"/>
              </a:ext>
            </a:extLst>
          </p:cNvPr>
          <p:cNvCxnSpPr>
            <a:cxnSpLocks/>
          </p:cNvCxnSpPr>
          <p:nvPr/>
        </p:nvCxnSpPr>
        <p:spPr>
          <a:xfrm flipV="1">
            <a:off x="4845818" y="2737292"/>
            <a:ext cx="1055301" cy="122812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1B0BB28-43B2-54C6-6812-5B93680260E9}"/>
              </a:ext>
            </a:extLst>
          </p:cNvPr>
          <p:cNvSpPr/>
          <p:nvPr/>
        </p:nvSpPr>
        <p:spPr>
          <a:xfrm>
            <a:off x="7210771" y="3289012"/>
            <a:ext cx="2735699" cy="22576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D60F6B47-492B-5FAE-23F8-753F43EDEF49}"/>
              </a:ext>
            </a:extLst>
          </p:cNvPr>
          <p:cNvSpPr/>
          <p:nvPr/>
        </p:nvSpPr>
        <p:spPr>
          <a:xfrm>
            <a:off x="7210771" y="3615271"/>
            <a:ext cx="2689033" cy="60894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86525BF1-9FAF-D063-E411-5E50C4CC041C}"/>
              </a:ext>
            </a:extLst>
          </p:cNvPr>
          <p:cNvSpPr/>
          <p:nvPr/>
        </p:nvSpPr>
        <p:spPr>
          <a:xfrm>
            <a:off x="7429109" y="4265603"/>
            <a:ext cx="2470696" cy="28099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26618667-25DE-C8A5-389C-F6D533F804D4}"/>
              </a:ext>
            </a:extLst>
          </p:cNvPr>
          <p:cNvSpPr/>
          <p:nvPr/>
        </p:nvSpPr>
        <p:spPr>
          <a:xfrm>
            <a:off x="7157639" y="4615628"/>
            <a:ext cx="1930211" cy="44025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836F74D6-BFF3-0CB8-7B9B-52AEBAA34DDB}"/>
              </a:ext>
            </a:extLst>
          </p:cNvPr>
          <p:cNvSpPr txBox="1"/>
          <p:nvPr/>
        </p:nvSpPr>
        <p:spPr>
          <a:xfrm>
            <a:off x="9020402" y="4627311"/>
            <a:ext cx="2384539" cy="338554"/>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a:t>
            </a:r>
            <a:r>
              <a:rPr lang="fr-FR" sz="1600" dirty="0" err="1">
                <a:solidFill>
                  <a:srgbClr val="0070C0"/>
                </a:solidFill>
              </a:rPr>
              <a:t>Pref</a:t>
            </a:r>
            <a:r>
              <a:rPr lang="fr-FR" sz="1600" dirty="0">
                <a:solidFill>
                  <a:srgbClr val="0070C0"/>
                </a:solidFill>
              </a:rPr>
              <a:t> / </a:t>
            </a:r>
            <a:r>
              <a:rPr lang="fr-FR" sz="1600" dirty="0" err="1">
                <a:solidFill>
                  <a:srgbClr val="0070C0"/>
                </a:solidFill>
              </a:rPr>
              <a:t>Customization</a:t>
            </a:r>
            <a:endParaRPr lang="fr-FR" sz="1600" dirty="0">
              <a:solidFill>
                <a:srgbClr val="0070C0"/>
              </a:solidFill>
            </a:endParaRPr>
          </a:p>
        </p:txBody>
      </p:sp>
      <p:sp>
        <p:nvSpPr>
          <p:cNvPr id="32" name="Rectangle 31">
            <a:extLst>
              <a:ext uri="{FF2B5EF4-FFF2-40B4-BE49-F238E27FC236}">
                <a16:creationId xmlns:a16="http://schemas.microsoft.com/office/drawing/2014/main" id="{A6C4DCBE-70C1-9A4E-DC39-6E59FD5CC2B3}"/>
              </a:ext>
            </a:extLst>
          </p:cNvPr>
          <p:cNvSpPr/>
          <p:nvPr/>
        </p:nvSpPr>
        <p:spPr>
          <a:xfrm>
            <a:off x="199237" y="3841920"/>
            <a:ext cx="845347" cy="21296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1CA0B6B9-4E41-0756-58B6-7FE262C54635}"/>
              </a:ext>
            </a:extLst>
          </p:cNvPr>
          <p:cNvSpPr txBox="1"/>
          <p:nvPr/>
        </p:nvSpPr>
        <p:spPr>
          <a:xfrm>
            <a:off x="9911621" y="3649107"/>
            <a:ext cx="1380868" cy="584775"/>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a:t>
            </a:r>
            <a:r>
              <a:rPr lang="fr-FR" sz="1600" dirty="0" err="1">
                <a:solidFill>
                  <a:srgbClr val="0070C0"/>
                </a:solidFill>
              </a:rPr>
              <a:t>Pref</a:t>
            </a:r>
            <a:r>
              <a:rPr lang="fr-FR" sz="1600" dirty="0">
                <a:solidFill>
                  <a:srgbClr val="0070C0"/>
                </a:solidFill>
              </a:rPr>
              <a:t> / </a:t>
            </a:r>
            <a:r>
              <a:rPr lang="fr-FR" sz="1600" dirty="0" err="1">
                <a:solidFill>
                  <a:srgbClr val="0070C0"/>
                </a:solidFill>
              </a:rPr>
              <a:t>Customization</a:t>
            </a:r>
            <a:endParaRPr lang="fr-FR" sz="1600" dirty="0">
              <a:solidFill>
                <a:srgbClr val="0070C0"/>
              </a:solidFill>
            </a:endParaRPr>
          </a:p>
        </p:txBody>
      </p:sp>
      <p:sp>
        <p:nvSpPr>
          <p:cNvPr id="34" name="Rectangle 33">
            <a:extLst>
              <a:ext uri="{FF2B5EF4-FFF2-40B4-BE49-F238E27FC236}">
                <a16:creationId xmlns:a16="http://schemas.microsoft.com/office/drawing/2014/main" id="{71668BF9-5043-49DA-1E2C-748B8DCAF948}"/>
              </a:ext>
            </a:extLst>
          </p:cNvPr>
          <p:cNvSpPr/>
          <p:nvPr/>
        </p:nvSpPr>
        <p:spPr>
          <a:xfrm>
            <a:off x="7317123" y="5312929"/>
            <a:ext cx="4124628" cy="28099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35E32EC2-3F0F-36D3-6050-150A265C2821}"/>
              </a:ext>
            </a:extLst>
          </p:cNvPr>
          <p:cNvSpPr/>
          <p:nvPr/>
        </p:nvSpPr>
        <p:spPr>
          <a:xfrm>
            <a:off x="7317123" y="5598800"/>
            <a:ext cx="4124628" cy="28099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5DBC32B7-CDEE-B8D9-1738-996B5A1BAD97}"/>
              </a:ext>
            </a:extLst>
          </p:cNvPr>
          <p:cNvSpPr txBox="1"/>
          <p:nvPr/>
        </p:nvSpPr>
        <p:spPr>
          <a:xfrm>
            <a:off x="9403555" y="4989175"/>
            <a:ext cx="2475391" cy="338554"/>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a:t>
            </a:r>
            <a:r>
              <a:rPr lang="fr-FR" sz="1600" dirty="0" err="1">
                <a:solidFill>
                  <a:srgbClr val="0070C0"/>
                </a:solidFill>
              </a:rPr>
              <a:t>Pref</a:t>
            </a:r>
            <a:r>
              <a:rPr lang="fr-FR" sz="1600" dirty="0">
                <a:solidFill>
                  <a:srgbClr val="0070C0"/>
                </a:solidFill>
              </a:rPr>
              <a:t> / </a:t>
            </a:r>
            <a:r>
              <a:rPr lang="fr-FR" sz="1600" dirty="0" err="1">
                <a:solidFill>
                  <a:srgbClr val="0070C0"/>
                </a:solidFill>
              </a:rPr>
              <a:t>Customization</a:t>
            </a:r>
            <a:endParaRPr lang="fr-FR" sz="1600" dirty="0">
              <a:solidFill>
                <a:srgbClr val="0070C0"/>
              </a:solidFill>
            </a:endParaRPr>
          </a:p>
        </p:txBody>
      </p:sp>
      <p:sp>
        <p:nvSpPr>
          <p:cNvPr id="37" name="ZoneTexte 36">
            <a:extLst>
              <a:ext uri="{FF2B5EF4-FFF2-40B4-BE49-F238E27FC236}">
                <a16:creationId xmlns:a16="http://schemas.microsoft.com/office/drawing/2014/main" id="{CDD4942D-AD99-7940-63AA-69A9FB59BB62}"/>
              </a:ext>
            </a:extLst>
          </p:cNvPr>
          <p:cNvSpPr txBox="1"/>
          <p:nvPr/>
        </p:nvSpPr>
        <p:spPr>
          <a:xfrm>
            <a:off x="8803533" y="5843257"/>
            <a:ext cx="2818278" cy="338554"/>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a:t>
            </a:r>
            <a:r>
              <a:rPr lang="fr-FR" sz="1600" dirty="0" err="1">
                <a:solidFill>
                  <a:srgbClr val="0070C0"/>
                </a:solidFill>
              </a:rPr>
              <a:t>Pref</a:t>
            </a:r>
            <a:r>
              <a:rPr lang="fr-FR" sz="1600" dirty="0">
                <a:solidFill>
                  <a:srgbClr val="0070C0"/>
                </a:solidFill>
              </a:rPr>
              <a:t> / </a:t>
            </a:r>
            <a:r>
              <a:rPr lang="fr-FR" sz="1600" dirty="0" err="1">
                <a:solidFill>
                  <a:srgbClr val="0070C0"/>
                </a:solidFill>
              </a:rPr>
              <a:t>Resolution</a:t>
            </a:r>
            <a:r>
              <a:rPr lang="fr-FR" sz="1600" dirty="0">
                <a:solidFill>
                  <a:srgbClr val="0070C0"/>
                </a:solidFill>
              </a:rPr>
              <a:t> of Pbs</a:t>
            </a:r>
          </a:p>
        </p:txBody>
      </p:sp>
      <p:sp>
        <p:nvSpPr>
          <p:cNvPr id="38" name="Rectangle 37">
            <a:extLst>
              <a:ext uri="{FF2B5EF4-FFF2-40B4-BE49-F238E27FC236}">
                <a16:creationId xmlns:a16="http://schemas.microsoft.com/office/drawing/2014/main" id="{7C0DB54D-16B9-C0F3-158E-BE5EA8CD1FD3}"/>
              </a:ext>
            </a:extLst>
          </p:cNvPr>
          <p:cNvSpPr/>
          <p:nvPr/>
        </p:nvSpPr>
        <p:spPr>
          <a:xfrm>
            <a:off x="7314332" y="6512731"/>
            <a:ext cx="171056" cy="24664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D322EDEC-A11A-80A1-F73A-71B2FA2099FC}"/>
              </a:ext>
            </a:extLst>
          </p:cNvPr>
          <p:cNvSpPr txBox="1"/>
          <p:nvPr/>
        </p:nvSpPr>
        <p:spPr>
          <a:xfrm>
            <a:off x="9899804" y="3247372"/>
            <a:ext cx="2196551" cy="338554"/>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a:t>
            </a:r>
            <a:r>
              <a:rPr lang="fr-FR" sz="1600" dirty="0" err="1">
                <a:solidFill>
                  <a:srgbClr val="0070C0"/>
                </a:solidFill>
              </a:rPr>
              <a:t>Pref</a:t>
            </a:r>
            <a:r>
              <a:rPr lang="fr-FR" sz="1600" dirty="0">
                <a:solidFill>
                  <a:srgbClr val="0070C0"/>
                </a:solidFill>
              </a:rPr>
              <a:t> / </a:t>
            </a:r>
            <a:r>
              <a:rPr lang="fr-FR" sz="1600" dirty="0" err="1">
                <a:solidFill>
                  <a:srgbClr val="0070C0"/>
                </a:solidFill>
              </a:rPr>
              <a:t>Geom</a:t>
            </a:r>
            <a:r>
              <a:rPr lang="fr-FR" sz="1600" dirty="0">
                <a:solidFill>
                  <a:srgbClr val="0070C0"/>
                </a:solidFill>
              </a:rPr>
              <a:t> </a:t>
            </a:r>
            <a:r>
              <a:rPr lang="fr-FR" sz="1600" dirty="0" err="1">
                <a:solidFill>
                  <a:srgbClr val="0070C0"/>
                </a:solidFill>
              </a:rPr>
              <a:t>Units</a:t>
            </a:r>
            <a:endParaRPr lang="fr-FR" sz="1600" dirty="0">
              <a:solidFill>
                <a:srgbClr val="0070C0"/>
              </a:solidFill>
            </a:endParaRPr>
          </a:p>
        </p:txBody>
      </p:sp>
      <p:sp>
        <p:nvSpPr>
          <p:cNvPr id="5" name="Rectangle 4">
            <a:extLst>
              <a:ext uri="{FF2B5EF4-FFF2-40B4-BE49-F238E27FC236}">
                <a16:creationId xmlns:a16="http://schemas.microsoft.com/office/drawing/2014/main" id="{6662A737-80AE-D114-84E2-88E6A33C364D}"/>
              </a:ext>
            </a:extLst>
          </p:cNvPr>
          <p:cNvSpPr/>
          <p:nvPr/>
        </p:nvSpPr>
        <p:spPr>
          <a:xfrm>
            <a:off x="7320054" y="4639758"/>
            <a:ext cx="189343" cy="1611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E4F064AD-4873-826E-5B01-4CACFE7C9E7C}"/>
              </a:ext>
            </a:extLst>
          </p:cNvPr>
          <p:cNvSpPr txBox="1"/>
          <p:nvPr/>
        </p:nvSpPr>
        <p:spPr>
          <a:xfrm>
            <a:off x="9080178" y="1145973"/>
            <a:ext cx="2016224" cy="584775"/>
          </a:xfrm>
          <a:prstGeom prst="rect">
            <a:avLst/>
          </a:prstGeom>
          <a:noFill/>
        </p:spPr>
        <p:txBody>
          <a:bodyPr wrap="square" rtlCol="0">
            <a:spAutoFit/>
          </a:bodyPr>
          <a:lstStyle/>
          <a:p>
            <a:r>
              <a:rPr lang="fr-FR" sz="1600" dirty="0"/>
              <a:t>New / </a:t>
            </a:r>
            <a:r>
              <a:rPr lang="fr-FR" sz="1600" dirty="0" err="1"/>
              <a:t>enhancement</a:t>
            </a:r>
            <a:endParaRPr lang="fr-FR" sz="1600" dirty="0"/>
          </a:p>
          <a:p>
            <a:r>
              <a:rPr lang="fr-FR" sz="1600" dirty="0"/>
              <a:t>Options </a:t>
            </a:r>
            <a:r>
              <a:rPr lang="fr-FR" sz="1600" dirty="0" err="1"/>
              <a:t>moved</a:t>
            </a:r>
            <a:endParaRPr lang="fr-FR" sz="1600" dirty="0"/>
          </a:p>
        </p:txBody>
      </p:sp>
      <p:sp>
        <p:nvSpPr>
          <p:cNvPr id="7" name="Rectangle 6">
            <a:extLst>
              <a:ext uri="{FF2B5EF4-FFF2-40B4-BE49-F238E27FC236}">
                <a16:creationId xmlns:a16="http://schemas.microsoft.com/office/drawing/2014/main" id="{78F8EE39-503D-8D7F-0EAE-0DFCB1FEA6E9}"/>
              </a:ext>
            </a:extLst>
          </p:cNvPr>
          <p:cNvSpPr/>
          <p:nvPr/>
        </p:nvSpPr>
        <p:spPr>
          <a:xfrm>
            <a:off x="10978770" y="1242602"/>
            <a:ext cx="723957" cy="20814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B2DCB214-4832-BEDA-6DAE-F05BACD158ED}"/>
              </a:ext>
            </a:extLst>
          </p:cNvPr>
          <p:cNvSpPr/>
          <p:nvPr/>
        </p:nvSpPr>
        <p:spPr>
          <a:xfrm>
            <a:off x="10978770" y="1498202"/>
            <a:ext cx="723957" cy="2081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1A730C02-F5F4-8A14-6C6F-DE4833F30430}"/>
              </a:ext>
            </a:extLst>
          </p:cNvPr>
          <p:cNvSpPr txBox="1"/>
          <p:nvPr/>
        </p:nvSpPr>
        <p:spPr>
          <a:xfrm>
            <a:off x="5844969" y="1589816"/>
            <a:ext cx="1664428" cy="369332"/>
          </a:xfrm>
          <a:prstGeom prst="rect">
            <a:avLst/>
          </a:prstGeom>
          <a:noFill/>
        </p:spPr>
        <p:txBody>
          <a:bodyPr wrap="square">
            <a:spAutoFit/>
          </a:bodyPr>
          <a:lstStyle/>
          <a:p>
            <a:r>
              <a:rPr lang="fr-FR" dirty="0"/>
              <a:t>Page </a:t>
            </a:r>
            <a:r>
              <a:rPr lang="fr-FR" b="1" dirty="0"/>
              <a:t>General</a:t>
            </a:r>
          </a:p>
        </p:txBody>
      </p:sp>
      <p:grpSp>
        <p:nvGrpSpPr>
          <p:cNvPr id="2" name="Groupe 1">
            <a:extLst>
              <a:ext uri="{FF2B5EF4-FFF2-40B4-BE49-F238E27FC236}">
                <a16:creationId xmlns:a16="http://schemas.microsoft.com/office/drawing/2014/main" id="{57B9A749-31CD-362A-9FB7-436D7F2338C9}"/>
              </a:ext>
            </a:extLst>
          </p:cNvPr>
          <p:cNvGrpSpPr/>
          <p:nvPr/>
        </p:nvGrpSpPr>
        <p:grpSpPr>
          <a:xfrm>
            <a:off x="10899588" y="313244"/>
            <a:ext cx="845672" cy="809283"/>
            <a:chOff x="10127164" y="5361875"/>
            <a:chExt cx="737060" cy="700541"/>
          </a:xfrm>
        </p:grpSpPr>
        <p:sp>
          <p:nvSpPr>
            <p:cNvPr id="9" name="Rectangle : coins arrondis 8">
              <a:extLst>
                <a:ext uri="{FF2B5EF4-FFF2-40B4-BE49-F238E27FC236}">
                  <a16:creationId xmlns:a16="http://schemas.microsoft.com/office/drawing/2014/main" id="{A690B910-9F32-A8E4-E9FF-9112567CF683}"/>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a:extLst>
                <a:ext uri="{FF2B5EF4-FFF2-40B4-BE49-F238E27FC236}">
                  <a16:creationId xmlns:a16="http://schemas.microsoft.com/office/drawing/2014/main" id="{9AE2D4A3-3AA7-3DFB-D74F-D830D93E1B02}"/>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6DD49536-CE28-F857-D669-E93C9E3CFB5F}"/>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18</a:t>
              </a:r>
              <a:endParaRPr lang="fr-FR" b="1" dirty="0">
                <a:solidFill>
                  <a:schemeClr val="bg1"/>
                </a:solidFill>
              </a:endParaRPr>
            </a:p>
          </p:txBody>
        </p:sp>
      </p:grpSp>
    </p:spTree>
    <p:extLst>
      <p:ext uri="{BB962C8B-B14F-4D97-AF65-F5344CB8AC3E}">
        <p14:creationId xmlns:p14="http://schemas.microsoft.com/office/powerpoint/2010/main" val="3732611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A4F1A2E1-543A-EBD4-8FB4-4995E0015B8C}"/>
              </a:ext>
            </a:extLst>
          </p:cNvPr>
          <p:cNvPicPr>
            <a:picLocks noChangeAspect="1"/>
          </p:cNvPicPr>
          <p:nvPr/>
        </p:nvPicPr>
        <p:blipFill>
          <a:blip r:embed="rId2"/>
          <a:stretch>
            <a:fillRect/>
          </a:stretch>
        </p:blipFill>
        <p:spPr>
          <a:xfrm>
            <a:off x="4174982" y="1609573"/>
            <a:ext cx="6284800" cy="5209100"/>
          </a:xfrm>
          <a:prstGeom prst="rect">
            <a:avLst/>
          </a:prstGeom>
        </p:spPr>
      </p:pic>
      <p:pic>
        <p:nvPicPr>
          <p:cNvPr id="21" name="Image 20">
            <a:extLst>
              <a:ext uri="{FF2B5EF4-FFF2-40B4-BE49-F238E27FC236}">
                <a16:creationId xmlns:a16="http://schemas.microsoft.com/office/drawing/2014/main" id="{13E5D0F6-A21C-1B93-0246-DAB43ACDABA7}"/>
              </a:ext>
            </a:extLst>
          </p:cNvPr>
          <p:cNvPicPr>
            <a:picLocks noChangeAspect="1"/>
          </p:cNvPicPr>
          <p:nvPr/>
        </p:nvPicPr>
        <p:blipFill>
          <a:blip r:embed="rId3"/>
          <a:stretch>
            <a:fillRect/>
          </a:stretch>
        </p:blipFill>
        <p:spPr>
          <a:xfrm>
            <a:off x="-4594" y="4653829"/>
            <a:ext cx="2669973" cy="2164843"/>
          </a:xfrm>
          <a:prstGeom prst="rect">
            <a:avLst/>
          </a:prstGeom>
        </p:spPr>
      </p:pic>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5699-9531-7BD2-FE24-C8F1815C32DF}"/>
              </a:ext>
            </a:extLst>
          </p:cNvPr>
          <p:cNvSpPr txBox="1"/>
          <p:nvPr/>
        </p:nvSpPr>
        <p:spPr>
          <a:xfrm>
            <a:off x="335359" y="859510"/>
            <a:ext cx="7608491" cy="646331"/>
          </a:xfrm>
          <a:prstGeom prst="rect">
            <a:avLst/>
          </a:prstGeom>
          <a:noFill/>
        </p:spPr>
        <p:txBody>
          <a:bodyPr wrap="square" rtlCol="0">
            <a:spAutoFit/>
          </a:bodyPr>
          <a:lstStyle/>
          <a:p>
            <a:r>
              <a:rPr lang="fr-FR" sz="3600" dirty="0">
                <a:latin typeface="Calibri" panose="020F0502020204030204" pitchFamily="34" charset="0"/>
              </a:rPr>
              <a:t>Software Configuration / Tools-Options </a:t>
            </a:r>
          </a:p>
        </p:txBody>
      </p:sp>
      <p:sp>
        <p:nvSpPr>
          <p:cNvPr id="15" name="ZoneTexte 14">
            <a:extLst>
              <a:ext uri="{FF2B5EF4-FFF2-40B4-BE49-F238E27FC236}">
                <a16:creationId xmlns:a16="http://schemas.microsoft.com/office/drawing/2014/main" id="{06936FC4-F004-4A9E-D1E0-F78EBD88EBC4}"/>
              </a:ext>
            </a:extLst>
          </p:cNvPr>
          <p:cNvSpPr txBox="1"/>
          <p:nvPr/>
        </p:nvSpPr>
        <p:spPr>
          <a:xfrm>
            <a:off x="8179457" y="390147"/>
            <a:ext cx="2016224" cy="584775"/>
          </a:xfrm>
          <a:prstGeom prst="rect">
            <a:avLst/>
          </a:prstGeom>
          <a:noFill/>
        </p:spPr>
        <p:txBody>
          <a:bodyPr wrap="square" rtlCol="0">
            <a:spAutoFit/>
          </a:bodyPr>
          <a:lstStyle/>
          <a:p>
            <a:r>
              <a:rPr lang="fr-FR" sz="1600" dirty="0"/>
              <a:t>New / </a:t>
            </a:r>
            <a:r>
              <a:rPr lang="fr-FR" sz="1600" dirty="0" err="1"/>
              <a:t>enhancement</a:t>
            </a:r>
            <a:endParaRPr lang="fr-FR" sz="1600" dirty="0"/>
          </a:p>
          <a:p>
            <a:r>
              <a:rPr lang="fr-FR" sz="1600" dirty="0"/>
              <a:t>Options </a:t>
            </a:r>
            <a:r>
              <a:rPr lang="fr-FR" sz="1600" dirty="0" err="1"/>
              <a:t>moved</a:t>
            </a:r>
            <a:endParaRPr lang="fr-FR" sz="1600" dirty="0"/>
          </a:p>
        </p:txBody>
      </p:sp>
      <p:sp>
        <p:nvSpPr>
          <p:cNvPr id="16" name="Rectangle 15">
            <a:extLst>
              <a:ext uri="{FF2B5EF4-FFF2-40B4-BE49-F238E27FC236}">
                <a16:creationId xmlns:a16="http://schemas.microsoft.com/office/drawing/2014/main" id="{2FF8A2BA-4AAC-6516-307E-F91FFE01262B}"/>
              </a:ext>
            </a:extLst>
          </p:cNvPr>
          <p:cNvSpPr/>
          <p:nvPr/>
        </p:nvSpPr>
        <p:spPr>
          <a:xfrm>
            <a:off x="10078049" y="486776"/>
            <a:ext cx="723957" cy="20814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8E9B8211-8819-47D0-E9A2-5F000975A2D1}"/>
              </a:ext>
            </a:extLst>
          </p:cNvPr>
          <p:cNvSpPr/>
          <p:nvPr/>
        </p:nvSpPr>
        <p:spPr>
          <a:xfrm>
            <a:off x="10078049" y="742376"/>
            <a:ext cx="723957" cy="2081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D322EDEC-A11A-80A1-F73A-71B2FA2099FC}"/>
              </a:ext>
            </a:extLst>
          </p:cNvPr>
          <p:cNvSpPr txBox="1"/>
          <p:nvPr/>
        </p:nvSpPr>
        <p:spPr>
          <a:xfrm>
            <a:off x="1697394" y="5637990"/>
            <a:ext cx="2198132" cy="1077218"/>
          </a:xfrm>
          <a:prstGeom prst="rect">
            <a:avLst/>
          </a:prstGeom>
          <a:noFill/>
          <a:ln w="19050">
            <a:solidFill>
              <a:schemeClr val="accent1"/>
            </a:solidFill>
          </a:ln>
        </p:spPr>
        <p:txBody>
          <a:bodyPr wrap="square" rtlCol="0">
            <a:spAutoFit/>
          </a:bodyPr>
          <a:lstStyle/>
          <a:p>
            <a:r>
              <a:rPr lang="fr-FR" sz="1600" dirty="0" err="1">
                <a:solidFill>
                  <a:srgbClr val="0070C0"/>
                </a:solidFill>
              </a:rPr>
              <a:t>From</a:t>
            </a:r>
            <a:r>
              <a:rPr lang="fr-FR" sz="1600" dirty="0">
                <a:solidFill>
                  <a:srgbClr val="0070C0"/>
                </a:solidFill>
              </a:rPr>
              <a:t> </a:t>
            </a:r>
            <a:r>
              <a:rPr lang="fr-FR" sz="1600" dirty="0" err="1">
                <a:solidFill>
                  <a:srgbClr val="0070C0"/>
                </a:solidFill>
              </a:rPr>
              <a:t>Preferences</a:t>
            </a:r>
            <a:r>
              <a:rPr lang="fr-FR" sz="1600" dirty="0">
                <a:solidFill>
                  <a:srgbClr val="0070C0"/>
                </a:solidFill>
              </a:rPr>
              <a:t> /</a:t>
            </a:r>
          </a:p>
          <a:p>
            <a:r>
              <a:rPr lang="fr-FR" sz="1600" dirty="0">
                <a:solidFill>
                  <a:srgbClr val="0070C0"/>
                </a:solidFill>
              </a:rPr>
              <a:t>-</a:t>
            </a:r>
            <a:r>
              <a:rPr lang="fr-FR" sz="1600" dirty="0" err="1">
                <a:solidFill>
                  <a:srgbClr val="0070C0"/>
                </a:solidFill>
              </a:rPr>
              <a:t>Syst</a:t>
            </a:r>
            <a:r>
              <a:rPr lang="fr-FR" sz="1600" dirty="0">
                <a:solidFill>
                  <a:srgbClr val="0070C0"/>
                </a:solidFill>
              </a:rPr>
              <a:t> config </a:t>
            </a:r>
          </a:p>
          <a:p>
            <a:r>
              <a:rPr lang="fr-FR" sz="1600" dirty="0">
                <a:solidFill>
                  <a:srgbClr val="0070C0"/>
                </a:solidFill>
              </a:rPr>
              <a:t>-</a:t>
            </a:r>
            <a:r>
              <a:rPr lang="fr-FR" sz="1600" dirty="0" err="1">
                <a:solidFill>
                  <a:srgbClr val="0070C0"/>
                </a:solidFill>
              </a:rPr>
              <a:t>Geom</a:t>
            </a:r>
            <a:r>
              <a:rPr lang="fr-FR" sz="1600" dirty="0">
                <a:solidFill>
                  <a:srgbClr val="0070C0"/>
                </a:solidFill>
              </a:rPr>
              <a:t> </a:t>
            </a:r>
            <a:r>
              <a:rPr lang="fr-FR" sz="1600" dirty="0" err="1">
                <a:solidFill>
                  <a:srgbClr val="0070C0"/>
                </a:solidFill>
              </a:rPr>
              <a:t>Units</a:t>
            </a:r>
            <a:endParaRPr lang="fr-FR" sz="1600" dirty="0">
              <a:solidFill>
                <a:srgbClr val="0070C0"/>
              </a:solidFill>
            </a:endParaRPr>
          </a:p>
          <a:p>
            <a:r>
              <a:rPr lang="fr-FR" sz="1600" dirty="0">
                <a:solidFill>
                  <a:srgbClr val="0070C0"/>
                </a:solidFill>
              </a:rPr>
              <a:t>-</a:t>
            </a:r>
            <a:r>
              <a:rPr lang="fr-FR" sz="1600" dirty="0" err="1">
                <a:solidFill>
                  <a:srgbClr val="0070C0"/>
                </a:solidFill>
              </a:rPr>
              <a:t>machining</a:t>
            </a:r>
            <a:r>
              <a:rPr lang="fr-FR" sz="1600" dirty="0">
                <a:solidFill>
                  <a:srgbClr val="0070C0"/>
                </a:solidFill>
              </a:rPr>
              <a:t> </a:t>
            </a:r>
            <a:r>
              <a:rPr lang="fr-FR" sz="1600" dirty="0" err="1">
                <a:solidFill>
                  <a:srgbClr val="0070C0"/>
                </a:solidFill>
              </a:rPr>
              <a:t>units</a:t>
            </a:r>
            <a:endParaRPr lang="fr-FR" sz="1600" dirty="0">
              <a:solidFill>
                <a:srgbClr val="0070C0"/>
              </a:solidFill>
            </a:endParaRPr>
          </a:p>
        </p:txBody>
      </p:sp>
      <p:sp>
        <p:nvSpPr>
          <p:cNvPr id="8" name="Rectangle 7">
            <a:extLst>
              <a:ext uri="{FF2B5EF4-FFF2-40B4-BE49-F238E27FC236}">
                <a16:creationId xmlns:a16="http://schemas.microsoft.com/office/drawing/2014/main" id="{B929471A-E314-6E41-663F-B267549F5D3B}"/>
              </a:ext>
            </a:extLst>
          </p:cNvPr>
          <p:cNvSpPr/>
          <p:nvPr/>
        </p:nvSpPr>
        <p:spPr>
          <a:xfrm>
            <a:off x="8773765" y="2617118"/>
            <a:ext cx="223257" cy="348758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78AA98E-1D6E-AB3D-D4F0-C7283D25F291}"/>
              </a:ext>
            </a:extLst>
          </p:cNvPr>
          <p:cNvSpPr/>
          <p:nvPr/>
        </p:nvSpPr>
        <p:spPr>
          <a:xfrm>
            <a:off x="5563422" y="2617118"/>
            <a:ext cx="3004157" cy="348758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1BE3E90-10A3-C60A-987A-2BEABAE5B447}"/>
              </a:ext>
            </a:extLst>
          </p:cNvPr>
          <p:cNvSpPr/>
          <p:nvPr/>
        </p:nvSpPr>
        <p:spPr>
          <a:xfrm>
            <a:off x="5720517" y="4054316"/>
            <a:ext cx="1185072" cy="62303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CD2C1CE-8CB6-5E52-9DAB-F1D28DA2B047}"/>
              </a:ext>
            </a:extLst>
          </p:cNvPr>
          <p:cNvSpPr/>
          <p:nvPr/>
        </p:nvSpPr>
        <p:spPr>
          <a:xfrm>
            <a:off x="5706966" y="3212053"/>
            <a:ext cx="1198624" cy="1945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6487E7A-EAA0-5271-8C62-F4FB385FE62B}"/>
              </a:ext>
            </a:extLst>
          </p:cNvPr>
          <p:cNvSpPr/>
          <p:nvPr/>
        </p:nvSpPr>
        <p:spPr>
          <a:xfrm>
            <a:off x="5740936" y="5462892"/>
            <a:ext cx="1185072" cy="42809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AD804B60-E07C-98DC-9ECB-1313D2A5660F}"/>
              </a:ext>
            </a:extLst>
          </p:cNvPr>
          <p:cNvSpPr/>
          <p:nvPr/>
        </p:nvSpPr>
        <p:spPr>
          <a:xfrm>
            <a:off x="8997022" y="2617118"/>
            <a:ext cx="975159" cy="348758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76873BF6-2610-0E87-9826-4EEA9FD447A9}"/>
              </a:ext>
            </a:extLst>
          </p:cNvPr>
          <p:cNvSpPr txBox="1"/>
          <p:nvPr/>
        </p:nvSpPr>
        <p:spPr>
          <a:xfrm>
            <a:off x="10467052" y="1552399"/>
            <a:ext cx="1732218" cy="830997"/>
          </a:xfrm>
          <a:prstGeom prst="rect">
            <a:avLst/>
          </a:prstGeom>
          <a:noFill/>
        </p:spPr>
        <p:txBody>
          <a:bodyPr wrap="square" rtlCol="0">
            <a:spAutoFit/>
          </a:bodyPr>
          <a:lstStyle/>
          <a:p>
            <a:r>
              <a:rPr lang="fr-FR" sz="1600" b="1" dirty="0"/>
              <a:t>Scroll </a:t>
            </a:r>
            <a:r>
              <a:rPr lang="fr-FR" sz="1600" b="1" dirty="0" err="1"/>
              <a:t>wheel</a:t>
            </a:r>
            <a:r>
              <a:rPr lang="fr-FR" sz="1600" b="1" dirty="0"/>
              <a:t> </a:t>
            </a:r>
            <a:r>
              <a:rPr lang="fr-FR" sz="1600" dirty="0"/>
              <a:t>configurable by type of unit</a:t>
            </a:r>
          </a:p>
        </p:txBody>
      </p:sp>
      <p:cxnSp>
        <p:nvCxnSpPr>
          <p:cNvPr id="26" name="Connecteur droit avec flèche 25">
            <a:extLst>
              <a:ext uri="{FF2B5EF4-FFF2-40B4-BE49-F238E27FC236}">
                <a16:creationId xmlns:a16="http://schemas.microsoft.com/office/drawing/2014/main" id="{BC2145D2-FAA7-564C-C374-A8C00A1DDEC3}"/>
              </a:ext>
            </a:extLst>
          </p:cNvPr>
          <p:cNvCxnSpPr>
            <a:cxnSpLocks/>
          </p:cNvCxnSpPr>
          <p:nvPr/>
        </p:nvCxnSpPr>
        <p:spPr>
          <a:xfrm flipH="1">
            <a:off x="8676488" y="2208309"/>
            <a:ext cx="194554" cy="38705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7D53DAAF-29D9-C350-E22B-97FA829751A2}"/>
              </a:ext>
            </a:extLst>
          </p:cNvPr>
          <p:cNvCxnSpPr>
            <a:cxnSpLocks/>
          </p:cNvCxnSpPr>
          <p:nvPr/>
        </p:nvCxnSpPr>
        <p:spPr>
          <a:xfrm flipH="1">
            <a:off x="8946753" y="4677347"/>
            <a:ext cx="1383157" cy="1993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65DA7B70-067C-9CE2-CABE-555A195E9768}"/>
              </a:ext>
            </a:extLst>
          </p:cNvPr>
          <p:cNvSpPr txBox="1"/>
          <p:nvPr/>
        </p:nvSpPr>
        <p:spPr>
          <a:xfrm>
            <a:off x="10414878" y="4276517"/>
            <a:ext cx="1777122" cy="830997"/>
          </a:xfrm>
          <a:prstGeom prst="rect">
            <a:avLst/>
          </a:prstGeom>
          <a:noFill/>
        </p:spPr>
        <p:txBody>
          <a:bodyPr wrap="square" rtlCol="0">
            <a:spAutoFit/>
          </a:bodyPr>
          <a:lstStyle/>
          <a:p>
            <a:r>
              <a:rPr lang="fr-FR" sz="1600" b="1" dirty="0"/>
              <a:t>Display type </a:t>
            </a:r>
            <a:r>
              <a:rPr lang="fr-FR" sz="1600" dirty="0"/>
              <a:t>(</a:t>
            </a:r>
            <a:r>
              <a:rPr lang="fr-FR" sz="1600" dirty="0" err="1"/>
              <a:t>symbol</a:t>
            </a:r>
            <a:r>
              <a:rPr lang="fr-FR" sz="1600" dirty="0"/>
              <a:t> ° or </a:t>
            </a:r>
            <a:r>
              <a:rPr lang="fr-FR" sz="1600" dirty="0" err="1"/>
              <a:t>abbreviation</a:t>
            </a:r>
            <a:r>
              <a:rPr lang="fr-FR" sz="1600" dirty="0"/>
              <a:t> ‘</a:t>
            </a:r>
            <a:r>
              <a:rPr lang="fr-FR" sz="1600" dirty="0" err="1"/>
              <a:t>deg</a:t>
            </a:r>
            <a:r>
              <a:rPr lang="fr-FR" sz="1600" dirty="0"/>
              <a:t>’)</a:t>
            </a:r>
          </a:p>
        </p:txBody>
      </p:sp>
      <p:sp>
        <p:nvSpPr>
          <p:cNvPr id="44" name="ZoneTexte 43">
            <a:extLst>
              <a:ext uri="{FF2B5EF4-FFF2-40B4-BE49-F238E27FC236}">
                <a16:creationId xmlns:a16="http://schemas.microsoft.com/office/drawing/2014/main" id="{F50FE15F-78AF-4982-AA8D-AAE787927E99}"/>
              </a:ext>
            </a:extLst>
          </p:cNvPr>
          <p:cNvSpPr txBox="1"/>
          <p:nvPr/>
        </p:nvSpPr>
        <p:spPr>
          <a:xfrm>
            <a:off x="10441635" y="3140057"/>
            <a:ext cx="1030704" cy="338554"/>
          </a:xfrm>
          <a:prstGeom prst="rect">
            <a:avLst/>
          </a:prstGeom>
          <a:noFill/>
        </p:spPr>
        <p:txBody>
          <a:bodyPr wrap="square" rtlCol="0">
            <a:spAutoFit/>
          </a:bodyPr>
          <a:lstStyle/>
          <a:p>
            <a:r>
              <a:rPr lang="fr-FR" sz="1600" b="1" dirty="0" err="1"/>
              <a:t>Preview</a:t>
            </a:r>
            <a:endParaRPr lang="fr-FR" b="1" dirty="0"/>
          </a:p>
        </p:txBody>
      </p:sp>
      <p:cxnSp>
        <p:nvCxnSpPr>
          <p:cNvPr id="45" name="Connecteur droit avec flèche 44">
            <a:extLst>
              <a:ext uri="{FF2B5EF4-FFF2-40B4-BE49-F238E27FC236}">
                <a16:creationId xmlns:a16="http://schemas.microsoft.com/office/drawing/2014/main" id="{2470712C-49DF-36BF-4FEB-96FC305B015D}"/>
              </a:ext>
            </a:extLst>
          </p:cNvPr>
          <p:cNvCxnSpPr>
            <a:cxnSpLocks/>
          </p:cNvCxnSpPr>
          <p:nvPr/>
        </p:nvCxnSpPr>
        <p:spPr>
          <a:xfrm flipH="1">
            <a:off x="9685881" y="3337804"/>
            <a:ext cx="71654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0F3AE17-4CEB-075E-1AF6-A6EBFB7A3E10}"/>
              </a:ext>
            </a:extLst>
          </p:cNvPr>
          <p:cNvSpPr/>
          <p:nvPr/>
        </p:nvSpPr>
        <p:spPr>
          <a:xfrm>
            <a:off x="9696838" y="2365505"/>
            <a:ext cx="2520299"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15273</a:t>
            </a:r>
          </a:p>
        </p:txBody>
      </p:sp>
      <p:sp>
        <p:nvSpPr>
          <p:cNvPr id="7" name="Rectangle 6">
            <a:extLst>
              <a:ext uri="{FF2B5EF4-FFF2-40B4-BE49-F238E27FC236}">
                <a16:creationId xmlns:a16="http://schemas.microsoft.com/office/drawing/2014/main" id="{A0E89291-DC70-A0A2-63E1-14040F47F420}"/>
              </a:ext>
            </a:extLst>
          </p:cNvPr>
          <p:cNvSpPr/>
          <p:nvPr/>
        </p:nvSpPr>
        <p:spPr>
          <a:xfrm>
            <a:off x="8560033" y="2617118"/>
            <a:ext cx="223257" cy="348758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9E1806AF-5609-0562-7D36-B266AEC13556}"/>
              </a:ext>
            </a:extLst>
          </p:cNvPr>
          <p:cNvSpPr txBox="1"/>
          <p:nvPr/>
        </p:nvSpPr>
        <p:spPr>
          <a:xfrm>
            <a:off x="2886469" y="1589519"/>
            <a:ext cx="1664428" cy="369332"/>
          </a:xfrm>
          <a:prstGeom prst="rect">
            <a:avLst/>
          </a:prstGeom>
          <a:noFill/>
        </p:spPr>
        <p:txBody>
          <a:bodyPr wrap="square">
            <a:spAutoFit/>
          </a:bodyPr>
          <a:lstStyle/>
          <a:p>
            <a:r>
              <a:rPr lang="fr-FR" dirty="0"/>
              <a:t>Page </a:t>
            </a:r>
            <a:r>
              <a:rPr lang="fr-FR" b="1" dirty="0" err="1"/>
              <a:t>Units</a:t>
            </a:r>
            <a:endParaRPr lang="fr-FR" b="1" dirty="0"/>
          </a:p>
        </p:txBody>
      </p:sp>
      <p:sp>
        <p:nvSpPr>
          <p:cNvPr id="34" name="ZoneTexte 33">
            <a:extLst>
              <a:ext uri="{FF2B5EF4-FFF2-40B4-BE49-F238E27FC236}">
                <a16:creationId xmlns:a16="http://schemas.microsoft.com/office/drawing/2014/main" id="{98249AA8-184C-8E6D-415C-8690C5E60F6A}"/>
              </a:ext>
            </a:extLst>
          </p:cNvPr>
          <p:cNvSpPr txBox="1"/>
          <p:nvPr/>
        </p:nvSpPr>
        <p:spPr>
          <a:xfrm>
            <a:off x="128923" y="1998622"/>
            <a:ext cx="4079737" cy="2431435"/>
          </a:xfrm>
          <a:prstGeom prst="rect">
            <a:avLst/>
          </a:prstGeom>
          <a:noFill/>
        </p:spPr>
        <p:txBody>
          <a:bodyPr wrap="square" rtlCol="0">
            <a:spAutoFit/>
          </a:bodyPr>
          <a:lstStyle/>
          <a:p>
            <a:r>
              <a:rPr lang="fr-FR" sz="1600" dirty="0"/>
              <a:t>- All </a:t>
            </a:r>
            <a:r>
              <a:rPr lang="fr-FR" sz="1600" dirty="0" err="1"/>
              <a:t>units</a:t>
            </a:r>
            <a:r>
              <a:rPr lang="fr-FR" sz="1600" dirty="0"/>
              <a:t> in the software are </a:t>
            </a:r>
            <a:r>
              <a:rPr lang="fr-FR" sz="1600" dirty="0" err="1"/>
              <a:t>gathered</a:t>
            </a:r>
            <a:r>
              <a:rPr lang="fr-FR" sz="1600" dirty="0"/>
              <a:t> in the </a:t>
            </a:r>
            <a:r>
              <a:rPr lang="fr-FR" sz="1600" dirty="0" err="1"/>
              <a:t>same</a:t>
            </a:r>
            <a:r>
              <a:rPr lang="fr-FR" sz="1600" dirty="0"/>
              <a:t> location. </a:t>
            </a:r>
          </a:p>
          <a:p>
            <a:r>
              <a:rPr lang="fr-FR" sz="1600" dirty="0"/>
              <a:t>- </a:t>
            </a:r>
            <a:r>
              <a:rPr lang="fr-FR" sz="1600" dirty="0" err="1"/>
              <a:t>Some</a:t>
            </a:r>
            <a:r>
              <a:rPr lang="fr-FR" sz="1600" dirty="0"/>
              <a:t> </a:t>
            </a:r>
            <a:r>
              <a:rPr lang="fr-FR" sz="1600" dirty="0" err="1"/>
              <a:t>units</a:t>
            </a:r>
            <a:r>
              <a:rPr lang="fr-FR" sz="1600" dirty="0"/>
              <a:t> are </a:t>
            </a:r>
            <a:r>
              <a:rPr lang="fr-FR" sz="1600" dirty="0" err="1"/>
              <a:t>merged</a:t>
            </a:r>
            <a:r>
              <a:rPr lang="fr-FR" sz="1600" dirty="0"/>
              <a:t>: distance, dimensions, </a:t>
            </a:r>
            <a:r>
              <a:rPr lang="fr-FR" sz="1600" dirty="0" err="1"/>
              <a:t>measure</a:t>
            </a:r>
            <a:r>
              <a:rPr lang="fr-FR" sz="1600" dirty="0"/>
              <a:t> for </a:t>
            </a:r>
            <a:r>
              <a:rPr lang="fr-FR" sz="1600" dirty="0" err="1"/>
              <a:t>example</a:t>
            </a:r>
            <a:endParaRPr lang="fr-FR" sz="1600" dirty="0"/>
          </a:p>
          <a:p>
            <a:r>
              <a:rPr lang="fr-FR" sz="1600" dirty="0"/>
              <a:t>- </a:t>
            </a:r>
            <a:r>
              <a:rPr lang="fr-FR" sz="1600" dirty="0" err="1"/>
              <a:t>Some</a:t>
            </a:r>
            <a:r>
              <a:rPr lang="fr-FR" sz="1600" dirty="0"/>
              <a:t> new </a:t>
            </a:r>
            <a:r>
              <a:rPr lang="fr-FR" sz="1600" dirty="0" err="1"/>
              <a:t>units</a:t>
            </a:r>
            <a:r>
              <a:rPr lang="fr-FR" sz="1600" dirty="0"/>
              <a:t> </a:t>
            </a:r>
            <a:r>
              <a:rPr lang="fr-FR" sz="1600" dirty="0" err="1"/>
              <a:t>appeared</a:t>
            </a:r>
            <a:r>
              <a:rPr lang="fr-FR" sz="1600" dirty="0"/>
              <a:t> in the configuration, </a:t>
            </a:r>
            <a:r>
              <a:rPr lang="fr-FR" sz="1600" dirty="0" err="1"/>
              <a:t>such</a:t>
            </a:r>
            <a:r>
              <a:rPr lang="fr-FR" sz="1600" dirty="0"/>
              <a:t> as:</a:t>
            </a:r>
          </a:p>
          <a:p>
            <a:pPr marL="742950" lvl="1" indent="-285750">
              <a:buFontTx/>
              <a:buChar char="-"/>
            </a:pPr>
            <a:r>
              <a:rPr lang="fr-FR" sz="1400" dirty="0" err="1"/>
              <a:t>Feedrate</a:t>
            </a:r>
            <a:r>
              <a:rPr lang="fr-FR" sz="1400" dirty="0"/>
              <a:t> per </a:t>
            </a:r>
            <a:r>
              <a:rPr lang="fr-FR" sz="1400" dirty="0" err="1"/>
              <a:t>tooth</a:t>
            </a:r>
            <a:endParaRPr lang="fr-FR" sz="1400" dirty="0"/>
          </a:p>
          <a:p>
            <a:pPr marL="742950" lvl="1" indent="-285750">
              <a:buFontTx/>
              <a:buChar char="-"/>
            </a:pPr>
            <a:r>
              <a:rPr lang="fr-FR" sz="1400" dirty="0" err="1"/>
              <a:t>Feed</a:t>
            </a:r>
            <a:r>
              <a:rPr lang="fr-FR" sz="1400" dirty="0"/>
              <a:t> per Revolution</a:t>
            </a:r>
          </a:p>
          <a:p>
            <a:pPr marL="742950" lvl="1" indent="-285750">
              <a:buFontTx/>
              <a:buChar char="-"/>
            </a:pPr>
            <a:r>
              <a:rPr lang="fr-FR" sz="1400" dirty="0" err="1"/>
              <a:t>Numerical</a:t>
            </a:r>
            <a:endParaRPr lang="fr-FR" sz="1400" dirty="0"/>
          </a:p>
          <a:p>
            <a:pPr marL="742950" lvl="1" indent="-285750">
              <a:buFontTx/>
              <a:buChar char="-"/>
            </a:pPr>
            <a:r>
              <a:rPr lang="fr-FR" sz="1400" dirty="0" err="1"/>
              <a:t>Weight</a:t>
            </a:r>
            <a:endParaRPr lang="fr-FR" sz="1400" dirty="0"/>
          </a:p>
        </p:txBody>
      </p:sp>
      <p:cxnSp>
        <p:nvCxnSpPr>
          <p:cNvPr id="20" name="Connecteur droit 19">
            <a:extLst>
              <a:ext uri="{FF2B5EF4-FFF2-40B4-BE49-F238E27FC236}">
                <a16:creationId xmlns:a16="http://schemas.microsoft.com/office/drawing/2014/main" id="{9391FB49-6E11-E089-574A-0B79010EFC59}"/>
              </a:ext>
            </a:extLst>
          </p:cNvPr>
          <p:cNvCxnSpPr>
            <a:cxnSpLocks/>
          </p:cNvCxnSpPr>
          <p:nvPr/>
        </p:nvCxnSpPr>
        <p:spPr>
          <a:xfrm flipV="1">
            <a:off x="8865937" y="2027518"/>
            <a:ext cx="1536488" cy="180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e 5">
            <a:extLst>
              <a:ext uri="{FF2B5EF4-FFF2-40B4-BE49-F238E27FC236}">
                <a16:creationId xmlns:a16="http://schemas.microsoft.com/office/drawing/2014/main" id="{C733BB16-E9FB-1E1F-31D4-717B4B902908}"/>
              </a:ext>
            </a:extLst>
          </p:cNvPr>
          <p:cNvGrpSpPr/>
          <p:nvPr/>
        </p:nvGrpSpPr>
        <p:grpSpPr>
          <a:xfrm>
            <a:off x="10899588" y="313244"/>
            <a:ext cx="845672" cy="809283"/>
            <a:chOff x="10127164" y="5361875"/>
            <a:chExt cx="737060" cy="700541"/>
          </a:xfrm>
        </p:grpSpPr>
        <p:sp>
          <p:nvSpPr>
            <p:cNvPr id="14" name="Rectangle : coins arrondis 13">
              <a:extLst>
                <a:ext uri="{FF2B5EF4-FFF2-40B4-BE49-F238E27FC236}">
                  <a16:creationId xmlns:a16="http://schemas.microsoft.com/office/drawing/2014/main" id="{903CB268-201D-4E4C-3C5A-0A0EFE8429FE}"/>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riangle isocèle 17">
              <a:extLst>
                <a:ext uri="{FF2B5EF4-FFF2-40B4-BE49-F238E27FC236}">
                  <a16:creationId xmlns:a16="http://schemas.microsoft.com/office/drawing/2014/main" id="{066A476F-9EE7-1F3F-4530-52CB0132F6BC}"/>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0F7FA0AF-7A4A-C118-08CD-08B50862DBF4}"/>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16</a:t>
              </a:r>
              <a:endParaRPr lang="fr-FR" b="1" dirty="0">
                <a:solidFill>
                  <a:schemeClr val="bg1"/>
                </a:solidFill>
              </a:endParaRPr>
            </a:p>
          </p:txBody>
        </p:sp>
      </p:grpSp>
    </p:spTree>
    <p:extLst>
      <p:ext uri="{BB962C8B-B14F-4D97-AF65-F5344CB8AC3E}">
        <p14:creationId xmlns:p14="http://schemas.microsoft.com/office/powerpoint/2010/main" val="2071581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5699-9531-7BD2-FE24-C8F1815C32DF}"/>
              </a:ext>
            </a:extLst>
          </p:cNvPr>
          <p:cNvSpPr txBox="1"/>
          <p:nvPr/>
        </p:nvSpPr>
        <p:spPr>
          <a:xfrm>
            <a:off x="335359" y="859510"/>
            <a:ext cx="9030831" cy="646331"/>
          </a:xfrm>
          <a:prstGeom prst="rect">
            <a:avLst/>
          </a:prstGeom>
          <a:noFill/>
        </p:spPr>
        <p:txBody>
          <a:bodyPr wrap="square" rtlCol="0">
            <a:spAutoFit/>
          </a:bodyPr>
          <a:lstStyle/>
          <a:p>
            <a:r>
              <a:rPr lang="fr-FR" sz="3600" dirty="0">
                <a:latin typeface="Calibri" panose="020F0502020204030204" pitchFamily="34" charset="0"/>
              </a:rPr>
              <a:t>Software Configuration / Tools-Options </a:t>
            </a:r>
          </a:p>
        </p:txBody>
      </p:sp>
      <p:pic>
        <p:nvPicPr>
          <p:cNvPr id="5" name="Image 4">
            <a:extLst>
              <a:ext uri="{FF2B5EF4-FFF2-40B4-BE49-F238E27FC236}">
                <a16:creationId xmlns:a16="http://schemas.microsoft.com/office/drawing/2014/main" id="{C2FBD676-9C5E-FED9-4128-3D382322A297}"/>
              </a:ext>
            </a:extLst>
          </p:cNvPr>
          <p:cNvPicPr>
            <a:picLocks noChangeAspect="1"/>
          </p:cNvPicPr>
          <p:nvPr/>
        </p:nvPicPr>
        <p:blipFill>
          <a:blip r:embed="rId2"/>
          <a:stretch>
            <a:fillRect/>
          </a:stretch>
        </p:blipFill>
        <p:spPr>
          <a:xfrm>
            <a:off x="558346" y="1910720"/>
            <a:ext cx="11075308" cy="4915078"/>
          </a:xfrm>
          <a:prstGeom prst="rect">
            <a:avLst/>
          </a:prstGeom>
        </p:spPr>
      </p:pic>
      <p:sp>
        <p:nvSpPr>
          <p:cNvPr id="18" name="Rectangle 17">
            <a:extLst>
              <a:ext uri="{FF2B5EF4-FFF2-40B4-BE49-F238E27FC236}">
                <a16:creationId xmlns:a16="http://schemas.microsoft.com/office/drawing/2014/main" id="{C1A38C9B-CCD7-61E4-89C8-48B7935BBAFE}"/>
              </a:ext>
            </a:extLst>
          </p:cNvPr>
          <p:cNvSpPr/>
          <p:nvPr/>
        </p:nvSpPr>
        <p:spPr>
          <a:xfrm>
            <a:off x="7434627" y="2623500"/>
            <a:ext cx="2451757" cy="2645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ZoneTexte 42">
            <a:extLst>
              <a:ext uri="{FF2B5EF4-FFF2-40B4-BE49-F238E27FC236}">
                <a16:creationId xmlns:a16="http://schemas.microsoft.com/office/drawing/2014/main" id="{65DA7B70-067C-9CE2-CABE-555A195E9768}"/>
              </a:ext>
            </a:extLst>
          </p:cNvPr>
          <p:cNvSpPr txBox="1"/>
          <p:nvPr/>
        </p:nvSpPr>
        <p:spPr>
          <a:xfrm>
            <a:off x="9956239" y="2207984"/>
            <a:ext cx="2167334" cy="646331"/>
          </a:xfrm>
          <a:prstGeom prst="rect">
            <a:avLst/>
          </a:prstGeom>
          <a:noFill/>
        </p:spPr>
        <p:txBody>
          <a:bodyPr wrap="square" rtlCol="0">
            <a:spAutoFit/>
          </a:bodyPr>
          <a:lstStyle/>
          <a:p>
            <a:r>
              <a:rPr lang="fr-FR" dirty="0"/>
              <a:t>New </a:t>
            </a:r>
            <a:r>
              <a:rPr lang="fr-FR" dirty="0" err="1"/>
              <a:t>mechanism</a:t>
            </a:r>
            <a:r>
              <a:rPr lang="fr-FR" dirty="0"/>
              <a:t> of </a:t>
            </a:r>
            <a:r>
              <a:rPr lang="fr-FR" dirty="0" err="1"/>
              <a:t>creation</a:t>
            </a:r>
            <a:r>
              <a:rPr lang="fr-FR" dirty="0"/>
              <a:t> and </a:t>
            </a:r>
            <a:r>
              <a:rPr lang="fr-FR" dirty="0" err="1"/>
              <a:t>save</a:t>
            </a:r>
            <a:endParaRPr lang="fr-FR" dirty="0"/>
          </a:p>
        </p:txBody>
      </p:sp>
      <p:sp>
        <p:nvSpPr>
          <p:cNvPr id="19" name="Rectangle 18">
            <a:extLst>
              <a:ext uri="{FF2B5EF4-FFF2-40B4-BE49-F238E27FC236}">
                <a16:creationId xmlns:a16="http://schemas.microsoft.com/office/drawing/2014/main" id="{78F56993-EFC5-2961-43F2-2BF3A5D41A9B}"/>
              </a:ext>
            </a:extLst>
          </p:cNvPr>
          <p:cNvSpPr/>
          <p:nvPr/>
        </p:nvSpPr>
        <p:spPr>
          <a:xfrm>
            <a:off x="2310365" y="4807390"/>
            <a:ext cx="1519251" cy="25349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3905CA11-57B8-4D63-59C8-CD27D9A5E31F}"/>
              </a:ext>
            </a:extLst>
          </p:cNvPr>
          <p:cNvSpPr/>
          <p:nvPr/>
        </p:nvSpPr>
        <p:spPr>
          <a:xfrm>
            <a:off x="2477235" y="2598722"/>
            <a:ext cx="2004230" cy="25349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0481656D-CA99-497A-D2ED-8CF03F5FF0BA}"/>
              </a:ext>
            </a:extLst>
          </p:cNvPr>
          <p:cNvSpPr/>
          <p:nvPr/>
        </p:nvSpPr>
        <p:spPr>
          <a:xfrm>
            <a:off x="2265098" y="5069009"/>
            <a:ext cx="3601548" cy="102775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avec flèche 22">
            <a:extLst>
              <a:ext uri="{FF2B5EF4-FFF2-40B4-BE49-F238E27FC236}">
                <a16:creationId xmlns:a16="http://schemas.microsoft.com/office/drawing/2014/main" id="{53366236-F6B3-12C3-1136-5761C99563F6}"/>
              </a:ext>
            </a:extLst>
          </p:cNvPr>
          <p:cNvCxnSpPr>
            <a:cxnSpLocks/>
          </p:cNvCxnSpPr>
          <p:nvPr/>
        </p:nvCxnSpPr>
        <p:spPr>
          <a:xfrm flipV="1">
            <a:off x="5933038" y="4744016"/>
            <a:ext cx="1501589" cy="87072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D957744-2E68-52EB-049E-BD215B9AFA8C}"/>
              </a:ext>
            </a:extLst>
          </p:cNvPr>
          <p:cNvSpPr/>
          <p:nvPr/>
        </p:nvSpPr>
        <p:spPr>
          <a:xfrm>
            <a:off x="3928808" y="3428999"/>
            <a:ext cx="2004230" cy="23070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avec flèche 27">
            <a:extLst>
              <a:ext uri="{FF2B5EF4-FFF2-40B4-BE49-F238E27FC236}">
                <a16:creationId xmlns:a16="http://schemas.microsoft.com/office/drawing/2014/main" id="{242DA972-49B1-30D5-2874-AC2480547244}"/>
              </a:ext>
            </a:extLst>
          </p:cNvPr>
          <p:cNvCxnSpPr>
            <a:cxnSpLocks/>
          </p:cNvCxnSpPr>
          <p:nvPr/>
        </p:nvCxnSpPr>
        <p:spPr>
          <a:xfrm>
            <a:off x="5971811" y="3544353"/>
            <a:ext cx="3494509" cy="37957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7DD4C30-D444-02BE-98E6-E730850A5DD0}"/>
              </a:ext>
            </a:extLst>
          </p:cNvPr>
          <p:cNvSpPr/>
          <p:nvPr/>
        </p:nvSpPr>
        <p:spPr>
          <a:xfrm>
            <a:off x="9466320" y="3216493"/>
            <a:ext cx="2004230" cy="210694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68F05AEF-2BAA-16E6-4BA0-4456857F6199}"/>
              </a:ext>
            </a:extLst>
          </p:cNvPr>
          <p:cNvSpPr/>
          <p:nvPr/>
        </p:nvSpPr>
        <p:spPr>
          <a:xfrm>
            <a:off x="9519943" y="5051090"/>
            <a:ext cx="1045452" cy="1903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a:extLst>
              <a:ext uri="{FF2B5EF4-FFF2-40B4-BE49-F238E27FC236}">
                <a16:creationId xmlns:a16="http://schemas.microsoft.com/office/drawing/2014/main" id="{18DF373B-5D4A-AC37-DFF7-15BF5F5880B7}"/>
              </a:ext>
            </a:extLst>
          </p:cNvPr>
          <p:cNvSpPr txBox="1"/>
          <p:nvPr/>
        </p:nvSpPr>
        <p:spPr>
          <a:xfrm>
            <a:off x="9073115" y="1175726"/>
            <a:ext cx="2016224" cy="584775"/>
          </a:xfrm>
          <a:prstGeom prst="rect">
            <a:avLst/>
          </a:prstGeom>
          <a:noFill/>
        </p:spPr>
        <p:txBody>
          <a:bodyPr wrap="square" rtlCol="0">
            <a:spAutoFit/>
          </a:bodyPr>
          <a:lstStyle/>
          <a:p>
            <a:r>
              <a:rPr lang="fr-FR" sz="1600" dirty="0"/>
              <a:t>New / </a:t>
            </a:r>
            <a:r>
              <a:rPr lang="fr-FR" sz="1600" dirty="0" err="1"/>
              <a:t>enhancement</a:t>
            </a:r>
            <a:endParaRPr lang="fr-FR" sz="1600" dirty="0"/>
          </a:p>
          <a:p>
            <a:r>
              <a:rPr lang="fr-FR" sz="1600" dirty="0"/>
              <a:t>Options </a:t>
            </a:r>
            <a:r>
              <a:rPr lang="fr-FR" sz="1600" dirty="0" err="1"/>
              <a:t>moved</a:t>
            </a:r>
            <a:endParaRPr lang="fr-FR" sz="1600" dirty="0"/>
          </a:p>
        </p:txBody>
      </p:sp>
      <p:sp>
        <p:nvSpPr>
          <p:cNvPr id="6" name="Rectangle 5">
            <a:extLst>
              <a:ext uri="{FF2B5EF4-FFF2-40B4-BE49-F238E27FC236}">
                <a16:creationId xmlns:a16="http://schemas.microsoft.com/office/drawing/2014/main" id="{BDF03CB4-5764-567B-82F0-9967779F10E9}"/>
              </a:ext>
            </a:extLst>
          </p:cNvPr>
          <p:cNvSpPr/>
          <p:nvPr/>
        </p:nvSpPr>
        <p:spPr>
          <a:xfrm>
            <a:off x="10971707" y="1272355"/>
            <a:ext cx="723957" cy="20814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6FFEFBD3-7A5E-0F6E-8108-BC445373EA79}"/>
              </a:ext>
            </a:extLst>
          </p:cNvPr>
          <p:cNvSpPr/>
          <p:nvPr/>
        </p:nvSpPr>
        <p:spPr>
          <a:xfrm>
            <a:off x="10971707" y="1527955"/>
            <a:ext cx="723957" cy="2081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29903CE6-3ED8-FF8B-AECC-32254EE23912}"/>
              </a:ext>
            </a:extLst>
          </p:cNvPr>
          <p:cNvSpPr txBox="1"/>
          <p:nvPr/>
        </p:nvSpPr>
        <p:spPr>
          <a:xfrm>
            <a:off x="5961111" y="1539192"/>
            <a:ext cx="1664428" cy="369332"/>
          </a:xfrm>
          <a:prstGeom prst="rect">
            <a:avLst/>
          </a:prstGeom>
          <a:noFill/>
        </p:spPr>
        <p:txBody>
          <a:bodyPr wrap="square">
            <a:spAutoFit/>
          </a:bodyPr>
          <a:lstStyle/>
          <a:p>
            <a:r>
              <a:rPr lang="fr-FR" dirty="0"/>
              <a:t>Page </a:t>
            </a:r>
            <a:r>
              <a:rPr lang="fr-FR" b="1" dirty="0" err="1"/>
              <a:t>Theme</a:t>
            </a:r>
            <a:endParaRPr lang="fr-FR" b="1" dirty="0"/>
          </a:p>
        </p:txBody>
      </p:sp>
      <p:grpSp>
        <p:nvGrpSpPr>
          <p:cNvPr id="9" name="Groupe 8">
            <a:extLst>
              <a:ext uri="{FF2B5EF4-FFF2-40B4-BE49-F238E27FC236}">
                <a16:creationId xmlns:a16="http://schemas.microsoft.com/office/drawing/2014/main" id="{8EB29456-2AFD-614E-E2FC-55AA2E3C9127}"/>
              </a:ext>
            </a:extLst>
          </p:cNvPr>
          <p:cNvGrpSpPr/>
          <p:nvPr/>
        </p:nvGrpSpPr>
        <p:grpSpPr>
          <a:xfrm>
            <a:off x="10899588" y="313244"/>
            <a:ext cx="845672" cy="809283"/>
            <a:chOff x="10127164" y="5361875"/>
            <a:chExt cx="737060" cy="700541"/>
          </a:xfrm>
        </p:grpSpPr>
        <p:sp>
          <p:nvSpPr>
            <p:cNvPr id="10" name="Rectangle : coins arrondis 9">
              <a:extLst>
                <a:ext uri="{FF2B5EF4-FFF2-40B4-BE49-F238E27FC236}">
                  <a16:creationId xmlns:a16="http://schemas.microsoft.com/office/drawing/2014/main" id="{ADCA5924-90D0-B4BA-D69A-0FA1026BD26A}"/>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a:extLst>
                <a:ext uri="{FF2B5EF4-FFF2-40B4-BE49-F238E27FC236}">
                  <a16:creationId xmlns:a16="http://schemas.microsoft.com/office/drawing/2014/main" id="{A7F0DA4B-B0FB-568F-613A-6347BE4A6B19}"/>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06AE63E8-BCC2-2D81-0E3A-16740129D713}"/>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18</a:t>
              </a:r>
              <a:endParaRPr lang="fr-FR" b="1" dirty="0">
                <a:solidFill>
                  <a:schemeClr val="bg1"/>
                </a:solidFill>
              </a:endParaRPr>
            </a:p>
          </p:txBody>
        </p:sp>
      </p:grpSp>
    </p:spTree>
    <p:extLst>
      <p:ext uri="{BB962C8B-B14F-4D97-AF65-F5344CB8AC3E}">
        <p14:creationId xmlns:p14="http://schemas.microsoft.com/office/powerpoint/2010/main" val="1072250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5699-9531-7BD2-FE24-C8F1815C32DF}"/>
              </a:ext>
            </a:extLst>
          </p:cNvPr>
          <p:cNvSpPr txBox="1"/>
          <p:nvPr/>
        </p:nvSpPr>
        <p:spPr>
          <a:xfrm>
            <a:off x="335359" y="859510"/>
            <a:ext cx="9030831" cy="646331"/>
          </a:xfrm>
          <a:prstGeom prst="rect">
            <a:avLst/>
          </a:prstGeom>
          <a:noFill/>
        </p:spPr>
        <p:txBody>
          <a:bodyPr wrap="square" rtlCol="0">
            <a:spAutoFit/>
          </a:bodyPr>
          <a:lstStyle/>
          <a:p>
            <a:r>
              <a:rPr lang="fr-FR" sz="3600" dirty="0">
                <a:latin typeface="Calibri" panose="020F0502020204030204" pitchFamily="34" charset="0"/>
              </a:rPr>
              <a:t>Software Configuration / Tools-Options </a:t>
            </a:r>
          </a:p>
        </p:txBody>
      </p:sp>
      <p:pic>
        <p:nvPicPr>
          <p:cNvPr id="5" name="Image 4">
            <a:extLst>
              <a:ext uri="{FF2B5EF4-FFF2-40B4-BE49-F238E27FC236}">
                <a16:creationId xmlns:a16="http://schemas.microsoft.com/office/drawing/2014/main" id="{17721868-8FC4-AB29-5648-EA2F4439642E}"/>
              </a:ext>
            </a:extLst>
          </p:cNvPr>
          <p:cNvPicPr>
            <a:picLocks noChangeAspect="1"/>
          </p:cNvPicPr>
          <p:nvPr/>
        </p:nvPicPr>
        <p:blipFill>
          <a:blip r:embed="rId2"/>
          <a:stretch>
            <a:fillRect/>
          </a:stretch>
        </p:blipFill>
        <p:spPr>
          <a:xfrm>
            <a:off x="3330889" y="1846908"/>
            <a:ext cx="5733880" cy="5007755"/>
          </a:xfrm>
          <a:prstGeom prst="rect">
            <a:avLst/>
          </a:prstGeom>
        </p:spPr>
      </p:pic>
      <p:sp>
        <p:nvSpPr>
          <p:cNvPr id="6" name="Rectangle 5">
            <a:extLst>
              <a:ext uri="{FF2B5EF4-FFF2-40B4-BE49-F238E27FC236}">
                <a16:creationId xmlns:a16="http://schemas.microsoft.com/office/drawing/2014/main" id="{137269BC-5C67-79EB-A884-423B9FF7DEAF}"/>
              </a:ext>
            </a:extLst>
          </p:cNvPr>
          <p:cNvSpPr/>
          <p:nvPr/>
        </p:nvSpPr>
        <p:spPr>
          <a:xfrm>
            <a:off x="4852659" y="2774217"/>
            <a:ext cx="1394232" cy="43642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64FD8C70-0379-8822-D84B-677A1DCA2DE9}"/>
              </a:ext>
            </a:extLst>
          </p:cNvPr>
          <p:cNvSpPr txBox="1"/>
          <p:nvPr/>
        </p:nvSpPr>
        <p:spPr>
          <a:xfrm>
            <a:off x="519086" y="2406717"/>
            <a:ext cx="3071149" cy="338554"/>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Options/ User Interface</a:t>
            </a:r>
          </a:p>
        </p:txBody>
      </p:sp>
      <p:sp>
        <p:nvSpPr>
          <p:cNvPr id="8" name="Rectangle 7">
            <a:extLst>
              <a:ext uri="{FF2B5EF4-FFF2-40B4-BE49-F238E27FC236}">
                <a16:creationId xmlns:a16="http://schemas.microsoft.com/office/drawing/2014/main" id="{30B7D54F-F7C3-7307-C5AD-681A9A0F3479}"/>
              </a:ext>
            </a:extLst>
          </p:cNvPr>
          <p:cNvSpPr/>
          <p:nvPr/>
        </p:nvSpPr>
        <p:spPr>
          <a:xfrm>
            <a:off x="6602479" y="2770292"/>
            <a:ext cx="2324238" cy="64858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8B2DE238-E017-EF11-E9B0-8A6CC258483D}"/>
              </a:ext>
            </a:extLst>
          </p:cNvPr>
          <p:cNvSpPr txBox="1"/>
          <p:nvPr/>
        </p:nvSpPr>
        <p:spPr>
          <a:xfrm>
            <a:off x="9264324" y="3339960"/>
            <a:ext cx="3101347" cy="338554"/>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Options/ Graphic </a:t>
            </a:r>
            <a:r>
              <a:rPr lang="fr-FR" sz="1600" dirty="0" err="1">
                <a:solidFill>
                  <a:srgbClr val="0070C0"/>
                </a:solidFill>
              </a:rPr>
              <a:t>Window</a:t>
            </a:r>
            <a:endParaRPr lang="fr-FR" sz="1600" dirty="0">
              <a:solidFill>
                <a:srgbClr val="0070C0"/>
              </a:solidFill>
            </a:endParaRPr>
          </a:p>
        </p:txBody>
      </p:sp>
      <p:cxnSp>
        <p:nvCxnSpPr>
          <p:cNvPr id="10" name="Connecteur droit avec flèche 9">
            <a:extLst>
              <a:ext uri="{FF2B5EF4-FFF2-40B4-BE49-F238E27FC236}">
                <a16:creationId xmlns:a16="http://schemas.microsoft.com/office/drawing/2014/main" id="{9B32AB82-C243-2EAF-EDC0-CD3902C927E3}"/>
              </a:ext>
            </a:extLst>
          </p:cNvPr>
          <p:cNvCxnSpPr>
            <a:cxnSpLocks/>
          </p:cNvCxnSpPr>
          <p:nvPr/>
        </p:nvCxnSpPr>
        <p:spPr>
          <a:xfrm>
            <a:off x="3223034" y="2575994"/>
            <a:ext cx="1583560" cy="29372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4AF180CD-EE5C-25B1-3370-8CBD5F13EC4F}"/>
              </a:ext>
            </a:extLst>
          </p:cNvPr>
          <p:cNvCxnSpPr>
            <a:cxnSpLocks/>
          </p:cNvCxnSpPr>
          <p:nvPr/>
        </p:nvCxnSpPr>
        <p:spPr>
          <a:xfrm flipH="1" flipV="1">
            <a:off x="8949731" y="3094582"/>
            <a:ext cx="927600" cy="24286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2C692EB8-14CB-6F71-0BEA-565C3B87B76D}"/>
              </a:ext>
            </a:extLst>
          </p:cNvPr>
          <p:cNvCxnSpPr>
            <a:cxnSpLocks/>
          </p:cNvCxnSpPr>
          <p:nvPr/>
        </p:nvCxnSpPr>
        <p:spPr>
          <a:xfrm>
            <a:off x="3223034" y="2622086"/>
            <a:ext cx="2213349" cy="97671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39A2F78-FE26-0DE6-EE1A-945674B30DED}"/>
              </a:ext>
            </a:extLst>
          </p:cNvPr>
          <p:cNvSpPr/>
          <p:nvPr/>
        </p:nvSpPr>
        <p:spPr>
          <a:xfrm>
            <a:off x="5257818" y="3598803"/>
            <a:ext cx="3549148" cy="22116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a:extLst>
              <a:ext uri="{FF2B5EF4-FFF2-40B4-BE49-F238E27FC236}">
                <a16:creationId xmlns:a16="http://schemas.microsoft.com/office/drawing/2014/main" id="{9C3E14FA-E25C-8873-B747-6C171BF88EB7}"/>
              </a:ext>
            </a:extLst>
          </p:cNvPr>
          <p:cNvSpPr/>
          <p:nvPr/>
        </p:nvSpPr>
        <p:spPr>
          <a:xfrm>
            <a:off x="6096000" y="4048399"/>
            <a:ext cx="2710966" cy="22116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1" name="Connecteur droit avec flèche 20">
            <a:extLst>
              <a:ext uri="{FF2B5EF4-FFF2-40B4-BE49-F238E27FC236}">
                <a16:creationId xmlns:a16="http://schemas.microsoft.com/office/drawing/2014/main" id="{978212B3-BC0B-7913-EF6B-796655116DD8}"/>
              </a:ext>
            </a:extLst>
          </p:cNvPr>
          <p:cNvCxnSpPr>
            <a:cxnSpLocks/>
          </p:cNvCxnSpPr>
          <p:nvPr/>
        </p:nvCxnSpPr>
        <p:spPr>
          <a:xfrm>
            <a:off x="4594856" y="3819969"/>
            <a:ext cx="1447216" cy="3572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26B6780-9F6D-9C30-B8AE-46752E2D3AAC}"/>
              </a:ext>
            </a:extLst>
          </p:cNvPr>
          <p:cNvSpPr/>
          <p:nvPr/>
        </p:nvSpPr>
        <p:spPr>
          <a:xfrm>
            <a:off x="5768566" y="3827233"/>
            <a:ext cx="3006936" cy="22116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4" name="Connecteur droit avec flèche 23">
            <a:extLst>
              <a:ext uri="{FF2B5EF4-FFF2-40B4-BE49-F238E27FC236}">
                <a16:creationId xmlns:a16="http://schemas.microsoft.com/office/drawing/2014/main" id="{233ED4F0-359E-2577-8C82-3297DFBC1D37}"/>
              </a:ext>
            </a:extLst>
          </p:cNvPr>
          <p:cNvCxnSpPr>
            <a:cxnSpLocks/>
          </p:cNvCxnSpPr>
          <p:nvPr/>
        </p:nvCxnSpPr>
        <p:spPr>
          <a:xfrm flipH="1">
            <a:off x="8806966" y="3678514"/>
            <a:ext cx="920765" cy="24902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610952D-8E3D-988A-5C7F-102C2EC0D3A2}"/>
              </a:ext>
            </a:extLst>
          </p:cNvPr>
          <p:cNvSpPr/>
          <p:nvPr/>
        </p:nvSpPr>
        <p:spPr>
          <a:xfrm>
            <a:off x="6109914" y="4472337"/>
            <a:ext cx="2710965" cy="49020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6309D077-6625-8EE9-F066-AFE2C25CAD8B}"/>
              </a:ext>
            </a:extLst>
          </p:cNvPr>
          <p:cNvSpPr txBox="1"/>
          <p:nvPr/>
        </p:nvSpPr>
        <p:spPr>
          <a:xfrm>
            <a:off x="8985945" y="4519812"/>
            <a:ext cx="3101347" cy="338554"/>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Options/ </a:t>
            </a:r>
            <a:r>
              <a:rPr lang="fr-FR" sz="1600" dirty="0" err="1">
                <a:solidFill>
                  <a:srgbClr val="0070C0"/>
                </a:solidFill>
              </a:rPr>
              <a:t>Texts</a:t>
            </a:r>
            <a:endParaRPr lang="fr-FR" sz="1600" dirty="0">
              <a:solidFill>
                <a:srgbClr val="0070C0"/>
              </a:solidFill>
            </a:endParaRPr>
          </a:p>
        </p:txBody>
      </p:sp>
      <p:sp>
        <p:nvSpPr>
          <p:cNvPr id="32" name="ZoneTexte 31">
            <a:extLst>
              <a:ext uri="{FF2B5EF4-FFF2-40B4-BE49-F238E27FC236}">
                <a16:creationId xmlns:a16="http://schemas.microsoft.com/office/drawing/2014/main" id="{83D412CB-783F-79E6-F08E-E26E3AE5AF70}"/>
              </a:ext>
            </a:extLst>
          </p:cNvPr>
          <p:cNvSpPr txBox="1"/>
          <p:nvPr/>
        </p:nvSpPr>
        <p:spPr>
          <a:xfrm>
            <a:off x="7435271" y="5261132"/>
            <a:ext cx="3101347" cy="338554"/>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Options/ </a:t>
            </a:r>
            <a:r>
              <a:rPr lang="fr-FR" sz="1600" dirty="0" err="1">
                <a:solidFill>
                  <a:srgbClr val="0070C0"/>
                </a:solidFill>
              </a:rPr>
              <a:t>Behaviour</a:t>
            </a:r>
            <a:endParaRPr lang="fr-FR" sz="1600" dirty="0">
              <a:solidFill>
                <a:srgbClr val="0070C0"/>
              </a:solidFill>
            </a:endParaRPr>
          </a:p>
        </p:txBody>
      </p:sp>
      <p:sp>
        <p:nvSpPr>
          <p:cNvPr id="33" name="Rectangle 32">
            <a:extLst>
              <a:ext uri="{FF2B5EF4-FFF2-40B4-BE49-F238E27FC236}">
                <a16:creationId xmlns:a16="http://schemas.microsoft.com/office/drawing/2014/main" id="{E956FECA-5B69-016D-8D8C-123918E7F133}"/>
              </a:ext>
            </a:extLst>
          </p:cNvPr>
          <p:cNvSpPr/>
          <p:nvPr/>
        </p:nvSpPr>
        <p:spPr>
          <a:xfrm>
            <a:off x="4842346" y="5165312"/>
            <a:ext cx="2282731" cy="49020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9A9AF9DE-697E-E9BB-9337-A22E3F394498}"/>
              </a:ext>
            </a:extLst>
          </p:cNvPr>
          <p:cNvSpPr txBox="1"/>
          <p:nvPr/>
        </p:nvSpPr>
        <p:spPr>
          <a:xfrm>
            <a:off x="9074708" y="1171089"/>
            <a:ext cx="2016224" cy="584775"/>
          </a:xfrm>
          <a:prstGeom prst="rect">
            <a:avLst/>
          </a:prstGeom>
          <a:noFill/>
        </p:spPr>
        <p:txBody>
          <a:bodyPr wrap="square" rtlCol="0">
            <a:spAutoFit/>
          </a:bodyPr>
          <a:lstStyle/>
          <a:p>
            <a:r>
              <a:rPr lang="fr-FR" sz="1600" dirty="0"/>
              <a:t>New / </a:t>
            </a:r>
            <a:r>
              <a:rPr lang="fr-FR" sz="1600" dirty="0" err="1"/>
              <a:t>enhancement</a:t>
            </a:r>
            <a:endParaRPr lang="fr-FR" sz="1600" dirty="0"/>
          </a:p>
          <a:p>
            <a:r>
              <a:rPr lang="fr-FR" sz="1600" dirty="0"/>
              <a:t>Options </a:t>
            </a:r>
            <a:r>
              <a:rPr lang="fr-FR" sz="1600" dirty="0" err="1"/>
              <a:t>moved</a:t>
            </a:r>
            <a:endParaRPr lang="fr-FR" sz="1600" dirty="0"/>
          </a:p>
        </p:txBody>
      </p:sp>
      <p:sp>
        <p:nvSpPr>
          <p:cNvPr id="11" name="Rectangle 10">
            <a:extLst>
              <a:ext uri="{FF2B5EF4-FFF2-40B4-BE49-F238E27FC236}">
                <a16:creationId xmlns:a16="http://schemas.microsoft.com/office/drawing/2014/main" id="{0F17F147-0952-8296-E919-F558B99A9550}"/>
              </a:ext>
            </a:extLst>
          </p:cNvPr>
          <p:cNvSpPr/>
          <p:nvPr/>
        </p:nvSpPr>
        <p:spPr>
          <a:xfrm>
            <a:off x="10973300" y="1267718"/>
            <a:ext cx="723957" cy="20814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B1837D0A-E27A-B964-7CCA-C37691F52FAC}"/>
              </a:ext>
            </a:extLst>
          </p:cNvPr>
          <p:cNvSpPr/>
          <p:nvPr/>
        </p:nvSpPr>
        <p:spPr>
          <a:xfrm>
            <a:off x="10973300" y="1523318"/>
            <a:ext cx="723957" cy="2081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3F37EDE7-2AE8-824C-F877-62FB7370E823}"/>
              </a:ext>
            </a:extLst>
          </p:cNvPr>
          <p:cNvSpPr txBox="1"/>
          <p:nvPr/>
        </p:nvSpPr>
        <p:spPr>
          <a:xfrm>
            <a:off x="1925807" y="1857508"/>
            <a:ext cx="1664428" cy="369332"/>
          </a:xfrm>
          <a:prstGeom prst="rect">
            <a:avLst/>
          </a:prstGeom>
          <a:noFill/>
        </p:spPr>
        <p:txBody>
          <a:bodyPr wrap="square">
            <a:spAutoFit/>
          </a:bodyPr>
          <a:lstStyle/>
          <a:p>
            <a:r>
              <a:rPr lang="fr-FR" dirty="0"/>
              <a:t>Page </a:t>
            </a:r>
            <a:r>
              <a:rPr lang="fr-FR" b="1" dirty="0"/>
              <a:t>Display</a:t>
            </a:r>
          </a:p>
        </p:txBody>
      </p:sp>
      <p:grpSp>
        <p:nvGrpSpPr>
          <p:cNvPr id="16" name="Groupe 15">
            <a:extLst>
              <a:ext uri="{FF2B5EF4-FFF2-40B4-BE49-F238E27FC236}">
                <a16:creationId xmlns:a16="http://schemas.microsoft.com/office/drawing/2014/main" id="{FFE4248A-6756-4E03-51FE-1735EED3E0DA}"/>
              </a:ext>
            </a:extLst>
          </p:cNvPr>
          <p:cNvGrpSpPr/>
          <p:nvPr/>
        </p:nvGrpSpPr>
        <p:grpSpPr>
          <a:xfrm>
            <a:off x="10899588" y="313244"/>
            <a:ext cx="845672" cy="809283"/>
            <a:chOff x="10127164" y="5361875"/>
            <a:chExt cx="737060" cy="700541"/>
          </a:xfrm>
        </p:grpSpPr>
        <p:sp>
          <p:nvSpPr>
            <p:cNvPr id="17" name="Rectangle : coins arrondis 16">
              <a:extLst>
                <a:ext uri="{FF2B5EF4-FFF2-40B4-BE49-F238E27FC236}">
                  <a16:creationId xmlns:a16="http://schemas.microsoft.com/office/drawing/2014/main" id="{1CDDC856-A915-7C84-B5F6-094C601619B6}"/>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Triangle isocèle 17">
              <a:extLst>
                <a:ext uri="{FF2B5EF4-FFF2-40B4-BE49-F238E27FC236}">
                  <a16:creationId xmlns:a16="http://schemas.microsoft.com/office/drawing/2014/main" id="{14DE9942-86DF-AF11-9E5A-331079BB28FB}"/>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97125CC5-57E4-E288-9106-55A5E2391D88}"/>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18</a:t>
              </a:r>
              <a:endParaRPr lang="fr-FR" b="1" dirty="0">
                <a:solidFill>
                  <a:schemeClr val="bg1"/>
                </a:solidFill>
              </a:endParaRPr>
            </a:p>
          </p:txBody>
        </p:sp>
      </p:grpSp>
    </p:spTree>
    <p:extLst>
      <p:ext uri="{BB962C8B-B14F-4D97-AF65-F5344CB8AC3E}">
        <p14:creationId xmlns:p14="http://schemas.microsoft.com/office/powerpoint/2010/main" val="276878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id="{03B3DFC9-197D-F4F6-9485-D8B139252B13}"/>
              </a:ext>
            </a:extLst>
          </p:cNvPr>
          <p:cNvSpPr txBox="1"/>
          <p:nvPr/>
        </p:nvSpPr>
        <p:spPr>
          <a:xfrm>
            <a:off x="5263720" y="5011757"/>
            <a:ext cx="4524375" cy="646331"/>
          </a:xfrm>
          <a:prstGeom prst="rect">
            <a:avLst/>
          </a:prstGeom>
          <a:noFill/>
        </p:spPr>
        <p:txBody>
          <a:bodyPr wrap="square" rtlCol="0">
            <a:spAutoFit/>
          </a:bodyPr>
          <a:lstStyle/>
          <a:p>
            <a:r>
              <a:rPr lang="fr-FR" dirty="0" err="1"/>
              <a:t>They</a:t>
            </a:r>
            <a:r>
              <a:rPr lang="fr-FR" dirty="0"/>
              <a:t> are </a:t>
            </a:r>
            <a:r>
              <a:rPr lang="fr-FR" dirty="0" err="1"/>
              <a:t>pointed</a:t>
            </a:r>
            <a:r>
              <a:rPr lang="fr-FR" dirty="0"/>
              <a:t> out in the </a:t>
            </a:r>
          </a:p>
          <a:p>
            <a:r>
              <a:rPr lang="fr-FR" dirty="0" err="1"/>
              <a:t>present</a:t>
            </a:r>
            <a:r>
              <a:rPr lang="fr-FR" dirty="0"/>
              <a:t> document </a:t>
            </a:r>
            <a:r>
              <a:rPr lang="fr-FR" dirty="0" err="1"/>
              <a:t>with</a:t>
            </a:r>
            <a:r>
              <a:rPr lang="fr-FR" dirty="0"/>
              <a:t> the </a:t>
            </a:r>
            <a:r>
              <a:rPr lang="fr-FR" dirty="0" err="1"/>
              <a:t>symbol</a:t>
            </a:r>
            <a:endParaRPr lang="fr-FR" dirty="0"/>
          </a:p>
        </p:txBody>
      </p:sp>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15" name="Title 1">
            <a:extLst>
              <a:ext uri="{FF2B5EF4-FFF2-40B4-BE49-F238E27FC236}">
                <a16:creationId xmlns:a16="http://schemas.microsoft.com/office/drawing/2014/main" id="{C4EAEC10-C034-4150-86D7-79A135D35404}"/>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3" name="ZoneTexte 2">
            <a:extLst>
              <a:ext uri="{FF2B5EF4-FFF2-40B4-BE49-F238E27FC236}">
                <a16:creationId xmlns:a16="http://schemas.microsoft.com/office/drawing/2014/main" id="{78D55CC1-30AB-D8FB-30A8-08C6B6456EFC}"/>
              </a:ext>
            </a:extLst>
          </p:cNvPr>
          <p:cNvSpPr txBox="1"/>
          <p:nvPr/>
        </p:nvSpPr>
        <p:spPr>
          <a:xfrm>
            <a:off x="345440" y="846554"/>
            <a:ext cx="7776864" cy="646331"/>
          </a:xfrm>
          <a:prstGeom prst="rect">
            <a:avLst/>
          </a:prstGeom>
          <a:noFill/>
        </p:spPr>
        <p:txBody>
          <a:bodyPr wrap="square" rtlCol="0">
            <a:spAutoFit/>
          </a:bodyPr>
          <a:lstStyle/>
          <a:p>
            <a:r>
              <a:rPr lang="fr-FR" sz="3600" dirty="0">
                <a:latin typeface="Calibri" panose="020F0502020204030204" pitchFamily="34" charset="0"/>
              </a:rPr>
              <a:t>Introduction / Contents</a:t>
            </a:r>
          </a:p>
        </p:txBody>
      </p:sp>
      <p:sp>
        <p:nvSpPr>
          <p:cNvPr id="12" name="ZoneTexte 11">
            <a:extLst>
              <a:ext uri="{FF2B5EF4-FFF2-40B4-BE49-F238E27FC236}">
                <a16:creationId xmlns:a16="http://schemas.microsoft.com/office/drawing/2014/main" id="{26CA054E-0CC2-EF8E-CAE7-641AC3D52465}"/>
              </a:ext>
            </a:extLst>
          </p:cNvPr>
          <p:cNvSpPr txBox="1"/>
          <p:nvPr/>
        </p:nvSpPr>
        <p:spPr>
          <a:xfrm>
            <a:off x="426894" y="1786040"/>
            <a:ext cx="3859356" cy="1754326"/>
          </a:xfrm>
          <a:prstGeom prst="rect">
            <a:avLst/>
          </a:prstGeom>
          <a:noFill/>
        </p:spPr>
        <p:txBody>
          <a:bodyPr wrap="square" rtlCol="0">
            <a:spAutoFit/>
          </a:bodyPr>
          <a:lstStyle/>
          <a:p>
            <a:r>
              <a:rPr lang="fr-FR" b="1" dirty="0"/>
              <a:t>4 main new topics </a:t>
            </a:r>
            <a:r>
              <a:rPr lang="fr-FR" dirty="0" err="1"/>
              <a:t>were</a:t>
            </a:r>
            <a:r>
              <a:rPr lang="fr-FR" dirty="0"/>
              <a:t> </a:t>
            </a:r>
            <a:r>
              <a:rPr lang="fr-FR" dirty="0" err="1"/>
              <a:t>presented</a:t>
            </a:r>
            <a:r>
              <a:rPr lang="fr-FR" dirty="0"/>
              <a:t> </a:t>
            </a:r>
            <a:r>
              <a:rPr lang="fr-FR" dirty="0" err="1"/>
              <a:t>during</a:t>
            </a:r>
            <a:r>
              <a:rPr lang="fr-FR" dirty="0"/>
              <a:t> VAR Meeting :</a:t>
            </a:r>
          </a:p>
          <a:p>
            <a:pPr marL="285750" indent="-285750">
              <a:buFontTx/>
              <a:buChar char="-"/>
            </a:pPr>
            <a:r>
              <a:rPr lang="fr-FR" dirty="0" err="1"/>
              <a:t>Milling</a:t>
            </a:r>
            <a:r>
              <a:rPr lang="fr-FR" dirty="0"/>
              <a:t> </a:t>
            </a:r>
            <a:r>
              <a:rPr lang="fr-FR" dirty="0" err="1"/>
              <a:t>Features</a:t>
            </a:r>
            <a:endParaRPr lang="fr-FR" dirty="0"/>
          </a:p>
          <a:p>
            <a:pPr marL="285750" indent="-285750">
              <a:buFontTx/>
              <a:buChar char="-"/>
            </a:pPr>
            <a:r>
              <a:rPr lang="fr-FR" dirty="0"/>
              <a:t>Solid Design</a:t>
            </a:r>
          </a:p>
          <a:p>
            <a:pPr marL="285750" indent="-285750">
              <a:buFontTx/>
              <a:buChar char="-"/>
            </a:pPr>
            <a:r>
              <a:rPr lang="fr-FR" dirty="0"/>
              <a:t>Patterns for </a:t>
            </a:r>
            <a:r>
              <a:rPr lang="fr-FR" dirty="0" err="1"/>
              <a:t>Swiss</a:t>
            </a:r>
            <a:r>
              <a:rPr lang="fr-FR" dirty="0"/>
              <a:t> </a:t>
            </a:r>
            <a:r>
              <a:rPr lang="fr-FR" dirty="0" err="1"/>
              <a:t>Machining</a:t>
            </a:r>
            <a:endParaRPr lang="fr-FR" dirty="0"/>
          </a:p>
          <a:p>
            <a:pPr marL="285750" indent="-285750">
              <a:buFontTx/>
              <a:buChar char="-"/>
            </a:pPr>
            <a:r>
              <a:rPr lang="fr-FR" dirty="0"/>
              <a:t>NC Control</a:t>
            </a:r>
          </a:p>
        </p:txBody>
      </p:sp>
      <p:sp>
        <p:nvSpPr>
          <p:cNvPr id="13" name="ZoneTexte 12">
            <a:extLst>
              <a:ext uri="{FF2B5EF4-FFF2-40B4-BE49-F238E27FC236}">
                <a16:creationId xmlns:a16="http://schemas.microsoft.com/office/drawing/2014/main" id="{F72158C9-FB8A-8DF1-986C-A76298547D61}"/>
              </a:ext>
            </a:extLst>
          </p:cNvPr>
          <p:cNvSpPr txBox="1"/>
          <p:nvPr/>
        </p:nvSpPr>
        <p:spPr>
          <a:xfrm>
            <a:off x="426894" y="4067887"/>
            <a:ext cx="3668856" cy="1200329"/>
          </a:xfrm>
          <a:prstGeom prst="rect">
            <a:avLst/>
          </a:prstGeom>
          <a:noFill/>
        </p:spPr>
        <p:txBody>
          <a:bodyPr wrap="square" rtlCol="0">
            <a:spAutoFit/>
          </a:bodyPr>
          <a:lstStyle/>
          <a:p>
            <a:r>
              <a:rPr lang="fr-FR" b="1" dirty="0"/>
              <a:t>More </a:t>
            </a:r>
            <a:r>
              <a:rPr lang="fr-FR" b="1" dirty="0" err="1"/>
              <a:t>than</a:t>
            </a:r>
            <a:r>
              <a:rPr lang="fr-FR" b="1" dirty="0"/>
              <a:t> 150 </a:t>
            </a:r>
            <a:r>
              <a:rPr lang="fr-FR" b="1" dirty="0" err="1"/>
              <a:t>other</a:t>
            </a:r>
            <a:r>
              <a:rPr lang="fr-FR" b="1" dirty="0"/>
              <a:t> new </a:t>
            </a:r>
            <a:r>
              <a:rPr lang="fr-FR" b="1" dirty="0" err="1"/>
              <a:t>features</a:t>
            </a:r>
            <a:r>
              <a:rPr lang="fr-FR" b="1" dirty="0"/>
              <a:t> </a:t>
            </a:r>
            <a:r>
              <a:rPr lang="fr-FR" dirty="0"/>
              <a:t>are </a:t>
            </a:r>
            <a:r>
              <a:rPr lang="fr-FR" dirty="0" err="1"/>
              <a:t>available</a:t>
            </a:r>
            <a:r>
              <a:rPr lang="fr-FR" dirty="0"/>
              <a:t> in GO2cam V6.10.</a:t>
            </a:r>
          </a:p>
          <a:p>
            <a:r>
              <a:rPr lang="fr-FR" dirty="0"/>
              <a:t>The full </a:t>
            </a:r>
            <a:r>
              <a:rPr lang="fr-FR" dirty="0" err="1"/>
              <a:t>list</a:t>
            </a:r>
            <a:r>
              <a:rPr lang="fr-FR" dirty="0"/>
              <a:t> </a:t>
            </a:r>
            <a:r>
              <a:rPr lang="fr-FR" dirty="0" err="1"/>
              <a:t>is</a:t>
            </a:r>
            <a:r>
              <a:rPr lang="fr-FR" dirty="0"/>
              <a:t> </a:t>
            </a:r>
            <a:r>
              <a:rPr lang="fr-FR" dirty="0" err="1"/>
              <a:t>given</a:t>
            </a:r>
            <a:r>
              <a:rPr lang="fr-FR" dirty="0"/>
              <a:t> in the </a:t>
            </a:r>
            <a:r>
              <a:rPr lang="fr-FR" dirty="0" err="1"/>
              <a:t>present</a:t>
            </a:r>
            <a:r>
              <a:rPr lang="fr-FR" dirty="0"/>
              <a:t> document.</a:t>
            </a:r>
          </a:p>
        </p:txBody>
      </p:sp>
      <p:pic>
        <p:nvPicPr>
          <p:cNvPr id="1028" name="Picture 4">
            <a:extLst>
              <a:ext uri="{FF2B5EF4-FFF2-40B4-BE49-F238E27FC236}">
                <a16:creationId xmlns:a16="http://schemas.microsoft.com/office/drawing/2014/main" id="{C5275CD6-1F51-7CF3-2C66-37874AE2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527" y="1898653"/>
            <a:ext cx="1028700" cy="352425"/>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8E4EEC0F-F87E-EA76-D47D-F6DF0ADC8F03}"/>
              </a:ext>
            </a:extLst>
          </p:cNvPr>
          <p:cNvSpPr txBox="1"/>
          <p:nvPr/>
        </p:nvSpPr>
        <p:spPr>
          <a:xfrm>
            <a:off x="5259260" y="2295699"/>
            <a:ext cx="4524375" cy="646331"/>
          </a:xfrm>
          <a:prstGeom prst="rect">
            <a:avLst/>
          </a:prstGeom>
          <a:noFill/>
        </p:spPr>
        <p:txBody>
          <a:bodyPr wrap="square" rtlCol="0">
            <a:spAutoFit/>
          </a:bodyPr>
          <a:lstStyle/>
          <a:p>
            <a:r>
              <a:rPr lang="fr-FR" dirty="0" err="1"/>
              <a:t>Those</a:t>
            </a:r>
            <a:r>
              <a:rPr lang="fr-FR" dirty="0"/>
              <a:t> topics </a:t>
            </a:r>
            <a:r>
              <a:rPr lang="fr-FR" dirty="0" err="1"/>
              <a:t>will</a:t>
            </a:r>
            <a:r>
              <a:rPr lang="fr-FR" dirty="0"/>
              <a:t> </a:t>
            </a:r>
            <a:r>
              <a:rPr lang="fr-FR" dirty="0" err="1"/>
              <a:t>be</a:t>
            </a:r>
            <a:r>
              <a:rPr lang="fr-FR" dirty="0"/>
              <a:t> </a:t>
            </a:r>
            <a:r>
              <a:rPr lang="fr-FR" dirty="0" err="1"/>
              <a:t>explained</a:t>
            </a:r>
            <a:r>
              <a:rPr lang="fr-FR" dirty="0"/>
              <a:t> </a:t>
            </a:r>
            <a:r>
              <a:rPr lang="fr-FR" dirty="0" err="1"/>
              <a:t>through</a:t>
            </a:r>
            <a:r>
              <a:rPr lang="fr-FR" dirty="0"/>
              <a:t> courses and </a:t>
            </a:r>
            <a:r>
              <a:rPr lang="fr-FR" dirty="0" err="1"/>
              <a:t>tutorials</a:t>
            </a:r>
            <a:r>
              <a:rPr lang="fr-FR" dirty="0"/>
              <a:t> : </a:t>
            </a:r>
            <a:r>
              <a:rPr lang="fr-FR" b="1" dirty="0" err="1"/>
              <a:t>coming</a:t>
            </a:r>
            <a:r>
              <a:rPr lang="fr-FR" b="1" dirty="0"/>
              <a:t> in the </a:t>
            </a:r>
            <a:r>
              <a:rPr lang="fr-FR" b="1" dirty="0" err="1"/>
              <a:t>next</a:t>
            </a:r>
            <a:r>
              <a:rPr lang="fr-FR" b="1" dirty="0"/>
              <a:t> </a:t>
            </a:r>
            <a:r>
              <a:rPr lang="fr-FR" b="1" dirty="0" err="1"/>
              <a:t>weeks</a:t>
            </a:r>
            <a:r>
              <a:rPr lang="fr-FR" b="1" dirty="0"/>
              <a:t>!</a:t>
            </a:r>
          </a:p>
        </p:txBody>
      </p:sp>
      <p:pic>
        <p:nvPicPr>
          <p:cNvPr id="16" name="Picture 4">
            <a:extLst>
              <a:ext uri="{FF2B5EF4-FFF2-40B4-BE49-F238E27FC236}">
                <a16:creationId xmlns:a16="http://schemas.microsoft.com/office/drawing/2014/main" id="{320C52B7-6905-31B4-227F-F8E675F80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527" y="4088360"/>
            <a:ext cx="1028700" cy="352425"/>
          </a:xfrm>
          <a:prstGeom prst="rect">
            <a:avLst/>
          </a:prstGeom>
          <a:noFill/>
          <a:extLst>
            <a:ext uri="{909E8E84-426E-40DD-AFC4-6F175D3DCCD1}">
              <a14:hiddenFill xmlns:a14="http://schemas.microsoft.com/office/drawing/2010/main">
                <a:solidFill>
                  <a:srgbClr val="FFFFFF"/>
                </a:solidFill>
              </a14:hiddenFill>
            </a:ext>
          </a:extLst>
        </p:spPr>
      </p:pic>
      <p:sp>
        <p:nvSpPr>
          <p:cNvPr id="17" name="Flèche : droite 16">
            <a:extLst>
              <a:ext uri="{FF2B5EF4-FFF2-40B4-BE49-F238E27FC236}">
                <a16:creationId xmlns:a16="http://schemas.microsoft.com/office/drawing/2014/main" id="{AE2F7A35-C0CE-38AD-DC76-3BE8177909FD}"/>
              </a:ext>
            </a:extLst>
          </p:cNvPr>
          <p:cNvSpPr/>
          <p:nvPr/>
        </p:nvSpPr>
        <p:spPr>
          <a:xfrm>
            <a:off x="4528351" y="2535933"/>
            <a:ext cx="552450" cy="29907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 droite 17">
            <a:extLst>
              <a:ext uri="{FF2B5EF4-FFF2-40B4-BE49-F238E27FC236}">
                <a16:creationId xmlns:a16="http://schemas.microsoft.com/office/drawing/2014/main" id="{3529A390-E143-B802-F053-DD76D0B483AC}"/>
              </a:ext>
            </a:extLst>
          </p:cNvPr>
          <p:cNvSpPr/>
          <p:nvPr/>
        </p:nvSpPr>
        <p:spPr>
          <a:xfrm>
            <a:off x="4528351" y="4618270"/>
            <a:ext cx="552450" cy="29907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Accolade fermante 19">
            <a:extLst>
              <a:ext uri="{FF2B5EF4-FFF2-40B4-BE49-F238E27FC236}">
                <a16:creationId xmlns:a16="http://schemas.microsoft.com/office/drawing/2014/main" id="{D696ED76-2F15-97E2-8CCA-BA95BEBACE11}"/>
              </a:ext>
            </a:extLst>
          </p:cNvPr>
          <p:cNvSpPr/>
          <p:nvPr/>
        </p:nvSpPr>
        <p:spPr>
          <a:xfrm>
            <a:off x="4064145" y="1823853"/>
            <a:ext cx="295276" cy="1754326"/>
          </a:xfrm>
          <a:prstGeom prst="rightBrace">
            <a:avLst>
              <a:gd name="adj1" fmla="val 22286"/>
              <a:gd name="adj2" fmla="val 50000"/>
            </a:avLst>
          </a:prstGeom>
          <a:noFill/>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Accolade fermante 20">
            <a:extLst>
              <a:ext uri="{FF2B5EF4-FFF2-40B4-BE49-F238E27FC236}">
                <a16:creationId xmlns:a16="http://schemas.microsoft.com/office/drawing/2014/main" id="{5D2DAD1D-985C-4F48-16EB-899C913AF0FE}"/>
              </a:ext>
            </a:extLst>
          </p:cNvPr>
          <p:cNvSpPr/>
          <p:nvPr/>
        </p:nvSpPr>
        <p:spPr>
          <a:xfrm>
            <a:off x="4064145" y="4052029"/>
            <a:ext cx="295276" cy="1431563"/>
          </a:xfrm>
          <a:prstGeom prst="rightBrace">
            <a:avLst>
              <a:gd name="adj1" fmla="val 22286"/>
              <a:gd name="adj2" fmla="val 50000"/>
            </a:avLst>
          </a:prstGeom>
          <a:noFill/>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8" name="Connecteur droit avec flèche 27">
            <a:extLst>
              <a:ext uri="{FF2B5EF4-FFF2-40B4-BE49-F238E27FC236}">
                <a16:creationId xmlns:a16="http://schemas.microsoft.com/office/drawing/2014/main" id="{5DDBB05B-63C3-63FA-E280-4B441B75729E}"/>
              </a:ext>
            </a:extLst>
          </p:cNvPr>
          <p:cNvCxnSpPr>
            <a:cxnSpLocks/>
          </p:cNvCxnSpPr>
          <p:nvPr/>
        </p:nvCxnSpPr>
        <p:spPr>
          <a:xfrm>
            <a:off x="8809851" y="5487744"/>
            <a:ext cx="1107799"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C804FD56-F98D-A179-2EDA-9227EDFE8F10}"/>
              </a:ext>
            </a:extLst>
          </p:cNvPr>
          <p:cNvGrpSpPr/>
          <p:nvPr/>
        </p:nvGrpSpPr>
        <p:grpSpPr>
          <a:xfrm>
            <a:off x="10057907" y="5011757"/>
            <a:ext cx="845672" cy="809283"/>
            <a:chOff x="10127164" y="5361875"/>
            <a:chExt cx="737060" cy="700541"/>
          </a:xfrm>
        </p:grpSpPr>
        <p:sp>
          <p:nvSpPr>
            <p:cNvPr id="4" name="Rectangle : coins arrondis 3">
              <a:extLst>
                <a:ext uri="{FF2B5EF4-FFF2-40B4-BE49-F238E27FC236}">
                  <a16:creationId xmlns:a16="http://schemas.microsoft.com/office/drawing/2014/main" id="{0860750E-9622-6AD8-38F1-C843BD5BE888}"/>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riangle isocèle 4">
              <a:extLst>
                <a:ext uri="{FF2B5EF4-FFF2-40B4-BE49-F238E27FC236}">
                  <a16:creationId xmlns:a16="http://schemas.microsoft.com/office/drawing/2014/main" id="{CCE9C2D3-12C7-B320-633A-7CA330D59C3F}"/>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29A17806-F1C2-1450-FE49-E6E23961B24B}"/>
                </a:ext>
              </a:extLst>
            </p:cNvPr>
            <p:cNvSpPr txBox="1"/>
            <p:nvPr/>
          </p:nvSpPr>
          <p:spPr>
            <a:xfrm>
              <a:off x="10249461" y="5512090"/>
              <a:ext cx="478093" cy="400110"/>
            </a:xfrm>
            <a:prstGeom prst="rect">
              <a:avLst/>
            </a:prstGeom>
            <a:noFill/>
          </p:spPr>
          <p:txBody>
            <a:bodyPr wrap="square" rtlCol="0">
              <a:spAutoFit/>
            </a:bodyPr>
            <a:lstStyle/>
            <a:p>
              <a:r>
                <a:rPr lang="fr-FR" sz="2400" b="1" dirty="0">
                  <a:solidFill>
                    <a:schemeClr val="bg1"/>
                  </a:solidFill>
                </a:rPr>
                <a:t>10</a:t>
              </a:r>
              <a:endParaRPr lang="fr-FR" b="1" dirty="0">
                <a:solidFill>
                  <a:schemeClr val="bg1"/>
                </a:solidFill>
              </a:endParaRPr>
            </a:p>
          </p:txBody>
        </p:sp>
      </p:grpSp>
      <p:sp>
        <p:nvSpPr>
          <p:cNvPr id="9" name="ZoneTexte 8">
            <a:extLst>
              <a:ext uri="{FF2B5EF4-FFF2-40B4-BE49-F238E27FC236}">
                <a16:creationId xmlns:a16="http://schemas.microsoft.com/office/drawing/2014/main" id="{522E0BD6-3949-6C88-913B-CE219CFBB7FA}"/>
              </a:ext>
            </a:extLst>
          </p:cNvPr>
          <p:cNvSpPr txBox="1"/>
          <p:nvPr/>
        </p:nvSpPr>
        <p:spPr>
          <a:xfrm>
            <a:off x="5259260" y="2934790"/>
            <a:ext cx="4446919" cy="646331"/>
          </a:xfrm>
          <a:prstGeom prst="rect">
            <a:avLst/>
          </a:prstGeom>
          <a:noFill/>
        </p:spPr>
        <p:txBody>
          <a:bodyPr wrap="square">
            <a:spAutoFit/>
          </a:bodyPr>
          <a:lstStyle/>
          <a:p>
            <a:r>
              <a:rPr lang="fr-FR" b="1" dirty="0"/>
              <a:t>Replays of the VAR Meeting </a:t>
            </a:r>
            <a:r>
              <a:rPr lang="fr-FR" b="1" dirty="0" err="1"/>
              <a:t>presentations</a:t>
            </a:r>
            <a:r>
              <a:rPr lang="fr-FR" b="1" dirty="0"/>
              <a:t> </a:t>
            </a:r>
            <a:r>
              <a:rPr lang="fr-FR" dirty="0"/>
              <a:t>are </a:t>
            </a:r>
            <a:r>
              <a:rPr lang="fr-FR" dirty="0" err="1"/>
              <a:t>available</a:t>
            </a:r>
            <a:r>
              <a:rPr lang="fr-FR" dirty="0"/>
              <a:t> and </a:t>
            </a:r>
            <a:r>
              <a:rPr lang="fr-FR" dirty="0" err="1"/>
              <a:t>indicated</a:t>
            </a:r>
            <a:r>
              <a:rPr lang="fr-FR" dirty="0"/>
              <a:t> by the </a:t>
            </a:r>
            <a:r>
              <a:rPr lang="fr-FR" dirty="0" err="1"/>
              <a:t>symbol</a:t>
            </a:r>
            <a:endParaRPr lang="fr-FR" dirty="0"/>
          </a:p>
        </p:txBody>
      </p:sp>
      <p:grpSp>
        <p:nvGrpSpPr>
          <p:cNvPr id="10" name="Groupe 9">
            <a:extLst>
              <a:ext uri="{FF2B5EF4-FFF2-40B4-BE49-F238E27FC236}">
                <a16:creationId xmlns:a16="http://schemas.microsoft.com/office/drawing/2014/main" id="{46A8D867-2069-5B9A-728B-9763D1A19EF0}"/>
              </a:ext>
            </a:extLst>
          </p:cNvPr>
          <p:cNvGrpSpPr/>
          <p:nvPr/>
        </p:nvGrpSpPr>
        <p:grpSpPr>
          <a:xfrm>
            <a:off x="10057907" y="2953681"/>
            <a:ext cx="845672" cy="809283"/>
            <a:chOff x="10127164" y="5361875"/>
            <a:chExt cx="737060" cy="700541"/>
          </a:xfrm>
        </p:grpSpPr>
        <p:sp>
          <p:nvSpPr>
            <p:cNvPr id="11" name="Rectangle : coins arrondis 10">
              <a:extLst>
                <a:ext uri="{FF2B5EF4-FFF2-40B4-BE49-F238E27FC236}">
                  <a16:creationId xmlns:a16="http://schemas.microsoft.com/office/drawing/2014/main" id="{A03FA653-3222-58B3-C787-0195C227B5D9}"/>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riangle isocèle 21">
              <a:extLst>
                <a:ext uri="{FF2B5EF4-FFF2-40B4-BE49-F238E27FC236}">
                  <a16:creationId xmlns:a16="http://schemas.microsoft.com/office/drawing/2014/main" id="{0D7405BC-A07B-8AF0-E439-AF3E30F58ABD}"/>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B4F42C88-238A-6198-CE6C-AD92F416CF92}"/>
                </a:ext>
              </a:extLst>
            </p:cNvPr>
            <p:cNvSpPr txBox="1"/>
            <p:nvPr/>
          </p:nvSpPr>
          <p:spPr>
            <a:xfrm>
              <a:off x="10226246" y="5535145"/>
              <a:ext cx="551816" cy="346348"/>
            </a:xfrm>
            <a:prstGeom prst="rect">
              <a:avLst/>
            </a:prstGeom>
            <a:noFill/>
          </p:spPr>
          <p:txBody>
            <a:bodyPr wrap="square" rtlCol="0">
              <a:spAutoFit/>
            </a:bodyPr>
            <a:lstStyle/>
            <a:p>
              <a:r>
                <a:rPr lang="fr-FR" sz="2000" b="1" dirty="0">
                  <a:solidFill>
                    <a:schemeClr val="bg1"/>
                  </a:solidFill>
                </a:rPr>
                <a:t>VM</a:t>
              </a:r>
              <a:endParaRPr lang="fr-FR" b="1" dirty="0">
                <a:solidFill>
                  <a:schemeClr val="bg1"/>
                </a:solidFill>
              </a:endParaRPr>
            </a:p>
          </p:txBody>
        </p:sp>
      </p:grpSp>
      <p:cxnSp>
        <p:nvCxnSpPr>
          <p:cNvPr id="24" name="Connecteur droit avec flèche 23">
            <a:extLst>
              <a:ext uri="{FF2B5EF4-FFF2-40B4-BE49-F238E27FC236}">
                <a16:creationId xmlns:a16="http://schemas.microsoft.com/office/drawing/2014/main" id="{9B8F7022-BA4E-803E-245D-1928E293D16D}"/>
              </a:ext>
            </a:extLst>
          </p:cNvPr>
          <p:cNvCxnSpPr>
            <a:cxnSpLocks/>
          </p:cNvCxnSpPr>
          <p:nvPr/>
        </p:nvCxnSpPr>
        <p:spPr>
          <a:xfrm>
            <a:off x="9395865" y="3411244"/>
            <a:ext cx="62532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0A8C3536-C233-4C06-9D7A-C7B4ADDE9047}"/>
              </a:ext>
            </a:extLst>
          </p:cNvPr>
          <p:cNvSpPr txBox="1"/>
          <p:nvPr/>
        </p:nvSpPr>
        <p:spPr>
          <a:xfrm>
            <a:off x="5259475" y="5690446"/>
            <a:ext cx="5487294" cy="584775"/>
          </a:xfrm>
          <a:prstGeom prst="rect">
            <a:avLst/>
          </a:prstGeom>
          <a:noFill/>
        </p:spPr>
        <p:txBody>
          <a:bodyPr wrap="square">
            <a:spAutoFit/>
          </a:bodyPr>
          <a:lstStyle/>
          <a:p>
            <a:r>
              <a:rPr lang="fr-FR" sz="1600" dirty="0"/>
              <a:t>The </a:t>
            </a:r>
            <a:r>
              <a:rPr lang="fr-FR" sz="1600" dirty="0" err="1"/>
              <a:t>number</a:t>
            </a:r>
            <a:r>
              <a:rPr lang="fr-FR" sz="1600" dirty="0"/>
              <a:t> </a:t>
            </a:r>
            <a:r>
              <a:rPr lang="fr-FR" sz="1600" dirty="0" err="1"/>
              <a:t>is</a:t>
            </a:r>
            <a:r>
              <a:rPr lang="fr-FR" sz="1600" dirty="0"/>
              <a:t> the </a:t>
            </a:r>
            <a:r>
              <a:rPr lang="fr-FR" sz="1600" dirty="0" err="1"/>
              <a:t>lesson</a:t>
            </a:r>
            <a:r>
              <a:rPr lang="fr-FR" sz="1600" dirty="0"/>
              <a:t> </a:t>
            </a:r>
            <a:r>
              <a:rPr lang="fr-FR" sz="1600" dirty="0" err="1"/>
              <a:t>number</a:t>
            </a:r>
            <a:r>
              <a:rPr lang="fr-FR" sz="1600" dirty="0"/>
              <a:t> in GO2cam </a:t>
            </a:r>
            <a:r>
              <a:rPr lang="fr-FR" sz="1600" dirty="0" err="1"/>
              <a:t>Academy</a:t>
            </a:r>
            <a:endParaRPr lang="fr-FR" sz="1600" dirty="0"/>
          </a:p>
          <a:p>
            <a:r>
              <a:rPr lang="fr-FR" sz="1600" dirty="0"/>
              <a:t>(</a:t>
            </a:r>
            <a:r>
              <a:rPr lang="fr-FR" sz="1600" i="1" dirty="0" err="1"/>
              <a:t>we</a:t>
            </a:r>
            <a:r>
              <a:rPr lang="fr-FR" sz="1600" i="1" dirty="0"/>
              <a:t> </a:t>
            </a:r>
            <a:r>
              <a:rPr lang="fr-FR" sz="1600" i="1" dirty="0" err="1"/>
              <a:t>advise</a:t>
            </a:r>
            <a:r>
              <a:rPr lang="fr-FR" sz="1600" i="1" dirty="0"/>
              <a:t> </a:t>
            </a:r>
            <a:r>
              <a:rPr lang="fr-FR" sz="1600" i="1" dirty="0" err="1"/>
              <a:t>you</a:t>
            </a:r>
            <a:r>
              <a:rPr lang="fr-FR" sz="1600" i="1" dirty="0"/>
              <a:t> to </a:t>
            </a:r>
            <a:r>
              <a:rPr lang="fr-FR" sz="1600" i="1" dirty="0" err="1"/>
              <a:t>watch</a:t>
            </a:r>
            <a:r>
              <a:rPr lang="fr-FR" sz="1600" i="1" dirty="0"/>
              <a:t> </a:t>
            </a:r>
            <a:r>
              <a:rPr lang="fr-FR" sz="1600" i="1" dirty="0" err="1"/>
              <a:t>everything</a:t>
            </a:r>
            <a:r>
              <a:rPr lang="fr-FR" sz="1600" i="1" dirty="0"/>
              <a:t> anyway!</a:t>
            </a:r>
            <a:r>
              <a:rPr lang="fr-FR" sz="1600" dirty="0"/>
              <a:t>)</a:t>
            </a:r>
          </a:p>
        </p:txBody>
      </p:sp>
      <p:sp>
        <p:nvSpPr>
          <p:cNvPr id="29" name="ZoneTexte 28">
            <a:extLst>
              <a:ext uri="{FF2B5EF4-FFF2-40B4-BE49-F238E27FC236}">
                <a16:creationId xmlns:a16="http://schemas.microsoft.com/office/drawing/2014/main" id="{F30F551B-F483-1C0F-2DCF-22A54C027411}"/>
              </a:ext>
            </a:extLst>
          </p:cNvPr>
          <p:cNvSpPr txBox="1"/>
          <p:nvPr/>
        </p:nvSpPr>
        <p:spPr>
          <a:xfrm>
            <a:off x="5259260" y="4576820"/>
            <a:ext cx="6094520" cy="369332"/>
          </a:xfrm>
          <a:prstGeom prst="rect">
            <a:avLst/>
          </a:prstGeom>
          <a:noFill/>
        </p:spPr>
        <p:txBody>
          <a:bodyPr wrap="square">
            <a:spAutoFit/>
          </a:bodyPr>
          <a:lstStyle/>
          <a:p>
            <a:r>
              <a:rPr lang="fr-FR" b="1" dirty="0"/>
              <a:t>40 </a:t>
            </a:r>
            <a:r>
              <a:rPr lang="fr-FR" b="1" dirty="0" err="1"/>
              <a:t>videos</a:t>
            </a:r>
            <a:r>
              <a:rPr lang="fr-FR" b="1" dirty="0"/>
              <a:t> </a:t>
            </a:r>
            <a:r>
              <a:rPr lang="fr-FR" dirty="0" err="1"/>
              <a:t>dealing</a:t>
            </a:r>
            <a:r>
              <a:rPr lang="fr-FR" dirty="0"/>
              <a:t> </a:t>
            </a:r>
            <a:r>
              <a:rPr lang="fr-FR" dirty="0" err="1"/>
              <a:t>with</a:t>
            </a:r>
            <a:r>
              <a:rPr lang="fr-FR" dirty="0"/>
              <a:t> about </a:t>
            </a:r>
            <a:r>
              <a:rPr lang="fr-FR" b="1" dirty="0"/>
              <a:t>100 new </a:t>
            </a:r>
            <a:r>
              <a:rPr lang="fr-FR" b="1" dirty="0" err="1"/>
              <a:t>features</a:t>
            </a:r>
            <a:r>
              <a:rPr lang="fr-FR" b="1" dirty="0"/>
              <a:t> </a:t>
            </a:r>
            <a:r>
              <a:rPr lang="fr-FR" dirty="0"/>
              <a:t>are </a:t>
            </a:r>
            <a:r>
              <a:rPr lang="fr-FR" dirty="0" err="1"/>
              <a:t>available</a:t>
            </a:r>
            <a:r>
              <a:rPr lang="fr-FR" dirty="0"/>
              <a:t>. </a:t>
            </a:r>
          </a:p>
        </p:txBody>
      </p:sp>
    </p:spTree>
    <p:extLst>
      <p:ext uri="{BB962C8B-B14F-4D97-AF65-F5344CB8AC3E}">
        <p14:creationId xmlns:p14="http://schemas.microsoft.com/office/powerpoint/2010/main" val="903130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5699-9531-7BD2-FE24-C8F1815C32DF}"/>
              </a:ext>
            </a:extLst>
          </p:cNvPr>
          <p:cNvSpPr txBox="1"/>
          <p:nvPr/>
        </p:nvSpPr>
        <p:spPr>
          <a:xfrm>
            <a:off x="335359" y="859510"/>
            <a:ext cx="9030831" cy="646331"/>
          </a:xfrm>
          <a:prstGeom prst="rect">
            <a:avLst/>
          </a:prstGeom>
          <a:noFill/>
        </p:spPr>
        <p:txBody>
          <a:bodyPr wrap="square" rtlCol="0">
            <a:spAutoFit/>
          </a:bodyPr>
          <a:lstStyle/>
          <a:p>
            <a:r>
              <a:rPr lang="fr-FR" sz="3600" dirty="0">
                <a:latin typeface="Calibri" panose="020F0502020204030204" pitchFamily="34" charset="0"/>
              </a:rPr>
              <a:t>Software Configuration / Tools-Options </a:t>
            </a:r>
          </a:p>
        </p:txBody>
      </p:sp>
      <p:pic>
        <p:nvPicPr>
          <p:cNvPr id="6" name="Image 5">
            <a:extLst>
              <a:ext uri="{FF2B5EF4-FFF2-40B4-BE49-F238E27FC236}">
                <a16:creationId xmlns:a16="http://schemas.microsoft.com/office/drawing/2014/main" id="{99E6A765-842E-11A9-4844-D7CA6B8CA480}"/>
              </a:ext>
            </a:extLst>
          </p:cNvPr>
          <p:cNvPicPr>
            <a:picLocks noChangeAspect="1"/>
          </p:cNvPicPr>
          <p:nvPr/>
        </p:nvPicPr>
        <p:blipFill>
          <a:blip r:embed="rId2"/>
          <a:stretch>
            <a:fillRect/>
          </a:stretch>
        </p:blipFill>
        <p:spPr>
          <a:xfrm>
            <a:off x="345440" y="2886805"/>
            <a:ext cx="4838928" cy="3951439"/>
          </a:xfrm>
          <a:prstGeom prst="rect">
            <a:avLst/>
          </a:prstGeom>
        </p:spPr>
      </p:pic>
      <p:pic>
        <p:nvPicPr>
          <p:cNvPr id="8" name="Image 7">
            <a:extLst>
              <a:ext uri="{FF2B5EF4-FFF2-40B4-BE49-F238E27FC236}">
                <a16:creationId xmlns:a16="http://schemas.microsoft.com/office/drawing/2014/main" id="{8A90B51B-E9BE-D7D5-3E78-0409D54062AF}"/>
              </a:ext>
            </a:extLst>
          </p:cNvPr>
          <p:cNvPicPr>
            <a:picLocks noChangeAspect="1"/>
          </p:cNvPicPr>
          <p:nvPr/>
        </p:nvPicPr>
        <p:blipFill>
          <a:blip r:embed="rId3"/>
          <a:stretch>
            <a:fillRect/>
          </a:stretch>
        </p:blipFill>
        <p:spPr>
          <a:xfrm>
            <a:off x="5874401" y="2886805"/>
            <a:ext cx="4838928" cy="3951439"/>
          </a:xfrm>
          <a:prstGeom prst="rect">
            <a:avLst/>
          </a:prstGeom>
        </p:spPr>
      </p:pic>
      <p:sp>
        <p:nvSpPr>
          <p:cNvPr id="9" name="Rectangle 8">
            <a:extLst>
              <a:ext uri="{FF2B5EF4-FFF2-40B4-BE49-F238E27FC236}">
                <a16:creationId xmlns:a16="http://schemas.microsoft.com/office/drawing/2014/main" id="{3512C903-50CF-3DA9-F21C-EBB7C0BB0E11}"/>
              </a:ext>
            </a:extLst>
          </p:cNvPr>
          <p:cNvSpPr/>
          <p:nvPr/>
        </p:nvSpPr>
        <p:spPr>
          <a:xfrm>
            <a:off x="1596364" y="5113203"/>
            <a:ext cx="1173994" cy="22834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43C9C12F-8783-D76F-A96E-A109F4D75503}"/>
              </a:ext>
            </a:extLst>
          </p:cNvPr>
          <p:cNvSpPr/>
          <p:nvPr/>
        </p:nvSpPr>
        <p:spPr>
          <a:xfrm>
            <a:off x="7099648" y="3481298"/>
            <a:ext cx="170285" cy="19440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7AC32E21-5AC1-7B3C-F0C9-26083360D6AF}"/>
              </a:ext>
            </a:extLst>
          </p:cNvPr>
          <p:cNvSpPr txBox="1"/>
          <p:nvPr/>
        </p:nvSpPr>
        <p:spPr>
          <a:xfrm>
            <a:off x="7826816" y="2177587"/>
            <a:ext cx="3865832" cy="369332"/>
          </a:xfrm>
          <a:prstGeom prst="rect">
            <a:avLst/>
          </a:prstGeom>
          <a:noFill/>
        </p:spPr>
        <p:txBody>
          <a:bodyPr wrap="square" rtlCol="0">
            <a:spAutoFit/>
          </a:bodyPr>
          <a:lstStyle/>
          <a:p>
            <a:r>
              <a:rPr lang="fr-FR" dirty="0"/>
              <a:t>New </a:t>
            </a:r>
            <a:r>
              <a:rPr lang="fr-FR" dirty="0" err="1"/>
              <a:t>mechanism</a:t>
            </a:r>
            <a:r>
              <a:rPr lang="fr-FR" dirty="0"/>
              <a:t>: </a:t>
            </a:r>
            <a:r>
              <a:rPr lang="fr-FR" dirty="0" err="1"/>
              <a:t>tick</a:t>
            </a:r>
            <a:r>
              <a:rPr lang="fr-FR" dirty="0"/>
              <a:t> box </a:t>
            </a:r>
            <a:r>
              <a:rPr lang="fr-FR" dirty="0" err="1"/>
              <a:t>instead</a:t>
            </a:r>
            <a:r>
              <a:rPr lang="fr-FR" dirty="0"/>
              <a:t> of 0</a:t>
            </a:r>
          </a:p>
        </p:txBody>
      </p:sp>
      <p:cxnSp>
        <p:nvCxnSpPr>
          <p:cNvPr id="12" name="Connecteur droit avec flèche 11">
            <a:extLst>
              <a:ext uri="{FF2B5EF4-FFF2-40B4-BE49-F238E27FC236}">
                <a16:creationId xmlns:a16="http://schemas.microsoft.com/office/drawing/2014/main" id="{09716AA1-93DB-DABD-1E7F-27E5C4F93B2A}"/>
              </a:ext>
            </a:extLst>
          </p:cNvPr>
          <p:cNvCxnSpPr>
            <a:cxnSpLocks/>
          </p:cNvCxnSpPr>
          <p:nvPr/>
        </p:nvCxnSpPr>
        <p:spPr>
          <a:xfrm flipH="1">
            <a:off x="7269932" y="2769676"/>
            <a:ext cx="1514145" cy="7490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4FA8ECF-67A3-DCAB-FFB3-8EB063B06914}"/>
              </a:ext>
            </a:extLst>
          </p:cNvPr>
          <p:cNvSpPr/>
          <p:nvPr/>
        </p:nvSpPr>
        <p:spPr>
          <a:xfrm>
            <a:off x="7099647" y="4075791"/>
            <a:ext cx="170285" cy="19440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2" name="Connecteur droit avec flèche 21">
            <a:extLst>
              <a:ext uri="{FF2B5EF4-FFF2-40B4-BE49-F238E27FC236}">
                <a16:creationId xmlns:a16="http://schemas.microsoft.com/office/drawing/2014/main" id="{6841B378-CCBC-56BE-C82B-0E0253F77535}"/>
              </a:ext>
            </a:extLst>
          </p:cNvPr>
          <p:cNvCxnSpPr>
            <a:cxnSpLocks/>
          </p:cNvCxnSpPr>
          <p:nvPr/>
        </p:nvCxnSpPr>
        <p:spPr>
          <a:xfrm flipH="1">
            <a:off x="7270795" y="2781059"/>
            <a:ext cx="2095395" cy="128334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5046B9C-1D6B-C183-549F-EA60403289AC}"/>
              </a:ext>
            </a:extLst>
          </p:cNvPr>
          <p:cNvSpPr/>
          <p:nvPr/>
        </p:nvSpPr>
        <p:spPr>
          <a:xfrm>
            <a:off x="7099647" y="5242010"/>
            <a:ext cx="2370278" cy="19440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496DABD3-2EBC-4748-F6D2-BF0B582E444A}"/>
              </a:ext>
            </a:extLst>
          </p:cNvPr>
          <p:cNvSpPr txBox="1"/>
          <p:nvPr/>
        </p:nvSpPr>
        <p:spPr>
          <a:xfrm>
            <a:off x="8284785" y="5436419"/>
            <a:ext cx="2370279" cy="338554"/>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Options/ 3D Display</a:t>
            </a:r>
          </a:p>
        </p:txBody>
      </p:sp>
      <p:sp>
        <p:nvSpPr>
          <p:cNvPr id="2" name="ZoneTexte 1">
            <a:extLst>
              <a:ext uri="{FF2B5EF4-FFF2-40B4-BE49-F238E27FC236}">
                <a16:creationId xmlns:a16="http://schemas.microsoft.com/office/drawing/2014/main" id="{CFD00A24-4681-075C-F1C9-4371B33343DE}"/>
              </a:ext>
            </a:extLst>
          </p:cNvPr>
          <p:cNvSpPr txBox="1"/>
          <p:nvPr/>
        </p:nvSpPr>
        <p:spPr>
          <a:xfrm>
            <a:off x="9321798" y="91813"/>
            <a:ext cx="2016224" cy="584775"/>
          </a:xfrm>
          <a:prstGeom prst="rect">
            <a:avLst/>
          </a:prstGeom>
          <a:noFill/>
        </p:spPr>
        <p:txBody>
          <a:bodyPr wrap="square" rtlCol="0">
            <a:spAutoFit/>
          </a:bodyPr>
          <a:lstStyle/>
          <a:p>
            <a:r>
              <a:rPr lang="fr-FR" sz="1600" dirty="0"/>
              <a:t>New / </a:t>
            </a:r>
            <a:r>
              <a:rPr lang="fr-FR" sz="1600" dirty="0" err="1"/>
              <a:t>enhancement</a:t>
            </a:r>
            <a:endParaRPr lang="fr-FR" sz="1600" dirty="0"/>
          </a:p>
          <a:p>
            <a:r>
              <a:rPr lang="fr-FR" sz="1600" dirty="0"/>
              <a:t>Options </a:t>
            </a:r>
            <a:r>
              <a:rPr lang="fr-FR" sz="1600" dirty="0" err="1"/>
              <a:t>moved</a:t>
            </a:r>
            <a:endParaRPr lang="fr-FR" sz="1600" dirty="0"/>
          </a:p>
        </p:txBody>
      </p:sp>
      <p:sp>
        <p:nvSpPr>
          <p:cNvPr id="5" name="Rectangle 4">
            <a:extLst>
              <a:ext uri="{FF2B5EF4-FFF2-40B4-BE49-F238E27FC236}">
                <a16:creationId xmlns:a16="http://schemas.microsoft.com/office/drawing/2014/main" id="{DB3B85EC-8E97-565D-557F-1CE0E907F541}"/>
              </a:ext>
            </a:extLst>
          </p:cNvPr>
          <p:cNvSpPr/>
          <p:nvPr/>
        </p:nvSpPr>
        <p:spPr>
          <a:xfrm>
            <a:off x="11220390" y="188442"/>
            <a:ext cx="723957" cy="20814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BFCB994-3C26-DF0F-3E56-E5E320CEDE51}"/>
              </a:ext>
            </a:extLst>
          </p:cNvPr>
          <p:cNvSpPr/>
          <p:nvPr/>
        </p:nvSpPr>
        <p:spPr>
          <a:xfrm>
            <a:off x="11220390" y="444042"/>
            <a:ext cx="723957" cy="2081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C8CBE5FE-0D47-08DF-572D-0D8239E85313}"/>
              </a:ext>
            </a:extLst>
          </p:cNvPr>
          <p:cNvSpPr txBox="1"/>
          <p:nvPr/>
        </p:nvSpPr>
        <p:spPr>
          <a:xfrm>
            <a:off x="335359" y="2467999"/>
            <a:ext cx="1747011" cy="369332"/>
          </a:xfrm>
          <a:prstGeom prst="rect">
            <a:avLst/>
          </a:prstGeom>
          <a:noFill/>
        </p:spPr>
        <p:txBody>
          <a:bodyPr wrap="square">
            <a:spAutoFit/>
          </a:bodyPr>
          <a:lstStyle/>
          <a:p>
            <a:r>
              <a:rPr lang="fr-FR" dirty="0"/>
              <a:t>Page </a:t>
            </a:r>
            <a:r>
              <a:rPr lang="fr-FR" b="1" dirty="0"/>
              <a:t>3D Display</a:t>
            </a:r>
          </a:p>
        </p:txBody>
      </p:sp>
      <p:sp>
        <p:nvSpPr>
          <p:cNvPr id="23" name="ZoneTexte 22">
            <a:extLst>
              <a:ext uri="{FF2B5EF4-FFF2-40B4-BE49-F238E27FC236}">
                <a16:creationId xmlns:a16="http://schemas.microsoft.com/office/drawing/2014/main" id="{FA7537C1-AF76-FC26-7444-DAF6699D7E8C}"/>
              </a:ext>
            </a:extLst>
          </p:cNvPr>
          <p:cNvSpPr txBox="1"/>
          <p:nvPr/>
        </p:nvSpPr>
        <p:spPr>
          <a:xfrm>
            <a:off x="5814313" y="2486721"/>
            <a:ext cx="1747011" cy="369332"/>
          </a:xfrm>
          <a:prstGeom prst="rect">
            <a:avLst/>
          </a:prstGeom>
          <a:noFill/>
        </p:spPr>
        <p:txBody>
          <a:bodyPr wrap="square">
            <a:spAutoFit/>
          </a:bodyPr>
          <a:lstStyle/>
          <a:p>
            <a:r>
              <a:rPr lang="fr-FR" dirty="0"/>
              <a:t>Page </a:t>
            </a:r>
            <a:r>
              <a:rPr lang="fr-FR" b="1" dirty="0"/>
              <a:t>Save</a:t>
            </a:r>
          </a:p>
        </p:txBody>
      </p:sp>
    </p:spTree>
    <p:extLst>
      <p:ext uri="{BB962C8B-B14F-4D97-AF65-F5344CB8AC3E}">
        <p14:creationId xmlns:p14="http://schemas.microsoft.com/office/powerpoint/2010/main" val="1662522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a:extLst>
              <a:ext uri="{FF2B5EF4-FFF2-40B4-BE49-F238E27FC236}">
                <a16:creationId xmlns:a16="http://schemas.microsoft.com/office/drawing/2014/main" id="{B2F19534-7061-C3C4-34DA-B2E76CFE92E9}"/>
              </a:ext>
            </a:extLst>
          </p:cNvPr>
          <p:cNvPicPr>
            <a:picLocks noChangeAspect="1"/>
          </p:cNvPicPr>
          <p:nvPr/>
        </p:nvPicPr>
        <p:blipFill>
          <a:blip r:embed="rId2"/>
          <a:stretch>
            <a:fillRect/>
          </a:stretch>
        </p:blipFill>
        <p:spPr>
          <a:xfrm>
            <a:off x="6543099" y="1691207"/>
            <a:ext cx="5648902" cy="5154297"/>
          </a:xfrm>
          <a:prstGeom prst="rect">
            <a:avLst/>
          </a:prstGeom>
        </p:spPr>
      </p:pic>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12" name="ZoneTexte 11">
            <a:extLst>
              <a:ext uri="{FF2B5EF4-FFF2-40B4-BE49-F238E27FC236}">
                <a16:creationId xmlns:a16="http://schemas.microsoft.com/office/drawing/2014/main" id="{B02D9F87-D632-F926-C891-FE64ECE7D80B}"/>
              </a:ext>
            </a:extLst>
          </p:cNvPr>
          <p:cNvSpPr txBox="1"/>
          <p:nvPr/>
        </p:nvSpPr>
        <p:spPr>
          <a:xfrm>
            <a:off x="272921" y="1550898"/>
            <a:ext cx="1368152" cy="369332"/>
          </a:xfrm>
          <a:prstGeom prst="rect">
            <a:avLst/>
          </a:prstGeom>
          <a:noFill/>
        </p:spPr>
        <p:txBody>
          <a:bodyPr wrap="square" rtlCol="0">
            <a:spAutoFit/>
          </a:bodyPr>
          <a:lstStyle/>
          <a:p>
            <a:r>
              <a:rPr lang="fr-FR" b="1" dirty="0" err="1"/>
              <a:t>Addressing</a:t>
            </a:r>
            <a:endParaRPr lang="fr-FR" b="1" dirty="0"/>
          </a:p>
        </p:txBody>
      </p:sp>
      <p:sp>
        <p:nvSpPr>
          <p:cNvPr id="17" name="ZoneTexte 16">
            <a:extLst>
              <a:ext uri="{FF2B5EF4-FFF2-40B4-BE49-F238E27FC236}">
                <a16:creationId xmlns:a16="http://schemas.microsoft.com/office/drawing/2014/main" id="{6E56DA75-0E40-BF36-D57F-C2267C51EB43}"/>
              </a:ext>
            </a:extLst>
          </p:cNvPr>
          <p:cNvSpPr txBox="1"/>
          <p:nvPr/>
        </p:nvSpPr>
        <p:spPr>
          <a:xfrm>
            <a:off x="283691" y="2398405"/>
            <a:ext cx="5000828" cy="2031325"/>
          </a:xfrm>
          <a:prstGeom prst="rect">
            <a:avLst/>
          </a:prstGeom>
          <a:noFill/>
        </p:spPr>
        <p:txBody>
          <a:bodyPr wrap="square" rtlCol="0">
            <a:spAutoFit/>
          </a:bodyPr>
          <a:lstStyle/>
          <a:p>
            <a:r>
              <a:rPr lang="fr-FR" sz="1400" dirty="0"/>
              <a:t>- </a:t>
            </a:r>
            <a:r>
              <a:rPr lang="fr-FR" sz="1400" b="1" dirty="0"/>
              <a:t>1 unique page </a:t>
            </a:r>
            <a:r>
              <a:rPr lang="fr-FR" sz="1400" dirty="0"/>
              <a:t>more compact and simple; </a:t>
            </a:r>
            <a:r>
              <a:rPr lang="fr-FR" sz="1400" dirty="0" err="1"/>
              <a:t>you</a:t>
            </a:r>
            <a:r>
              <a:rPr lang="fr-FR" sz="1400" dirty="0"/>
              <a:t> can open or </a:t>
            </a:r>
            <a:r>
              <a:rPr lang="fr-FR" sz="1400" dirty="0" err="1"/>
              <a:t>hide</a:t>
            </a:r>
            <a:r>
              <a:rPr lang="fr-FR" sz="1400" dirty="0"/>
              <a:t> branches of the </a:t>
            </a:r>
            <a:r>
              <a:rPr lang="fr-FR" sz="1400" dirty="0" err="1"/>
              <a:t>tree</a:t>
            </a:r>
            <a:r>
              <a:rPr lang="fr-FR" sz="1400" dirty="0"/>
              <a:t>.</a:t>
            </a:r>
          </a:p>
          <a:p>
            <a:r>
              <a:rPr lang="fr-FR" sz="1400" dirty="0"/>
              <a:t>- The page </a:t>
            </a:r>
            <a:r>
              <a:rPr lang="fr-FR" sz="1400" dirty="0" err="1"/>
              <a:t>only</a:t>
            </a:r>
            <a:r>
              <a:rPr lang="fr-FR" sz="1400" dirty="0"/>
              <a:t> shows the </a:t>
            </a:r>
            <a:r>
              <a:rPr lang="fr-FR" sz="1400" dirty="0" err="1"/>
              <a:t>addressing</a:t>
            </a:r>
            <a:r>
              <a:rPr lang="fr-FR" sz="1400" dirty="0"/>
              <a:t> </a:t>
            </a:r>
            <a:r>
              <a:rPr lang="fr-FR" sz="1400" dirty="0" err="1"/>
              <a:t>that</a:t>
            </a:r>
            <a:r>
              <a:rPr lang="fr-FR" sz="1400" dirty="0"/>
              <a:t> the user can </a:t>
            </a:r>
            <a:r>
              <a:rPr lang="fr-FR" sz="1400" dirty="0" err="1"/>
              <a:t>modify</a:t>
            </a:r>
            <a:r>
              <a:rPr lang="fr-FR" sz="1400" dirty="0"/>
              <a:t>; not </a:t>
            </a:r>
            <a:r>
              <a:rPr lang="fr-FR" sz="1400" dirty="0" err="1"/>
              <a:t>anymore</a:t>
            </a:r>
            <a:r>
              <a:rPr lang="fr-FR" sz="1400" dirty="0"/>
              <a:t> the system directories.</a:t>
            </a:r>
          </a:p>
          <a:p>
            <a:r>
              <a:rPr lang="fr-FR" sz="1400" dirty="0"/>
              <a:t>- </a:t>
            </a:r>
            <a:r>
              <a:rPr lang="fr-FR" sz="1400" dirty="0" err="1"/>
              <a:t>Addressings</a:t>
            </a:r>
            <a:r>
              <a:rPr lang="fr-FR" sz="1400" dirty="0"/>
              <a:t> are </a:t>
            </a:r>
            <a:r>
              <a:rPr lang="fr-FR" sz="1400" dirty="0" err="1"/>
              <a:t>sorted</a:t>
            </a:r>
            <a:r>
              <a:rPr lang="fr-FR" sz="1400" dirty="0"/>
              <a:t> in </a:t>
            </a:r>
            <a:r>
              <a:rPr lang="fr-FR" sz="1400" b="1" dirty="0"/>
              <a:t>4 main </a:t>
            </a:r>
            <a:r>
              <a:rPr lang="fr-FR" sz="1400" b="1" dirty="0" err="1"/>
              <a:t>categories</a:t>
            </a:r>
            <a:r>
              <a:rPr lang="fr-FR" sz="1400" dirty="0"/>
              <a:t>:</a:t>
            </a:r>
          </a:p>
          <a:p>
            <a:pPr marL="742950" lvl="1" indent="-285750">
              <a:buFontTx/>
              <a:buChar char="-"/>
            </a:pPr>
            <a:r>
              <a:rPr lang="fr-FR" sz="1400" dirty="0"/>
              <a:t>General (user and automation)</a:t>
            </a:r>
          </a:p>
          <a:p>
            <a:pPr marL="742950" lvl="1" indent="-285750">
              <a:buFontTx/>
              <a:buChar char="-"/>
            </a:pPr>
            <a:r>
              <a:rPr lang="fr-FR" sz="1400" dirty="0"/>
              <a:t>Production (</a:t>
            </a:r>
            <a:r>
              <a:rPr lang="fr-FR" sz="1400" dirty="0" err="1"/>
              <a:t>project</a:t>
            </a:r>
            <a:r>
              <a:rPr lang="fr-FR" sz="1400" dirty="0"/>
              <a:t>/doc </a:t>
            </a:r>
            <a:r>
              <a:rPr lang="fr-FR" sz="1400" dirty="0" err="1"/>
              <a:t>creation</a:t>
            </a:r>
            <a:r>
              <a:rPr lang="fr-FR" sz="1400" dirty="0"/>
              <a:t>)</a:t>
            </a:r>
          </a:p>
          <a:p>
            <a:pPr marL="742950" lvl="1" indent="-285750">
              <a:buFontTx/>
              <a:buChar char="-"/>
            </a:pPr>
            <a:r>
              <a:rPr lang="fr-FR" sz="1400" dirty="0" err="1"/>
              <a:t>Machining</a:t>
            </a:r>
            <a:r>
              <a:rPr lang="fr-FR" sz="1400" dirty="0"/>
              <a:t> (</a:t>
            </a:r>
            <a:r>
              <a:rPr lang="fr-FR" sz="1400" dirty="0" err="1"/>
              <a:t>tools</a:t>
            </a:r>
            <a:r>
              <a:rPr lang="fr-FR" sz="1400" dirty="0"/>
              <a:t>, mat, tec, etc.)</a:t>
            </a:r>
          </a:p>
          <a:p>
            <a:pPr marL="742950" lvl="1" indent="-285750">
              <a:buFontTx/>
              <a:buChar char="-"/>
            </a:pPr>
            <a:r>
              <a:rPr lang="fr-FR" sz="1400" dirty="0" err="1"/>
              <a:t>Environment</a:t>
            </a:r>
            <a:r>
              <a:rPr lang="fr-FR" sz="1400" dirty="0"/>
              <a:t> (mac, </a:t>
            </a:r>
            <a:r>
              <a:rPr lang="fr-FR" sz="1400" dirty="0" err="1"/>
              <a:t>sym</a:t>
            </a:r>
            <a:r>
              <a:rPr lang="fr-FR" sz="1400" dirty="0"/>
              <a:t>, etc.)</a:t>
            </a:r>
          </a:p>
        </p:txBody>
      </p:sp>
      <p:sp>
        <p:nvSpPr>
          <p:cNvPr id="19" name="ZoneTexte 18">
            <a:extLst>
              <a:ext uri="{FF2B5EF4-FFF2-40B4-BE49-F238E27FC236}">
                <a16:creationId xmlns:a16="http://schemas.microsoft.com/office/drawing/2014/main" id="{642284D9-8670-240B-1C5D-39606ACD8CD4}"/>
              </a:ext>
            </a:extLst>
          </p:cNvPr>
          <p:cNvSpPr txBox="1"/>
          <p:nvPr/>
        </p:nvSpPr>
        <p:spPr>
          <a:xfrm>
            <a:off x="272921" y="4710410"/>
            <a:ext cx="5823079" cy="738664"/>
          </a:xfrm>
          <a:prstGeom prst="rect">
            <a:avLst/>
          </a:prstGeom>
          <a:noFill/>
        </p:spPr>
        <p:txBody>
          <a:bodyPr wrap="square">
            <a:spAutoFit/>
          </a:bodyPr>
          <a:lstStyle/>
          <a:p>
            <a:r>
              <a:rPr lang="fr-FR" sz="1400" dirty="0"/>
              <a:t>- New </a:t>
            </a:r>
            <a:r>
              <a:rPr lang="fr-FR" sz="1400" dirty="0" err="1"/>
              <a:t>mechanism</a:t>
            </a:r>
            <a:r>
              <a:rPr lang="fr-FR" sz="1400" dirty="0"/>
              <a:t> to deal </a:t>
            </a:r>
            <a:r>
              <a:rPr lang="fr-FR" sz="1400" dirty="0" err="1"/>
              <a:t>with</a:t>
            </a:r>
            <a:r>
              <a:rPr lang="fr-FR" sz="1400" dirty="0"/>
              <a:t> the 2 main </a:t>
            </a:r>
            <a:r>
              <a:rPr lang="fr-FR" sz="1400" dirty="0" err="1"/>
              <a:t>users</a:t>
            </a:r>
            <a:r>
              <a:rPr lang="fr-FR" sz="1400" dirty="0"/>
              <a:t> </a:t>
            </a:r>
            <a:r>
              <a:rPr lang="fr-FR" sz="1400" dirty="0" err="1"/>
              <a:t>methods</a:t>
            </a:r>
            <a:r>
              <a:rPr lang="fr-FR" sz="1400" dirty="0"/>
              <a:t>:</a:t>
            </a:r>
          </a:p>
          <a:p>
            <a:pPr marL="285750" indent="-285750">
              <a:buFontTx/>
              <a:buChar char="-"/>
            </a:pPr>
            <a:r>
              <a:rPr lang="fr-FR" sz="1400" b="1" dirty="0" err="1"/>
              <a:t>Forced</a:t>
            </a:r>
            <a:r>
              <a:rPr lang="fr-FR" sz="1400" b="1" dirty="0"/>
              <a:t>:</a:t>
            </a:r>
            <a:r>
              <a:rPr lang="fr-FR" sz="1400" dirty="0"/>
              <a:t> use of a </a:t>
            </a:r>
            <a:r>
              <a:rPr lang="fr-FR" sz="1400" dirty="0" err="1"/>
              <a:t>fixed</a:t>
            </a:r>
            <a:r>
              <a:rPr lang="fr-FR" sz="1400" dirty="0"/>
              <a:t> directory, </a:t>
            </a:r>
            <a:r>
              <a:rPr lang="fr-FR" sz="1400" dirty="0" err="1"/>
              <a:t>which</a:t>
            </a:r>
            <a:r>
              <a:rPr lang="fr-FR" sz="1400" dirty="0"/>
              <a:t> </a:t>
            </a:r>
            <a:r>
              <a:rPr lang="fr-FR" sz="1400" dirty="0" err="1"/>
              <a:t>is</a:t>
            </a:r>
            <a:r>
              <a:rPr lang="fr-FR" sz="1400" dirty="0"/>
              <a:t> </a:t>
            </a:r>
            <a:r>
              <a:rPr lang="fr-FR" sz="1400" dirty="0" err="1"/>
              <a:t>displayed</a:t>
            </a:r>
            <a:r>
              <a:rPr lang="fr-FR" sz="1400" dirty="0"/>
              <a:t> in </a:t>
            </a:r>
            <a:r>
              <a:rPr lang="fr-FR" sz="1400" b="1" dirty="0">
                <a:solidFill>
                  <a:srgbClr val="00B050"/>
                </a:solidFill>
              </a:rPr>
              <a:t>green</a:t>
            </a:r>
            <a:r>
              <a:rPr lang="fr-FR" sz="1400" dirty="0"/>
              <a:t> in the table.</a:t>
            </a:r>
            <a:endParaRPr lang="fr-FR" sz="1400" b="1" dirty="0"/>
          </a:p>
          <a:p>
            <a:pPr marL="285750" indent="-285750">
              <a:buFontTx/>
              <a:buChar char="-"/>
            </a:pPr>
            <a:r>
              <a:rPr lang="fr-FR" sz="1400" b="1" dirty="0" err="1"/>
              <a:t>Latest</a:t>
            </a:r>
            <a:r>
              <a:rPr lang="fr-FR" sz="1400" b="1" dirty="0"/>
              <a:t> Location</a:t>
            </a:r>
            <a:r>
              <a:rPr lang="fr-FR" sz="1400" dirty="0"/>
              <a:t>: </a:t>
            </a:r>
            <a:r>
              <a:rPr lang="fr-FR" sz="1400" dirty="0" err="1"/>
              <a:t>always</a:t>
            </a:r>
            <a:r>
              <a:rPr lang="fr-FR" sz="1400" dirty="0"/>
              <a:t> </a:t>
            </a:r>
            <a:r>
              <a:rPr lang="fr-FR" sz="1400" dirty="0" err="1"/>
              <a:t>keep</a:t>
            </a:r>
            <a:r>
              <a:rPr lang="fr-FR" sz="1400" dirty="0"/>
              <a:t> the last directory </a:t>
            </a:r>
            <a:r>
              <a:rPr lang="fr-FR" sz="1400" dirty="0" err="1"/>
              <a:t>used</a:t>
            </a:r>
            <a:endParaRPr lang="fr-FR" sz="1400" dirty="0"/>
          </a:p>
        </p:txBody>
      </p:sp>
      <p:cxnSp>
        <p:nvCxnSpPr>
          <p:cNvPr id="20" name="Connecteur droit avec flèche 19">
            <a:extLst>
              <a:ext uri="{FF2B5EF4-FFF2-40B4-BE49-F238E27FC236}">
                <a16:creationId xmlns:a16="http://schemas.microsoft.com/office/drawing/2014/main" id="{CC198AE9-2DAE-A05C-4115-E04522868608}"/>
              </a:ext>
            </a:extLst>
          </p:cNvPr>
          <p:cNvCxnSpPr>
            <a:cxnSpLocks/>
          </p:cNvCxnSpPr>
          <p:nvPr/>
        </p:nvCxnSpPr>
        <p:spPr>
          <a:xfrm flipV="1">
            <a:off x="4641198" y="2713573"/>
            <a:ext cx="4242591" cy="215072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DC530BB9-345C-F054-36BD-F76E14C4C9AE}"/>
              </a:ext>
            </a:extLst>
          </p:cNvPr>
          <p:cNvCxnSpPr>
            <a:cxnSpLocks/>
          </p:cNvCxnSpPr>
          <p:nvPr/>
        </p:nvCxnSpPr>
        <p:spPr>
          <a:xfrm flipV="1">
            <a:off x="4641198" y="3386641"/>
            <a:ext cx="4242591" cy="149053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Accolade fermante 21">
            <a:extLst>
              <a:ext uri="{FF2B5EF4-FFF2-40B4-BE49-F238E27FC236}">
                <a16:creationId xmlns:a16="http://schemas.microsoft.com/office/drawing/2014/main" id="{939543EB-2020-E5B8-6CF3-1C388F36B87E}"/>
              </a:ext>
            </a:extLst>
          </p:cNvPr>
          <p:cNvSpPr/>
          <p:nvPr/>
        </p:nvSpPr>
        <p:spPr>
          <a:xfrm flipH="1">
            <a:off x="7413152" y="4776403"/>
            <a:ext cx="267061" cy="1496805"/>
          </a:xfrm>
          <a:prstGeom prst="rightBrace">
            <a:avLst>
              <a:gd name="adj1" fmla="val 30555"/>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ZoneTexte 22">
            <a:extLst>
              <a:ext uri="{FF2B5EF4-FFF2-40B4-BE49-F238E27FC236}">
                <a16:creationId xmlns:a16="http://schemas.microsoft.com/office/drawing/2014/main" id="{A2C1033A-8F7E-E4A5-7992-6FCC71FBC89A}"/>
              </a:ext>
            </a:extLst>
          </p:cNvPr>
          <p:cNvSpPr txBox="1"/>
          <p:nvPr/>
        </p:nvSpPr>
        <p:spPr>
          <a:xfrm>
            <a:off x="6096000" y="5232417"/>
            <a:ext cx="1284023" cy="584775"/>
          </a:xfrm>
          <a:prstGeom prst="rect">
            <a:avLst/>
          </a:prstGeom>
          <a:noFill/>
        </p:spPr>
        <p:txBody>
          <a:bodyPr wrap="square">
            <a:spAutoFit/>
          </a:bodyPr>
          <a:lstStyle/>
          <a:p>
            <a:pPr algn="r"/>
            <a:r>
              <a:rPr lang="fr-FR" sz="1600" dirty="0"/>
              <a:t>Always in </a:t>
            </a:r>
            <a:r>
              <a:rPr lang="fr-FR" sz="1600" b="1" dirty="0" err="1"/>
              <a:t>Forced</a:t>
            </a:r>
            <a:r>
              <a:rPr lang="fr-FR" sz="1600" b="1" dirty="0"/>
              <a:t> </a:t>
            </a:r>
            <a:r>
              <a:rPr lang="fr-FR" sz="1600" dirty="0"/>
              <a:t>mode </a:t>
            </a:r>
          </a:p>
        </p:txBody>
      </p:sp>
      <p:sp>
        <p:nvSpPr>
          <p:cNvPr id="5" name="ZoneTexte 4">
            <a:extLst>
              <a:ext uri="{FF2B5EF4-FFF2-40B4-BE49-F238E27FC236}">
                <a16:creationId xmlns:a16="http://schemas.microsoft.com/office/drawing/2014/main" id="{A913C212-1273-4888-8991-43AB86452346}"/>
              </a:ext>
            </a:extLst>
          </p:cNvPr>
          <p:cNvSpPr txBox="1"/>
          <p:nvPr/>
        </p:nvSpPr>
        <p:spPr>
          <a:xfrm>
            <a:off x="4601854" y="1560016"/>
            <a:ext cx="1747011" cy="369332"/>
          </a:xfrm>
          <a:prstGeom prst="rect">
            <a:avLst/>
          </a:prstGeom>
          <a:noFill/>
        </p:spPr>
        <p:txBody>
          <a:bodyPr wrap="square">
            <a:spAutoFit/>
          </a:bodyPr>
          <a:lstStyle/>
          <a:p>
            <a:r>
              <a:rPr lang="fr-FR" dirty="0"/>
              <a:t>Page </a:t>
            </a:r>
            <a:r>
              <a:rPr lang="fr-FR" b="1" dirty="0" err="1"/>
              <a:t>Addressing</a:t>
            </a:r>
            <a:endParaRPr lang="fr-FR" b="1" dirty="0"/>
          </a:p>
        </p:txBody>
      </p:sp>
      <p:sp>
        <p:nvSpPr>
          <p:cNvPr id="8" name="ZoneTexte 7">
            <a:extLst>
              <a:ext uri="{FF2B5EF4-FFF2-40B4-BE49-F238E27FC236}">
                <a16:creationId xmlns:a16="http://schemas.microsoft.com/office/drawing/2014/main" id="{8C0C3776-7E64-1685-EC33-925F6D96E7C0}"/>
              </a:ext>
            </a:extLst>
          </p:cNvPr>
          <p:cNvSpPr txBox="1"/>
          <p:nvPr/>
        </p:nvSpPr>
        <p:spPr>
          <a:xfrm>
            <a:off x="335359" y="859510"/>
            <a:ext cx="9030831" cy="646331"/>
          </a:xfrm>
          <a:prstGeom prst="rect">
            <a:avLst/>
          </a:prstGeom>
          <a:noFill/>
        </p:spPr>
        <p:txBody>
          <a:bodyPr wrap="square" rtlCol="0">
            <a:spAutoFit/>
          </a:bodyPr>
          <a:lstStyle/>
          <a:p>
            <a:r>
              <a:rPr lang="fr-FR" sz="3600" dirty="0">
                <a:latin typeface="Calibri" panose="020F0502020204030204" pitchFamily="34" charset="0"/>
              </a:rPr>
              <a:t>Software Configuration / Tools-Options </a:t>
            </a:r>
          </a:p>
        </p:txBody>
      </p:sp>
      <p:sp>
        <p:nvSpPr>
          <p:cNvPr id="10" name="Rectangle 9">
            <a:extLst>
              <a:ext uri="{FF2B5EF4-FFF2-40B4-BE49-F238E27FC236}">
                <a16:creationId xmlns:a16="http://schemas.microsoft.com/office/drawing/2014/main" id="{B4532BA2-0F1A-F169-901D-FE5155341B24}"/>
              </a:ext>
            </a:extLst>
          </p:cNvPr>
          <p:cNvSpPr/>
          <p:nvPr/>
        </p:nvSpPr>
        <p:spPr>
          <a:xfrm rot="21394203">
            <a:off x="8487702" y="1059371"/>
            <a:ext cx="1756976"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Jinfo</a:t>
            </a:r>
            <a:r>
              <a:rPr lang="fr-FR" dirty="0">
                <a:solidFill>
                  <a:srgbClr val="C00000"/>
                </a:solidFill>
              </a:rPr>
              <a:t> - </a:t>
            </a:r>
            <a:r>
              <a:rPr lang="fr-FR" b="1" dirty="0">
                <a:solidFill>
                  <a:srgbClr val="C00000"/>
                </a:solidFill>
              </a:rPr>
              <a:t>15366</a:t>
            </a:r>
          </a:p>
        </p:txBody>
      </p:sp>
      <p:sp>
        <p:nvSpPr>
          <p:cNvPr id="13" name="Rectangle 12">
            <a:extLst>
              <a:ext uri="{FF2B5EF4-FFF2-40B4-BE49-F238E27FC236}">
                <a16:creationId xmlns:a16="http://schemas.microsoft.com/office/drawing/2014/main" id="{CBADB7E7-B3E6-CF7F-9281-587378994384}"/>
              </a:ext>
            </a:extLst>
          </p:cNvPr>
          <p:cNvSpPr/>
          <p:nvPr/>
        </p:nvSpPr>
        <p:spPr>
          <a:xfrm>
            <a:off x="9851506" y="1299572"/>
            <a:ext cx="1756976"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Abba</a:t>
            </a:r>
          </a:p>
        </p:txBody>
      </p:sp>
      <p:sp>
        <p:nvSpPr>
          <p:cNvPr id="15" name="ZoneTexte 14">
            <a:extLst>
              <a:ext uri="{FF2B5EF4-FFF2-40B4-BE49-F238E27FC236}">
                <a16:creationId xmlns:a16="http://schemas.microsoft.com/office/drawing/2014/main" id="{C1D85DC9-C1EB-C112-6C07-31CEABD4C34F}"/>
              </a:ext>
            </a:extLst>
          </p:cNvPr>
          <p:cNvSpPr txBox="1"/>
          <p:nvPr/>
        </p:nvSpPr>
        <p:spPr>
          <a:xfrm>
            <a:off x="272921" y="1987228"/>
            <a:ext cx="4213354" cy="369332"/>
          </a:xfrm>
          <a:prstGeom prst="rect">
            <a:avLst/>
          </a:prstGeom>
          <a:noFill/>
        </p:spPr>
        <p:txBody>
          <a:bodyPr wrap="square">
            <a:spAutoFit/>
          </a:bodyPr>
          <a:lstStyle/>
          <a:p>
            <a:r>
              <a:rPr lang="fr-FR" sz="1800" dirty="0" err="1"/>
              <a:t>Many</a:t>
            </a:r>
            <a:r>
              <a:rPr lang="fr-FR" sz="1800" dirty="0"/>
              <a:t> </a:t>
            </a:r>
            <a:r>
              <a:rPr lang="fr-FR" sz="1800" dirty="0" err="1"/>
              <a:t>improvements</a:t>
            </a:r>
            <a:r>
              <a:rPr lang="fr-FR" sz="1800" dirty="0"/>
              <a:t> in a brand new page:</a:t>
            </a:r>
          </a:p>
        </p:txBody>
      </p:sp>
      <p:sp>
        <p:nvSpPr>
          <p:cNvPr id="30" name="ZoneTexte 29">
            <a:extLst>
              <a:ext uri="{FF2B5EF4-FFF2-40B4-BE49-F238E27FC236}">
                <a16:creationId xmlns:a16="http://schemas.microsoft.com/office/drawing/2014/main" id="{6FF96941-2BA6-10AE-E316-F7894EA9FA18}"/>
              </a:ext>
            </a:extLst>
          </p:cNvPr>
          <p:cNvSpPr txBox="1"/>
          <p:nvPr/>
        </p:nvSpPr>
        <p:spPr>
          <a:xfrm>
            <a:off x="283691" y="5490637"/>
            <a:ext cx="5365211" cy="738664"/>
          </a:xfrm>
          <a:prstGeom prst="rect">
            <a:avLst/>
          </a:prstGeom>
          <a:noFill/>
        </p:spPr>
        <p:txBody>
          <a:bodyPr wrap="square">
            <a:spAutoFit/>
          </a:bodyPr>
          <a:lstStyle/>
          <a:p>
            <a:pPr marR="0" algn="l"/>
            <a:r>
              <a:rPr lang="en-US" sz="1400" b="0" i="0" u="none" strike="noStrike" baseline="0" dirty="0">
                <a:solidFill>
                  <a:srgbClr val="000000"/>
                </a:solidFill>
                <a:latin typeface="+mn-lt"/>
              </a:rPr>
              <a:t>Warning: in forced mode, if a PCE file was open from </a:t>
            </a:r>
            <a:r>
              <a:rPr lang="en-US" sz="1400" b="1" i="0" u="none" strike="noStrike" baseline="0" dirty="0">
                <a:solidFill>
                  <a:srgbClr val="000000"/>
                </a:solidFill>
                <a:latin typeface="+mn-lt"/>
              </a:rPr>
              <a:t>another directory</a:t>
            </a:r>
            <a:r>
              <a:rPr lang="en-US" sz="1400" b="0" i="0" u="none" strike="noStrike" baseline="0" dirty="0">
                <a:solidFill>
                  <a:srgbClr val="000000"/>
                </a:solidFill>
                <a:latin typeface="+mn-lt"/>
              </a:rPr>
              <a:t> than the forced one, we save it later in the directory where it comes from, to avoid to duplicate the PCE file.</a:t>
            </a:r>
          </a:p>
        </p:txBody>
      </p:sp>
      <p:cxnSp>
        <p:nvCxnSpPr>
          <p:cNvPr id="36" name="Connecteur droit avec flèche 35">
            <a:extLst>
              <a:ext uri="{FF2B5EF4-FFF2-40B4-BE49-F238E27FC236}">
                <a16:creationId xmlns:a16="http://schemas.microsoft.com/office/drawing/2014/main" id="{69C1130D-B035-4C6D-A8E5-6AAA521F521D}"/>
              </a:ext>
            </a:extLst>
          </p:cNvPr>
          <p:cNvCxnSpPr>
            <a:cxnSpLocks/>
          </p:cNvCxnSpPr>
          <p:nvPr/>
        </p:nvCxnSpPr>
        <p:spPr>
          <a:xfrm flipV="1">
            <a:off x="5879805" y="4106964"/>
            <a:ext cx="2991002" cy="95079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E506B6BF-EB91-D228-6A7C-4C4A2D3DED0E}"/>
              </a:ext>
            </a:extLst>
          </p:cNvPr>
          <p:cNvGrpSpPr/>
          <p:nvPr/>
        </p:nvGrpSpPr>
        <p:grpSpPr>
          <a:xfrm>
            <a:off x="10899588" y="313244"/>
            <a:ext cx="845672" cy="809283"/>
            <a:chOff x="10127164" y="5361875"/>
            <a:chExt cx="737060" cy="700541"/>
          </a:xfrm>
        </p:grpSpPr>
        <p:sp>
          <p:nvSpPr>
            <p:cNvPr id="4" name="Rectangle : coins arrondis 3">
              <a:extLst>
                <a:ext uri="{FF2B5EF4-FFF2-40B4-BE49-F238E27FC236}">
                  <a16:creationId xmlns:a16="http://schemas.microsoft.com/office/drawing/2014/main" id="{DE9E3409-47B3-5998-9E9E-0FC9F6419C04}"/>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riangle isocèle 5">
              <a:extLst>
                <a:ext uri="{FF2B5EF4-FFF2-40B4-BE49-F238E27FC236}">
                  <a16:creationId xmlns:a16="http://schemas.microsoft.com/office/drawing/2014/main" id="{16038727-579E-DEFB-95CE-92BDAF852AA7}"/>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78A9D8EE-73F7-51C1-640E-22D0333B7E09}"/>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15</a:t>
              </a:r>
              <a:endParaRPr lang="fr-FR" b="1" dirty="0">
                <a:solidFill>
                  <a:schemeClr val="bg1"/>
                </a:solidFill>
              </a:endParaRPr>
            </a:p>
          </p:txBody>
        </p:sp>
      </p:grpSp>
    </p:spTree>
    <p:extLst>
      <p:ext uri="{BB962C8B-B14F-4D97-AF65-F5344CB8AC3E}">
        <p14:creationId xmlns:p14="http://schemas.microsoft.com/office/powerpoint/2010/main" val="2939183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12" name="ZoneTexte 11">
            <a:extLst>
              <a:ext uri="{FF2B5EF4-FFF2-40B4-BE49-F238E27FC236}">
                <a16:creationId xmlns:a16="http://schemas.microsoft.com/office/drawing/2014/main" id="{B02D9F87-D632-F926-C891-FE64ECE7D80B}"/>
              </a:ext>
            </a:extLst>
          </p:cNvPr>
          <p:cNvSpPr txBox="1"/>
          <p:nvPr/>
        </p:nvSpPr>
        <p:spPr>
          <a:xfrm>
            <a:off x="272921" y="1550898"/>
            <a:ext cx="1368152" cy="369332"/>
          </a:xfrm>
          <a:prstGeom prst="rect">
            <a:avLst/>
          </a:prstGeom>
          <a:noFill/>
        </p:spPr>
        <p:txBody>
          <a:bodyPr wrap="square" rtlCol="0">
            <a:spAutoFit/>
          </a:bodyPr>
          <a:lstStyle/>
          <a:p>
            <a:r>
              <a:rPr lang="fr-FR" b="1" dirty="0" err="1"/>
              <a:t>Addressing</a:t>
            </a:r>
            <a:endParaRPr lang="fr-FR" b="1" dirty="0"/>
          </a:p>
        </p:txBody>
      </p:sp>
      <p:sp>
        <p:nvSpPr>
          <p:cNvPr id="8" name="ZoneTexte 7">
            <a:extLst>
              <a:ext uri="{FF2B5EF4-FFF2-40B4-BE49-F238E27FC236}">
                <a16:creationId xmlns:a16="http://schemas.microsoft.com/office/drawing/2014/main" id="{8C0C3776-7E64-1685-EC33-925F6D96E7C0}"/>
              </a:ext>
            </a:extLst>
          </p:cNvPr>
          <p:cNvSpPr txBox="1"/>
          <p:nvPr/>
        </p:nvSpPr>
        <p:spPr>
          <a:xfrm>
            <a:off x="335359" y="859510"/>
            <a:ext cx="9030831" cy="646331"/>
          </a:xfrm>
          <a:prstGeom prst="rect">
            <a:avLst/>
          </a:prstGeom>
          <a:noFill/>
        </p:spPr>
        <p:txBody>
          <a:bodyPr wrap="square" rtlCol="0">
            <a:spAutoFit/>
          </a:bodyPr>
          <a:lstStyle/>
          <a:p>
            <a:r>
              <a:rPr lang="fr-FR" sz="3600" dirty="0">
                <a:latin typeface="Calibri" panose="020F0502020204030204" pitchFamily="34" charset="0"/>
              </a:rPr>
              <a:t>Software Configuration / Tools-Options </a:t>
            </a:r>
          </a:p>
        </p:txBody>
      </p:sp>
      <p:sp>
        <p:nvSpPr>
          <p:cNvPr id="14" name="ZoneTexte 13">
            <a:extLst>
              <a:ext uri="{FF2B5EF4-FFF2-40B4-BE49-F238E27FC236}">
                <a16:creationId xmlns:a16="http://schemas.microsoft.com/office/drawing/2014/main" id="{27AB4515-5E3B-CB82-D8FF-092D61E4EE3F}"/>
              </a:ext>
            </a:extLst>
          </p:cNvPr>
          <p:cNvSpPr txBox="1"/>
          <p:nvPr/>
        </p:nvSpPr>
        <p:spPr>
          <a:xfrm>
            <a:off x="6310423" y="5561802"/>
            <a:ext cx="5656040" cy="584775"/>
          </a:xfrm>
          <a:prstGeom prst="rect">
            <a:avLst/>
          </a:prstGeom>
          <a:noFill/>
        </p:spPr>
        <p:txBody>
          <a:bodyPr wrap="square">
            <a:spAutoFit/>
          </a:bodyPr>
          <a:lstStyle/>
          <a:p>
            <a:pPr marR="0" algn="l"/>
            <a:r>
              <a:rPr lang="en-US" sz="1600" b="0" i="0" u="none" strike="noStrike" baseline="0" dirty="0">
                <a:solidFill>
                  <a:srgbClr val="000000"/>
                </a:solidFill>
                <a:latin typeface="+mn-lt"/>
                <a:sym typeface="Wingdings" panose="05000000000000000000" pitchFamily="2" charset="2"/>
              </a:rPr>
              <a:t> </a:t>
            </a:r>
            <a:r>
              <a:rPr lang="en-US" sz="1600" b="0" i="0" u="none" strike="noStrike" baseline="0" dirty="0">
                <a:solidFill>
                  <a:srgbClr val="000000"/>
                </a:solidFill>
                <a:latin typeface="+mn-lt"/>
              </a:rPr>
              <a:t>The table </a:t>
            </a:r>
            <a:r>
              <a:rPr lang="en-US" sz="1600" b="1" i="0" u="none" strike="noStrike" baseline="0" dirty="0">
                <a:solidFill>
                  <a:srgbClr val="000000"/>
                </a:solidFill>
                <a:latin typeface="+mn-lt"/>
              </a:rPr>
              <a:t>always keeps you informed </a:t>
            </a:r>
            <a:r>
              <a:rPr lang="en-US" sz="1600" b="0" i="0" u="none" strike="noStrike" baseline="0" dirty="0">
                <a:solidFill>
                  <a:srgbClr val="000000"/>
                </a:solidFill>
                <a:latin typeface="+mn-lt"/>
              </a:rPr>
              <a:t>about the </a:t>
            </a:r>
            <a:r>
              <a:rPr lang="en-US" sz="1600" b="0" i="0" u="none" strike="noStrike" baseline="0" dirty="0" err="1">
                <a:solidFill>
                  <a:srgbClr val="000000"/>
                </a:solidFill>
                <a:latin typeface="+mn-lt"/>
              </a:rPr>
              <a:t>addressings</a:t>
            </a:r>
            <a:r>
              <a:rPr lang="en-US" sz="1600" b="0" i="0" u="none" strike="noStrike" baseline="0" dirty="0">
                <a:solidFill>
                  <a:srgbClr val="000000"/>
                </a:solidFill>
                <a:latin typeface="+mn-lt"/>
              </a:rPr>
              <a:t>, even temporary ones.</a:t>
            </a:r>
          </a:p>
        </p:txBody>
      </p:sp>
      <p:pic>
        <p:nvPicPr>
          <p:cNvPr id="16" name="Image 15">
            <a:extLst>
              <a:ext uri="{FF2B5EF4-FFF2-40B4-BE49-F238E27FC236}">
                <a16:creationId xmlns:a16="http://schemas.microsoft.com/office/drawing/2014/main" id="{7DE60649-6B04-E917-5AF1-2C9DBC1D7CE2}"/>
              </a:ext>
            </a:extLst>
          </p:cNvPr>
          <p:cNvPicPr>
            <a:picLocks noChangeAspect="1"/>
          </p:cNvPicPr>
          <p:nvPr/>
        </p:nvPicPr>
        <p:blipFill rotWithShape="1">
          <a:blip r:embed="rId2"/>
          <a:srcRect b="11083"/>
          <a:stretch/>
        </p:blipFill>
        <p:spPr>
          <a:xfrm>
            <a:off x="28574" y="1965363"/>
            <a:ext cx="6030505" cy="4892637"/>
          </a:xfrm>
          <a:prstGeom prst="rect">
            <a:avLst/>
          </a:prstGeom>
        </p:spPr>
      </p:pic>
      <p:sp>
        <p:nvSpPr>
          <p:cNvPr id="24" name="Rectangle 23">
            <a:extLst>
              <a:ext uri="{FF2B5EF4-FFF2-40B4-BE49-F238E27FC236}">
                <a16:creationId xmlns:a16="http://schemas.microsoft.com/office/drawing/2014/main" id="{47DD409D-A041-A5AF-016D-AB382550355A}"/>
              </a:ext>
            </a:extLst>
          </p:cNvPr>
          <p:cNvSpPr/>
          <p:nvPr/>
        </p:nvSpPr>
        <p:spPr>
          <a:xfrm>
            <a:off x="9850762" y="1283350"/>
            <a:ext cx="1756976"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Abba</a:t>
            </a:r>
          </a:p>
        </p:txBody>
      </p:sp>
      <p:cxnSp>
        <p:nvCxnSpPr>
          <p:cNvPr id="25" name="Connecteur droit avec flèche 24">
            <a:extLst>
              <a:ext uri="{FF2B5EF4-FFF2-40B4-BE49-F238E27FC236}">
                <a16:creationId xmlns:a16="http://schemas.microsoft.com/office/drawing/2014/main" id="{76AD62F1-7E6E-162E-3BB8-089587EC665A}"/>
              </a:ext>
            </a:extLst>
          </p:cNvPr>
          <p:cNvCxnSpPr>
            <a:cxnSpLocks/>
          </p:cNvCxnSpPr>
          <p:nvPr/>
        </p:nvCxnSpPr>
        <p:spPr>
          <a:xfrm flipH="1">
            <a:off x="5784112" y="3818684"/>
            <a:ext cx="1052623" cy="31463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7AB24B0C-6F3C-C9D1-0F13-E07592401AC8}"/>
              </a:ext>
            </a:extLst>
          </p:cNvPr>
          <p:cNvSpPr txBox="1"/>
          <p:nvPr/>
        </p:nvSpPr>
        <p:spPr>
          <a:xfrm>
            <a:off x="6272374" y="4257931"/>
            <a:ext cx="5725444" cy="830997"/>
          </a:xfrm>
          <a:prstGeom prst="rect">
            <a:avLst/>
          </a:prstGeom>
          <a:noFill/>
        </p:spPr>
        <p:txBody>
          <a:bodyPr wrap="square">
            <a:spAutoFit/>
          </a:bodyPr>
          <a:lstStyle/>
          <a:p>
            <a:pPr marR="0" algn="l"/>
            <a:r>
              <a:rPr lang="en-US" sz="1600" b="0" i="0" u="none" strike="noStrike" baseline="0" dirty="0">
                <a:solidFill>
                  <a:srgbClr val="000000"/>
                </a:solidFill>
                <a:latin typeface="+mn-lt"/>
              </a:rPr>
              <a:t>The *.CFX files are also managed. If they include keys DIRECTORY, such as </a:t>
            </a:r>
            <a:r>
              <a:rPr lang="fr-FR" sz="1400" i="1" dirty="0">
                <a:effectLst/>
                <a:latin typeface="Calibri" panose="020F0502020204030204" pitchFamily="34" charset="0"/>
                <a:ea typeface="Yu Mincho" panose="02020400000000000000" pitchFamily="18" charset="-128"/>
                <a:cs typeface="Times New Roman" panose="02020603050405020304" pitchFamily="18" charset="0"/>
              </a:rPr>
              <a:t>&lt;DIRECTORY key="ZZTOOL" </a:t>
            </a:r>
            <a:r>
              <a:rPr lang="fr-FR" sz="1400" i="1" dirty="0" err="1">
                <a:effectLst/>
                <a:latin typeface="Calibri" panose="020F0502020204030204" pitchFamily="34" charset="0"/>
                <a:ea typeface="Yu Mincho" panose="02020400000000000000" pitchFamily="18" charset="-128"/>
                <a:cs typeface="Times New Roman" panose="02020603050405020304" pitchFamily="18" charset="0"/>
              </a:rPr>
              <a:t>name</a:t>
            </a:r>
            <a:r>
              <a:rPr lang="fr-FR" sz="1400" i="1" dirty="0">
                <a:effectLst/>
                <a:latin typeface="Calibri" panose="020F0502020204030204" pitchFamily="34" charset="0"/>
                <a:ea typeface="Yu Mincho" panose="02020400000000000000" pitchFamily="18" charset="-128"/>
                <a:cs typeface="Times New Roman" panose="02020603050405020304" pitchFamily="18" charset="0"/>
              </a:rPr>
              <a:t>="v:\new\bin\tool"/&gt;  </a:t>
            </a:r>
            <a:r>
              <a:rPr lang="fr-FR" sz="1600" dirty="0">
                <a:effectLst/>
                <a:latin typeface="Calibri" panose="020F0502020204030204" pitchFamily="34" charset="0"/>
                <a:ea typeface="Yu Mincho" panose="02020400000000000000" pitchFamily="18" charset="-128"/>
                <a:cs typeface="Times New Roman" panose="02020603050405020304" pitchFamily="18" charset="0"/>
              </a:rPr>
              <a:t>the location </a:t>
            </a:r>
            <a:r>
              <a:rPr lang="fr-FR" sz="1600" dirty="0" err="1">
                <a:effectLst/>
                <a:latin typeface="Calibri" panose="020F0502020204030204" pitchFamily="34" charset="0"/>
                <a:ea typeface="Yu Mincho" panose="02020400000000000000" pitchFamily="18" charset="-128"/>
                <a:cs typeface="Times New Roman" panose="02020603050405020304" pitchFamily="18" charset="0"/>
              </a:rPr>
              <a:t>is</a:t>
            </a:r>
            <a:r>
              <a:rPr lang="fr-FR" sz="1600" dirty="0">
                <a:effectLst/>
                <a:latin typeface="Calibri" panose="020F0502020204030204" pitchFamily="34" charset="0"/>
                <a:ea typeface="Yu Mincho" panose="02020400000000000000" pitchFamily="18" charset="-128"/>
                <a:cs typeface="Times New Roman" panose="02020603050405020304" pitchFamily="18" charset="0"/>
              </a:rPr>
              <a:t> </a:t>
            </a:r>
            <a:r>
              <a:rPr lang="fr-FR" sz="1600" dirty="0" err="1">
                <a:effectLst/>
                <a:latin typeface="Calibri" panose="020F0502020204030204" pitchFamily="34" charset="0"/>
                <a:ea typeface="Yu Mincho" panose="02020400000000000000" pitchFamily="18" charset="-128"/>
                <a:cs typeface="Times New Roman" panose="02020603050405020304" pitchFamily="18" charset="0"/>
              </a:rPr>
              <a:t>forced</a:t>
            </a:r>
            <a:r>
              <a:rPr lang="fr-FR" sz="1600" dirty="0">
                <a:effectLst/>
                <a:latin typeface="Calibri" panose="020F0502020204030204" pitchFamily="34" charset="0"/>
                <a:ea typeface="Yu Mincho" panose="02020400000000000000" pitchFamily="18" charset="-128"/>
                <a:cs typeface="Times New Roman" panose="02020603050405020304" pitchFamily="18" charset="0"/>
              </a:rPr>
              <a:t> and set to </a:t>
            </a:r>
            <a:r>
              <a:rPr lang="fr-FR" sz="1600" b="1" dirty="0">
                <a:solidFill>
                  <a:srgbClr val="00B050"/>
                </a:solidFill>
                <a:effectLst/>
                <a:latin typeface="Calibri" panose="020F0502020204030204" pitchFamily="34" charset="0"/>
                <a:ea typeface="Yu Mincho" panose="02020400000000000000" pitchFamily="18" charset="-128"/>
                <a:cs typeface="Times New Roman" panose="02020603050405020304" pitchFamily="18" charset="0"/>
              </a:rPr>
              <a:t>green.</a:t>
            </a:r>
            <a:endParaRPr lang="en-US" sz="1600" b="1" u="none" strike="noStrike" baseline="0" dirty="0">
              <a:solidFill>
                <a:srgbClr val="00B050"/>
              </a:solidFill>
              <a:latin typeface="+mn-lt"/>
            </a:endParaRPr>
          </a:p>
        </p:txBody>
      </p:sp>
      <p:sp>
        <p:nvSpPr>
          <p:cNvPr id="38" name="ZoneTexte 37">
            <a:extLst>
              <a:ext uri="{FF2B5EF4-FFF2-40B4-BE49-F238E27FC236}">
                <a16:creationId xmlns:a16="http://schemas.microsoft.com/office/drawing/2014/main" id="{FD248AAA-5F8E-75D2-47DC-5361470C4C73}"/>
              </a:ext>
            </a:extLst>
          </p:cNvPr>
          <p:cNvSpPr txBox="1"/>
          <p:nvPr/>
        </p:nvSpPr>
        <p:spPr>
          <a:xfrm>
            <a:off x="6297168" y="1901770"/>
            <a:ext cx="5762366" cy="1077218"/>
          </a:xfrm>
          <a:prstGeom prst="rect">
            <a:avLst/>
          </a:prstGeom>
          <a:noFill/>
        </p:spPr>
        <p:txBody>
          <a:bodyPr wrap="square">
            <a:spAutoFit/>
          </a:bodyPr>
          <a:lstStyle/>
          <a:p>
            <a:r>
              <a:rPr lang="en-US" sz="1600" b="0" i="0" u="none" strike="noStrike" baseline="0" dirty="0">
                <a:solidFill>
                  <a:srgbClr val="000000"/>
                </a:solidFill>
                <a:latin typeface="+mn-lt"/>
              </a:rPr>
              <a:t>Some other </a:t>
            </a:r>
            <a:r>
              <a:rPr lang="en-US" sz="1600" b="1" i="0" u="none" strike="noStrike" baseline="0" dirty="0">
                <a:solidFill>
                  <a:srgbClr val="000000"/>
                </a:solidFill>
                <a:latin typeface="+mn-lt"/>
              </a:rPr>
              <a:t>special cases </a:t>
            </a:r>
            <a:r>
              <a:rPr lang="en-US" sz="1600" b="0" i="0" u="none" strike="noStrike" baseline="0" dirty="0">
                <a:solidFill>
                  <a:srgbClr val="000000"/>
                </a:solidFill>
                <a:latin typeface="+mn-lt"/>
              </a:rPr>
              <a:t>are taken into account:</a:t>
            </a:r>
          </a:p>
          <a:p>
            <a:pPr lvl="1"/>
            <a:r>
              <a:rPr lang="en-US" sz="1600" b="0" i="0" u="none" strike="noStrike" baseline="0" dirty="0">
                <a:solidFill>
                  <a:srgbClr val="000000"/>
                </a:solidFill>
                <a:latin typeface="+mn-lt"/>
              </a:rPr>
              <a:t>- read project files (GMZ, GPZ) that change </a:t>
            </a:r>
            <a:r>
              <a:rPr lang="en-US" sz="1600" b="0" i="0" u="none" strike="noStrike" baseline="0" dirty="0" err="1">
                <a:solidFill>
                  <a:srgbClr val="000000"/>
                </a:solidFill>
                <a:latin typeface="+mn-lt"/>
              </a:rPr>
              <a:t>addressings</a:t>
            </a:r>
            <a:r>
              <a:rPr lang="en-US" sz="1600" b="0" i="0" u="none" strike="noStrike" baseline="0" dirty="0">
                <a:solidFill>
                  <a:srgbClr val="000000"/>
                </a:solidFill>
                <a:latin typeface="+mn-lt"/>
              </a:rPr>
              <a:t>,</a:t>
            </a:r>
          </a:p>
          <a:p>
            <a:pPr lvl="1"/>
            <a:r>
              <a:rPr lang="en-US" sz="1600" b="0" i="0" u="none" strike="noStrike" baseline="0" dirty="0">
                <a:solidFill>
                  <a:srgbClr val="000000"/>
                </a:solidFill>
                <a:latin typeface="+mn-lt"/>
              </a:rPr>
              <a:t>- use Machine files (MCF, MCT, MCE) with specific directory,</a:t>
            </a:r>
          </a:p>
          <a:p>
            <a:pPr lvl="1"/>
            <a:r>
              <a:rPr lang="en-US" sz="1600" b="0" i="0" u="none" strike="noStrike" baseline="0" dirty="0">
                <a:solidFill>
                  <a:srgbClr val="000000"/>
                </a:solidFill>
                <a:latin typeface="+mn-lt"/>
              </a:rPr>
              <a:t>- define special 'Working Directory’.</a:t>
            </a:r>
          </a:p>
        </p:txBody>
      </p:sp>
      <p:sp>
        <p:nvSpPr>
          <p:cNvPr id="39" name="ZoneTexte 38">
            <a:extLst>
              <a:ext uri="{FF2B5EF4-FFF2-40B4-BE49-F238E27FC236}">
                <a16:creationId xmlns:a16="http://schemas.microsoft.com/office/drawing/2014/main" id="{5EB93828-7E71-9EE3-87A8-C81E8A9AA2B1}"/>
              </a:ext>
            </a:extLst>
          </p:cNvPr>
          <p:cNvSpPr txBox="1"/>
          <p:nvPr/>
        </p:nvSpPr>
        <p:spPr>
          <a:xfrm>
            <a:off x="6297168" y="3002737"/>
            <a:ext cx="5417951" cy="830997"/>
          </a:xfrm>
          <a:prstGeom prst="rect">
            <a:avLst/>
          </a:prstGeom>
          <a:noFill/>
        </p:spPr>
        <p:txBody>
          <a:bodyPr wrap="square">
            <a:spAutoFit/>
          </a:bodyPr>
          <a:lstStyle/>
          <a:p>
            <a:r>
              <a:rPr lang="en-US" sz="1600" b="0" i="0" u="none" strike="noStrike" baseline="0" dirty="0">
                <a:solidFill>
                  <a:srgbClr val="000000"/>
                </a:solidFill>
                <a:latin typeface="+mn-lt"/>
              </a:rPr>
              <a:t>In those 3 cases, the addressing is considered as </a:t>
            </a:r>
            <a:r>
              <a:rPr lang="en-US" sz="1600" b="1" i="0" u="none" strike="noStrike" baseline="0" dirty="0">
                <a:solidFill>
                  <a:srgbClr val="000000"/>
                </a:solidFill>
                <a:latin typeface="+mn-lt"/>
              </a:rPr>
              <a:t>temporary</a:t>
            </a:r>
            <a:r>
              <a:rPr lang="en-US" sz="1600" b="0" i="0" u="none" strike="noStrike" baseline="0" dirty="0">
                <a:solidFill>
                  <a:srgbClr val="000000"/>
                </a:solidFill>
                <a:latin typeface="+mn-lt"/>
              </a:rPr>
              <a:t>, and we write it on the third column of the table, which is called </a:t>
            </a:r>
            <a:r>
              <a:rPr lang="en-US" sz="1600" b="1" i="0" u="none" strike="noStrike" baseline="0" dirty="0">
                <a:solidFill>
                  <a:srgbClr val="000000"/>
                </a:solidFill>
                <a:latin typeface="+mn-lt"/>
              </a:rPr>
              <a:t>'Redefined by'</a:t>
            </a:r>
            <a:r>
              <a:rPr lang="en-US" sz="1600" b="0" i="0" u="none" strike="noStrike" baseline="0" dirty="0">
                <a:solidFill>
                  <a:srgbClr val="000000"/>
                </a:solidFill>
                <a:latin typeface="+mn-lt"/>
              </a:rPr>
              <a:t>. </a:t>
            </a:r>
          </a:p>
        </p:txBody>
      </p:sp>
      <p:sp>
        <p:nvSpPr>
          <p:cNvPr id="2" name="Rectangle 1">
            <a:extLst>
              <a:ext uri="{FF2B5EF4-FFF2-40B4-BE49-F238E27FC236}">
                <a16:creationId xmlns:a16="http://schemas.microsoft.com/office/drawing/2014/main" id="{20776386-FC2B-8748-CF94-7D11D7284007}"/>
              </a:ext>
            </a:extLst>
          </p:cNvPr>
          <p:cNvSpPr/>
          <p:nvPr/>
        </p:nvSpPr>
        <p:spPr>
          <a:xfrm rot="21394203">
            <a:off x="8487702" y="1059371"/>
            <a:ext cx="1756976"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Jinfo</a:t>
            </a:r>
            <a:r>
              <a:rPr lang="fr-FR" dirty="0">
                <a:solidFill>
                  <a:srgbClr val="C00000"/>
                </a:solidFill>
              </a:rPr>
              <a:t> - </a:t>
            </a:r>
            <a:r>
              <a:rPr lang="fr-FR" b="1" dirty="0">
                <a:solidFill>
                  <a:srgbClr val="C00000"/>
                </a:solidFill>
              </a:rPr>
              <a:t>15366</a:t>
            </a:r>
          </a:p>
        </p:txBody>
      </p:sp>
      <p:grpSp>
        <p:nvGrpSpPr>
          <p:cNvPr id="4" name="Groupe 3">
            <a:extLst>
              <a:ext uri="{FF2B5EF4-FFF2-40B4-BE49-F238E27FC236}">
                <a16:creationId xmlns:a16="http://schemas.microsoft.com/office/drawing/2014/main" id="{3366CF73-770E-CBD9-AC01-FDD8063DACC5}"/>
              </a:ext>
            </a:extLst>
          </p:cNvPr>
          <p:cNvGrpSpPr/>
          <p:nvPr/>
        </p:nvGrpSpPr>
        <p:grpSpPr>
          <a:xfrm>
            <a:off x="10899588" y="313244"/>
            <a:ext cx="845672" cy="809283"/>
            <a:chOff x="10127164" y="5361875"/>
            <a:chExt cx="737060" cy="700541"/>
          </a:xfrm>
        </p:grpSpPr>
        <p:sp>
          <p:nvSpPr>
            <p:cNvPr id="5" name="Rectangle : coins arrondis 4">
              <a:extLst>
                <a:ext uri="{FF2B5EF4-FFF2-40B4-BE49-F238E27FC236}">
                  <a16:creationId xmlns:a16="http://schemas.microsoft.com/office/drawing/2014/main" id="{4AF22C5F-15BD-2297-EADE-661EE71AE5CD}"/>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riangle isocèle 5">
              <a:extLst>
                <a:ext uri="{FF2B5EF4-FFF2-40B4-BE49-F238E27FC236}">
                  <a16:creationId xmlns:a16="http://schemas.microsoft.com/office/drawing/2014/main" id="{C5BB1546-FF9E-54DC-EC79-62FDF711079F}"/>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FA732FB6-782A-7BE6-4267-C630E1DD3A45}"/>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15</a:t>
              </a:r>
              <a:endParaRPr lang="fr-FR" b="1" dirty="0">
                <a:solidFill>
                  <a:schemeClr val="bg1"/>
                </a:solidFill>
              </a:endParaRPr>
            </a:p>
          </p:txBody>
        </p:sp>
      </p:grpSp>
    </p:spTree>
    <p:extLst>
      <p:ext uri="{BB962C8B-B14F-4D97-AF65-F5344CB8AC3E}">
        <p14:creationId xmlns:p14="http://schemas.microsoft.com/office/powerpoint/2010/main" val="731989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5699-9531-7BD2-FE24-C8F1815C32DF}"/>
              </a:ext>
            </a:extLst>
          </p:cNvPr>
          <p:cNvSpPr txBox="1"/>
          <p:nvPr/>
        </p:nvSpPr>
        <p:spPr>
          <a:xfrm>
            <a:off x="335359" y="859510"/>
            <a:ext cx="9030831" cy="646331"/>
          </a:xfrm>
          <a:prstGeom prst="rect">
            <a:avLst/>
          </a:prstGeom>
          <a:noFill/>
        </p:spPr>
        <p:txBody>
          <a:bodyPr wrap="square" rtlCol="0">
            <a:spAutoFit/>
          </a:bodyPr>
          <a:lstStyle/>
          <a:p>
            <a:r>
              <a:rPr lang="fr-FR" sz="3600" dirty="0">
                <a:latin typeface="Calibri" panose="020F0502020204030204" pitchFamily="34" charset="0"/>
              </a:rPr>
              <a:t>Software Configuration / Tools-Options </a:t>
            </a:r>
          </a:p>
        </p:txBody>
      </p:sp>
      <p:pic>
        <p:nvPicPr>
          <p:cNvPr id="5" name="Image 4">
            <a:extLst>
              <a:ext uri="{FF2B5EF4-FFF2-40B4-BE49-F238E27FC236}">
                <a16:creationId xmlns:a16="http://schemas.microsoft.com/office/drawing/2014/main" id="{35CDB398-870B-FC4B-5DFF-D4418EA8DFCE}"/>
              </a:ext>
            </a:extLst>
          </p:cNvPr>
          <p:cNvPicPr>
            <a:picLocks noChangeAspect="1"/>
          </p:cNvPicPr>
          <p:nvPr/>
        </p:nvPicPr>
        <p:blipFill>
          <a:blip r:embed="rId2"/>
          <a:stretch>
            <a:fillRect/>
          </a:stretch>
        </p:blipFill>
        <p:spPr>
          <a:xfrm>
            <a:off x="166820" y="2109457"/>
            <a:ext cx="5693105" cy="4648955"/>
          </a:xfrm>
          <a:prstGeom prst="rect">
            <a:avLst/>
          </a:prstGeom>
        </p:spPr>
      </p:pic>
      <p:sp>
        <p:nvSpPr>
          <p:cNvPr id="6" name="Rectangle 5">
            <a:extLst>
              <a:ext uri="{FF2B5EF4-FFF2-40B4-BE49-F238E27FC236}">
                <a16:creationId xmlns:a16="http://schemas.microsoft.com/office/drawing/2014/main" id="{2FC14AED-C349-D759-7F73-83B53DCED83F}"/>
              </a:ext>
            </a:extLst>
          </p:cNvPr>
          <p:cNvSpPr/>
          <p:nvPr/>
        </p:nvSpPr>
        <p:spPr>
          <a:xfrm>
            <a:off x="1569203" y="4090161"/>
            <a:ext cx="4062051" cy="48183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a:extLst>
              <a:ext uri="{FF2B5EF4-FFF2-40B4-BE49-F238E27FC236}">
                <a16:creationId xmlns:a16="http://schemas.microsoft.com/office/drawing/2014/main" id="{EE7CC5B6-C4E9-9097-0597-65E2E9736710}"/>
              </a:ext>
            </a:extLst>
          </p:cNvPr>
          <p:cNvPicPr>
            <a:picLocks noChangeAspect="1"/>
          </p:cNvPicPr>
          <p:nvPr/>
        </p:nvPicPr>
        <p:blipFill>
          <a:blip r:embed="rId3"/>
          <a:stretch>
            <a:fillRect/>
          </a:stretch>
        </p:blipFill>
        <p:spPr>
          <a:xfrm>
            <a:off x="6217954" y="2109456"/>
            <a:ext cx="5693106" cy="4648956"/>
          </a:xfrm>
          <a:prstGeom prst="rect">
            <a:avLst/>
          </a:prstGeom>
        </p:spPr>
      </p:pic>
      <p:sp>
        <p:nvSpPr>
          <p:cNvPr id="7" name="ZoneTexte 6">
            <a:extLst>
              <a:ext uri="{FF2B5EF4-FFF2-40B4-BE49-F238E27FC236}">
                <a16:creationId xmlns:a16="http://schemas.microsoft.com/office/drawing/2014/main" id="{A4AF9526-D44A-F217-00A7-874F9E6B17C0}"/>
              </a:ext>
            </a:extLst>
          </p:cNvPr>
          <p:cNvSpPr txBox="1"/>
          <p:nvPr/>
        </p:nvSpPr>
        <p:spPr>
          <a:xfrm>
            <a:off x="9321798" y="91813"/>
            <a:ext cx="2016224" cy="584775"/>
          </a:xfrm>
          <a:prstGeom prst="rect">
            <a:avLst/>
          </a:prstGeom>
          <a:noFill/>
        </p:spPr>
        <p:txBody>
          <a:bodyPr wrap="square" rtlCol="0">
            <a:spAutoFit/>
          </a:bodyPr>
          <a:lstStyle/>
          <a:p>
            <a:r>
              <a:rPr lang="fr-FR" sz="1600" dirty="0"/>
              <a:t>New / </a:t>
            </a:r>
            <a:r>
              <a:rPr lang="fr-FR" sz="1600" dirty="0" err="1"/>
              <a:t>enhancement</a:t>
            </a:r>
            <a:endParaRPr lang="fr-FR" sz="1600" dirty="0"/>
          </a:p>
          <a:p>
            <a:r>
              <a:rPr lang="fr-FR" sz="1600" dirty="0"/>
              <a:t>Options </a:t>
            </a:r>
            <a:r>
              <a:rPr lang="fr-FR" sz="1600" dirty="0" err="1"/>
              <a:t>moved</a:t>
            </a:r>
            <a:endParaRPr lang="fr-FR" sz="1600" dirty="0"/>
          </a:p>
        </p:txBody>
      </p:sp>
      <p:sp>
        <p:nvSpPr>
          <p:cNvPr id="9" name="Rectangle 8">
            <a:extLst>
              <a:ext uri="{FF2B5EF4-FFF2-40B4-BE49-F238E27FC236}">
                <a16:creationId xmlns:a16="http://schemas.microsoft.com/office/drawing/2014/main" id="{41F35B5B-A18D-6C87-1EB1-0DF16D6629A3}"/>
              </a:ext>
            </a:extLst>
          </p:cNvPr>
          <p:cNvSpPr/>
          <p:nvPr/>
        </p:nvSpPr>
        <p:spPr>
          <a:xfrm>
            <a:off x="11220390" y="188442"/>
            <a:ext cx="723957" cy="20814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5C7921B-D9DA-037D-CB1C-EAF4D1261441}"/>
              </a:ext>
            </a:extLst>
          </p:cNvPr>
          <p:cNvSpPr/>
          <p:nvPr/>
        </p:nvSpPr>
        <p:spPr>
          <a:xfrm>
            <a:off x="11220390" y="444042"/>
            <a:ext cx="723957" cy="2081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3FC7E13-0FFB-9047-C29D-9295A7CBEA42}"/>
              </a:ext>
            </a:extLst>
          </p:cNvPr>
          <p:cNvSpPr txBox="1"/>
          <p:nvPr/>
        </p:nvSpPr>
        <p:spPr>
          <a:xfrm>
            <a:off x="166820" y="1679812"/>
            <a:ext cx="2041359" cy="369332"/>
          </a:xfrm>
          <a:prstGeom prst="rect">
            <a:avLst/>
          </a:prstGeom>
          <a:noFill/>
        </p:spPr>
        <p:txBody>
          <a:bodyPr wrap="square">
            <a:spAutoFit/>
          </a:bodyPr>
          <a:lstStyle/>
          <a:p>
            <a:r>
              <a:rPr lang="fr-FR" dirty="0"/>
              <a:t>Page </a:t>
            </a:r>
            <a:r>
              <a:rPr lang="fr-FR" b="1" dirty="0" err="1"/>
              <a:t>Customization</a:t>
            </a:r>
            <a:endParaRPr lang="fr-FR" b="1" dirty="0"/>
          </a:p>
        </p:txBody>
      </p:sp>
      <p:sp>
        <p:nvSpPr>
          <p:cNvPr id="12" name="ZoneTexte 11">
            <a:extLst>
              <a:ext uri="{FF2B5EF4-FFF2-40B4-BE49-F238E27FC236}">
                <a16:creationId xmlns:a16="http://schemas.microsoft.com/office/drawing/2014/main" id="{9D95ABB0-797C-4CBE-E0A5-922A63281598}"/>
              </a:ext>
            </a:extLst>
          </p:cNvPr>
          <p:cNvSpPr txBox="1"/>
          <p:nvPr/>
        </p:nvSpPr>
        <p:spPr>
          <a:xfrm>
            <a:off x="6096000" y="1679812"/>
            <a:ext cx="2041359" cy="369332"/>
          </a:xfrm>
          <a:prstGeom prst="rect">
            <a:avLst/>
          </a:prstGeom>
          <a:noFill/>
        </p:spPr>
        <p:txBody>
          <a:bodyPr wrap="square">
            <a:spAutoFit/>
          </a:bodyPr>
          <a:lstStyle/>
          <a:p>
            <a:r>
              <a:rPr lang="fr-FR" dirty="0"/>
              <a:t>Page </a:t>
            </a:r>
            <a:r>
              <a:rPr lang="fr-FR" b="1" dirty="0" err="1"/>
              <a:t>Holes</a:t>
            </a:r>
            <a:endParaRPr lang="fr-FR" b="1" dirty="0"/>
          </a:p>
        </p:txBody>
      </p:sp>
    </p:spTree>
    <p:extLst>
      <p:ext uri="{BB962C8B-B14F-4D97-AF65-F5344CB8AC3E}">
        <p14:creationId xmlns:p14="http://schemas.microsoft.com/office/powerpoint/2010/main" val="1978385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5699-9531-7BD2-FE24-C8F1815C32DF}"/>
              </a:ext>
            </a:extLst>
          </p:cNvPr>
          <p:cNvSpPr txBox="1"/>
          <p:nvPr/>
        </p:nvSpPr>
        <p:spPr>
          <a:xfrm>
            <a:off x="335359" y="859510"/>
            <a:ext cx="9030831" cy="646331"/>
          </a:xfrm>
          <a:prstGeom prst="rect">
            <a:avLst/>
          </a:prstGeom>
          <a:noFill/>
        </p:spPr>
        <p:txBody>
          <a:bodyPr wrap="square" rtlCol="0">
            <a:spAutoFit/>
          </a:bodyPr>
          <a:lstStyle/>
          <a:p>
            <a:r>
              <a:rPr lang="fr-FR" sz="3600" dirty="0">
                <a:latin typeface="Calibri" panose="020F0502020204030204" pitchFamily="34" charset="0"/>
              </a:rPr>
              <a:t>Software Configuration / Tools-Options </a:t>
            </a:r>
          </a:p>
        </p:txBody>
      </p:sp>
      <p:pic>
        <p:nvPicPr>
          <p:cNvPr id="7" name="Image 6">
            <a:extLst>
              <a:ext uri="{FF2B5EF4-FFF2-40B4-BE49-F238E27FC236}">
                <a16:creationId xmlns:a16="http://schemas.microsoft.com/office/drawing/2014/main" id="{C3ED7EB7-70F8-D775-F551-52B6B419042B}"/>
              </a:ext>
            </a:extLst>
          </p:cNvPr>
          <p:cNvPicPr>
            <a:picLocks noChangeAspect="1"/>
          </p:cNvPicPr>
          <p:nvPr/>
        </p:nvPicPr>
        <p:blipFill>
          <a:blip r:embed="rId2"/>
          <a:stretch>
            <a:fillRect/>
          </a:stretch>
        </p:blipFill>
        <p:spPr>
          <a:xfrm>
            <a:off x="0" y="2408222"/>
            <a:ext cx="6016488" cy="4449778"/>
          </a:xfrm>
          <a:prstGeom prst="rect">
            <a:avLst/>
          </a:prstGeom>
        </p:spPr>
      </p:pic>
      <p:pic>
        <p:nvPicPr>
          <p:cNvPr id="10" name="Image 9">
            <a:extLst>
              <a:ext uri="{FF2B5EF4-FFF2-40B4-BE49-F238E27FC236}">
                <a16:creationId xmlns:a16="http://schemas.microsoft.com/office/drawing/2014/main" id="{09C8698C-B11F-D3C6-46BB-F97C89A4366E}"/>
              </a:ext>
            </a:extLst>
          </p:cNvPr>
          <p:cNvPicPr>
            <a:picLocks noChangeAspect="1"/>
          </p:cNvPicPr>
          <p:nvPr/>
        </p:nvPicPr>
        <p:blipFill>
          <a:blip r:embed="rId3"/>
          <a:stretch>
            <a:fillRect/>
          </a:stretch>
        </p:blipFill>
        <p:spPr>
          <a:xfrm>
            <a:off x="6096000" y="2408222"/>
            <a:ext cx="6016486" cy="4449778"/>
          </a:xfrm>
          <a:prstGeom prst="rect">
            <a:avLst/>
          </a:prstGeom>
        </p:spPr>
      </p:pic>
      <p:sp>
        <p:nvSpPr>
          <p:cNvPr id="11" name="ZoneTexte 10">
            <a:extLst>
              <a:ext uri="{FF2B5EF4-FFF2-40B4-BE49-F238E27FC236}">
                <a16:creationId xmlns:a16="http://schemas.microsoft.com/office/drawing/2014/main" id="{A313F92E-F798-4336-83BC-E60EDD9C02CB}"/>
              </a:ext>
            </a:extLst>
          </p:cNvPr>
          <p:cNvSpPr txBox="1"/>
          <p:nvPr/>
        </p:nvSpPr>
        <p:spPr>
          <a:xfrm>
            <a:off x="2452485" y="1793498"/>
            <a:ext cx="2938029" cy="584775"/>
          </a:xfrm>
          <a:prstGeom prst="rect">
            <a:avLst/>
          </a:prstGeom>
          <a:noFill/>
        </p:spPr>
        <p:txBody>
          <a:bodyPr wrap="square" rtlCol="0">
            <a:spAutoFit/>
          </a:bodyPr>
          <a:lstStyle/>
          <a:p>
            <a:r>
              <a:rPr lang="fr-FR" sz="1600" dirty="0" err="1"/>
              <a:t>Same</a:t>
            </a:r>
            <a:r>
              <a:rPr lang="fr-FR" sz="1600" dirty="0"/>
              <a:t> content </a:t>
            </a:r>
            <a:r>
              <a:rPr lang="fr-FR" sz="1600" dirty="0" err="1"/>
              <a:t>except</a:t>
            </a:r>
            <a:r>
              <a:rPr lang="fr-FR" sz="1600" dirty="0"/>
              <a:t> 2 options </a:t>
            </a:r>
            <a:r>
              <a:rPr lang="fr-FR" sz="1600" dirty="0" err="1"/>
              <a:t>that</a:t>
            </a:r>
            <a:r>
              <a:rPr lang="fr-FR" sz="1600" dirty="0"/>
              <a:t> </a:t>
            </a:r>
            <a:r>
              <a:rPr lang="fr-FR" sz="1600" dirty="0" err="1"/>
              <a:t>moved</a:t>
            </a:r>
            <a:r>
              <a:rPr lang="fr-FR" sz="1600" dirty="0"/>
              <a:t> to </a:t>
            </a:r>
            <a:r>
              <a:rPr lang="fr-FR" sz="1600" dirty="0" err="1"/>
              <a:t>Machining</a:t>
            </a:r>
            <a:endParaRPr lang="fr-FR" sz="1600" dirty="0"/>
          </a:p>
        </p:txBody>
      </p:sp>
      <p:sp>
        <p:nvSpPr>
          <p:cNvPr id="12" name="Rectangle 11">
            <a:extLst>
              <a:ext uri="{FF2B5EF4-FFF2-40B4-BE49-F238E27FC236}">
                <a16:creationId xmlns:a16="http://schemas.microsoft.com/office/drawing/2014/main" id="{26580450-DC4B-D4E3-24F8-3DB343D5CE40}"/>
              </a:ext>
            </a:extLst>
          </p:cNvPr>
          <p:cNvSpPr/>
          <p:nvPr/>
        </p:nvSpPr>
        <p:spPr>
          <a:xfrm>
            <a:off x="7434627" y="3096384"/>
            <a:ext cx="4525001" cy="156615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8226DA01-766B-1AE8-3079-E8B2686ED6CC}"/>
              </a:ext>
            </a:extLst>
          </p:cNvPr>
          <p:cNvSpPr/>
          <p:nvPr/>
        </p:nvSpPr>
        <p:spPr>
          <a:xfrm>
            <a:off x="7478847" y="4995299"/>
            <a:ext cx="2914535" cy="26476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3EDE4008-28EB-BA6A-79C4-F7BA2020A3E9}"/>
              </a:ext>
            </a:extLst>
          </p:cNvPr>
          <p:cNvSpPr txBox="1"/>
          <p:nvPr/>
        </p:nvSpPr>
        <p:spPr>
          <a:xfrm>
            <a:off x="9269037" y="1949874"/>
            <a:ext cx="3101347" cy="338554"/>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Options/ Graphic </a:t>
            </a:r>
            <a:r>
              <a:rPr lang="fr-FR" sz="1600" dirty="0" err="1">
                <a:solidFill>
                  <a:srgbClr val="0070C0"/>
                </a:solidFill>
              </a:rPr>
              <a:t>Window</a:t>
            </a:r>
            <a:endParaRPr lang="fr-FR" sz="1600" dirty="0">
              <a:solidFill>
                <a:srgbClr val="0070C0"/>
              </a:solidFill>
            </a:endParaRPr>
          </a:p>
        </p:txBody>
      </p:sp>
      <p:cxnSp>
        <p:nvCxnSpPr>
          <p:cNvPr id="19" name="Connecteur droit avec flèche 18">
            <a:extLst>
              <a:ext uri="{FF2B5EF4-FFF2-40B4-BE49-F238E27FC236}">
                <a16:creationId xmlns:a16="http://schemas.microsoft.com/office/drawing/2014/main" id="{071E6EA7-4C91-AD3E-5161-45D95476B21C}"/>
              </a:ext>
            </a:extLst>
          </p:cNvPr>
          <p:cNvCxnSpPr>
            <a:cxnSpLocks/>
          </p:cNvCxnSpPr>
          <p:nvPr/>
        </p:nvCxnSpPr>
        <p:spPr>
          <a:xfrm flipH="1">
            <a:off x="9904491" y="2348325"/>
            <a:ext cx="488891" cy="62826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C56A5A6B-040C-7E77-80E9-F416C27F517A}"/>
              </a:ext>
            </a:extLst>
          </p:cNvPr>
          <p:cNvSpPr txBox="1"/>
          <p:nvPr/>
        </p:nvSpPr>
        <p:spPr>
          <a:xfrm>
            <a:off x="9321798" y="91813"/>
            <a:ext cx="2016224" cy="584775"/>
          </a:xfrm>
          <a:prstGeom prst="rect">
            <a:avLst/>
          </a:prstGeom>
          <a:noFill/>
        </p:spPr>
        <p:txBody>
          <a:bodyPr wrap="square" rtlCol="0">
            <a:spAutoFit/>
          </a:bodyPr>
          <a:lstStyle/>
          <a:p>
            <a:r>
              <a:rPr lang="fr-FR" sz="1600" dirty="0"/>
              <a:t>New / </a:t>
            </a:r>
            <a:r>
              <a:rPr lang="fr-FR" sz="1600" dirty="0" err="1"/>
              <a:t>enhancement</a:t>
            </a:r>
            <a:endParaRPr lang="fr-FR" sz="1600" dirty="0"/>
          </a:p>
          <a:p>
            <a:r>
              <a:rPr lang="fr-FR" sz="1600" dirty="0"/>
              <a:t>Options </a:t>
            </a:r>
            <a:r>
              <a:rPr lang="fr-FR" sz="1600" dirty="0" err="1"/>
              <a:t>moved</a:t>
            </a:r>
            <a:endParaRPr lang="fr-FR" sz="1600" dirty="0"/>
          </a:p>
        </p:txBody>
      </p:sp>
      <p:sp>
        <p:nvSpPr>
          <p:cNvPr id="5" name="Rectangle 4">
            <a:extLst>
              <a:ext uri="{FF2B5EF4-FFF2-40B4-BE49-F238E27FC236}">
                <a16:creationId xmlns:a16="http://schemas.microsoft.com/office/drawing/2014/main" id="{B010133E-970C-42FD-1264-65876B85FB7C}"/>
              </a:ext>
            </a:extLst>
          </p:cNvPr>
          <p:cNvSpPr/>
          <p:nvPr/>
        </p:nvSpPr>
        <p:spPr>
          <a:xfrm>
            <a:off x="11220390" y="188442"/>
            <a:ext cx="723957" cy="20814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7EEEB7DF-38DE-7FCC-838C-FEFF6F781634}"/>
              </a:ext>
            </a:extLst>
          </p:cNvPr>
          <p:cNvSpPr/>
          <p:nvPr/>
        </p:nvSpPr>
        <p:spPr>
          <a:xfrm>
            <a:off x="11220390" y="444042"/>
            <a:ext cx="723957" cy="2081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66672744-E22A-3A71-E6E7-3EE59C99FD8E}"/>
              </a:ext>
            </a:extLst>
          </p:cNvPr>
          <p:cNvSpPr txBox="1"/>
          <p:nvPr/>
        </p:nvSpPr>
        <p:spPr>
          <a:xfrm>
            <a:off x="130765" y="1994476"/>
            <a:ext cx="2041359" cy="369332"/>
          </a:xfrm>
          <a:prstGeom prst="rect">
            <a:avLst/>
          </a:prstGeom>
          <a:noFill/>
        </p:spPr>
        <p:txBody>
          <a:bodyPr wrap="square">
            <a:spAutoFit/>
          </a:bodyPr>
          <a:lstStyle/>
          <a:p>
            <a:r>
              <a:rPr lang="fr-FR" dirty="0"/>
              <a:t>Page </a:t>
            </a:r>
            <a:r>
              <a:rPr lang="fr-FR" b="1" dirty="0"/>
              <a:t>NC Output</a:t>
            </a:r>
          </a:p>
        </p:txBody>
      </p:sp>
      <p:sp>
        <p:nvSpPr>
          <p:cNvPr id="9" name="ZoneTexte 8">
            <a:extLst>
              <a:ext uri="{FF2B5EF4-FFF2-40B4-BE49-F238E27FC236}">
                <a16:creationId xmlns:a16="http://schemas.microsoft.com/office/drawing/2014/main" id="{37723A04-D852-8255-A50E-08985FF4C3CB}"/>
              </a:ext>
            </a:extLst>
          </p:cNvPr>
          <p:cNvSpPr txBox="1"/>
          <p:nvPr/>
        </p:nvSpPr>
        <p:spPr>
          <a:xfrm>
            <a:off x="6056099" y="1994476"/>
            <a:ext cx="1493834" cy="369332"/>
          </a:xfrm>
          <a:prstGeom prst="rect">
            <a:avLst/>
          </a:prstGeom>
          <a:noFill/>
        </p:spPr>
        <p:txBody>
          <a:bodyPr wrap="square">
            <a:spAutoFit/>
          </a:bodyPr>
          <a:lstStyle/>
          <a:p>
            <a:r>
              <a:rPr lang="fr-FR" dirty="0"/>
              <a:t>Page </a:t>
            </a:r>
            <a:r>
              <a:rPr lang="fr-FR" b="1" dirty="0"/>
              <a:t>Sizes</a:t>
            </a:r>
          </a:p>
        </p:txBody>
      </p:sp>
      <p:sp>
        <p:nvSpPr>
          <p:cNvPr id="15" name="ZoneTexte 14">
            <a:extLst>
              <a:ext uri="{FF2B5EF4-FFF2-40B4-BE49-F238E27FC236}">
                <a16:creationId xmlns:a16="http://schemas.microsoft.com/office/drawing/2014/main" id="{7616FEB3-28D0-18AF-0B05-9FBA00F2520E}"/>
              </a:ext>
            </a:extLst>
          </p:cNvPr>
          <p:cNvSpPr txBox="1"/>
          <p:nvPr/>
        </p:nvSpPr>
        <p:spPr>
          <a:xfrm>
            <a:off x="7397040" y="1994476"/>
            <a:ext cx="1206411" cy="369332"/>
          </a:xfrm>
          <a:prstGeom prst="rect">
            <a:avLst/>
          </a:prstGeom>
          <a:noFill/>
        </p:spPr>
        <p:txBody>
          <a:bodyPr wrap="square" rtlCol="0">
            <a:spAutoFit/>
          </a:bodyPr>
          <a:lstStyle/>
          <a:p>
            <a:r>
              <a:rPr lang="fr-FR" dirty="0"/>
              <a:t>New Page</a:t>
            </a:r>
          </a:p>
        </p:txBody>
      </p:sp>
    </p:spTree>
    <p:extLst>
      <p:ext uri="{BB962C8B-B14F-4D97-AF65-F5344CB8AC3E}">
        <p14:creationId xmlns:p14="http://schemas.microsoft.com/office/powerpoint/2010/main" val="3549543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2A9D99F8-120B-F8DD-3776-3D82CDB2D940}"/>
              </a:ext>
            </a:extLst>
          </p:cNvPr>
          <p:cNvPicPr>
            <a:picLocks noChangeAspect="1"/>
          </p:cNvPicPr>
          <p:nvPr/>
        </p:nvPicPr>
        <p:blipFill>
          <a:blip r:embed="rId2"/>
          <a:stretch>
            <a:fillRect/>
          </a:stretch>
        </p:blipFill>
        <p:spPr>
          <a:xfrm>
            <a:off x="2090212" y="2552700"/>
            <a:ext cx="5272266" cy="4305300"/>
          </a:xfrm>
          <a:prstGeom prst="rect">
            <a:avLst/>
          </a:prstGeom>
        </p:spPr>
      </p:pic>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5699-9531-7BD2-FE24-C8F1815C32DF}"/>
              </a:ext>
            </a:extLst>
          </p:cNvPr>
          <p:cNvSpPr txBox="1"/>
          <p:nvPr/>
        </p:nvSpPr>
        <p:spPr>
          <a:xfrm>
            <a:off x="335359" y="859510"/>
            <a:ext cx="9030831" cy="646331"/>
          </a:xfrm>
          <a:prstGeom prst="rect">
            <a:avLst/>
          </a:prstGeom>
          <a:noFill/>
        </p:spPr>
        <p:txBody>
          <a:bodyPr wrap="square" rtlCol="0">
            <a:spAutoFit/>
          </a:bodyPr>
          <a:lstStyle/>
          <a:p>
            <a:r>
              <a:rPr lang="fr-FR" sz="3600" dirty="0">
                <a:latin typeface="Calibri" panose="020F0502020204030204" pitchFamily="34" charset="0"/>
              </a:rPr>
              <a:t>Software Configuration / Tools-Options </a:t>
            </a:r>
          </a:p>
        </p:txBody>
      </p:sp>
      <p:sp>
        <p:nvSpPr>
          <p:cNvPr id="14" name="ZoneTexte 13">
            <a:extLst>
              <a:ext uri="{FF2B5EF4-FFF2-40B4-BE49-F238E27FC236}">
                <a16:creationId xmlns:a16="http://schemas.microsoft.com/office/drawing/2014/main" id="{169AF309-E434-DB5F-BCEB-382AC5338A8B}"/>
              </a:ext>
            </a:extLst>
          </p:cNvPr>
          <p:cNvSpPr txBox="1"/>
          <p:nvPr/>
        </p:nvSpPr>
        <p:spPr>
          <a:xfrm>
            <a:off x="2027628" y="2087937"/>
            <a:ext cx="2244397" cy="369332"/>
          </a:xfrm>
          <a:prstGeom prst="rect">
            <a:avLst/>
          </a:prstGeom>
          <a:noFill/>
        </p:spPr>
        <p:txBody>
          <a:bodyPr wrap="square" rtlCol="0">
            <a:spAutoFit/>
          </a:bodyPr>
          <a:lstStyle/>
          <a:p>
            <a:r>
              <a:rPr lang="fr-FR" dirty="0"/>
              <a:t>New Page</a:t>
            </a:r>
          </a:p>
        </p:txBody>
      </p:sp>
      <p:sp>
        <p:nvSpPr>
          <p:cNvPr id="9" name="Rectangle 8">
            <a:extLst>
              <a:ext uri="{FF2B5EF4-FFF2-40B4-BE49-F238E27FC236}">
                <a16:creationId xmlns:a16="http://schemas.microsoft.com/office/drawing/2014/main" id="{566A1F17-6162-20CB-FE5B-0ECBEA973D0F}"/>
              </a:ext>
            </a:extLst>
          </p:cNvPr>
          <p:cNvSpPr/>
          <p:nvPr/>
        </p:nvSpPr>
        <p:spPr>
          <a:xfrm>
            <a:off x="3381501" y="4221992"/>
            <a:ext cx="1781049" cy="48335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16605269-688B-461D-0727-D7BDB82C81B6}"/>
              </a:ext>
            </a:extLst>
          </p:cNvPr>
          <p:cNvSpPr/>
          <p:nvPr/>
        </p:nvSpPr>
        <p:spPr>
          <a:xfrm>
            <a:off x="3381501" y="4841118"/>
            <a:ext cx="2650934" cy="483358"/>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AE705AD2-FE87-EFFB-8103-39FE7571E9D1}"/>
              </a:ext>
            </a:extLst>
          </p:cNvPr>
          <p:cNvSpPr txBox="1"/>
          <p:nvPr/>
        </p:nvSpPr>
        <p:spPr>
          <a:xfrm>
            <a:off x="151534" y="4783332"/>
            <a:ext cx="1489726" cy="584775"/>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Options/ </a:t>
            </a:r>
            <a:r>
              <a:rPr lang="fr-FR" sz="1600" dirty="0" err="1">
                <a:solidFill>
                  <a:srgbClr val="0070C0"/>
                </a:solidFill>
              </a:rPr>
              <a:t>Tolerance</a:t>
            </a:r>
            <a:endParaRPr lang="fr-FR" sz="1600" dirty="0">
              <a:solidFill>
                <a:srgbClr val="0070C0"/>
              </a:solidFill>
            </a:endParaRPr>
          </a:p>
        </p:txBody>
      </p:sp>
      <p:sp>
        <p:nvSpPr>
          <p:cNvPr id="20" name="ZoneTexte 19">
            <a:extLst>
              <a:ext uri="{FF2B5EF4-FFF2-40B4-BE49-F238E27FC236}">
                <a16:creationId xmlns:a16="http://schemas.microsoft.com/office/drawing/2014/main" id="{EE5ECC40-8DFF-1235-AC52-D6D7441DD8AF}"/>
              </a:ext>
            </a:extLst>
          </p:cNvPr>
          <p:cNvSpPr txBox="1"/>
          <p:nvPr/>
        </p:nvSpPr>
        <p:spPr>
          <a:xfrm>
            <a:off x="163336" y="3743084"/>
            <a:ext cx="1445816" cy="584775"/>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Options/ </a:t>
            </a:r>
            <a:r>
              <a:rPr lang="fr-FR" sz="1600" dirty="0" err="1">
                <a:solidFill>
                  <a:srgbClr val="0070C0"/>
                </a:solidFill>
              </a:rPr>
              <a:t>Behaviour</a:t>
            </a:r>
            <a:endParaRPr lang="fr-FR" sz="1600" dirty="0">
              <a:solidFill>
                <a:srgbClr val="0070C0"/>
              </a:solidFill>
            </a:endParaRPr>
          </a:p>
        </p:txBody>
      </p:sp>
      <p:sp>
        <p:nvSpPr>
          <p:cNvPr id="2" name="ZoneTexte 1">
            <a:extLst>
              <a:ext uri="{FF2B5EF4-FFF2-40B4-BE49-F238E27FC236}">
                <a16:creationId xmlns:a16="http://schemas.microsoft.com/office/drawing/2014/main" id="{3CD9D203-12A9-2228-D7C5-3DBFE2951BAC}"/>
              </a:ext>
            </a:extLst>
          </p:cNvPr>
          <p:cNvSpPr txBox="1"/>
          <p:nvPr/>
        </p:nvSpPr>
        <p:spPr>
          <a:xfrm>
            <a:off x="9321798" y="91813"/>
            <a:ext cx="2016224" cy="584775"/>
          </a:xfrm>
          <a:prstGeom prst="rect">
            <a:avLst/>
          </a:prstGeom>
          <a:noFill/>
        </p:spPr>
        <p:txBody>
          <a:bodyPr wrap="square" rtlCol="0">
            <a:spAutoFit/>
          </a:bodyPr>
          <a:lstStyle/>
          <a:p>
            <a:r>
              <a:rPr lang="fr-FR" sz="1600" dirty="0"/>
              <a:t>New / </a:t>
            </a:r>
            <a:r>
              <a:rPr lang="fr-FR" sz="1600" dirty="0" err="1"/>
              <a:t>enhancement</a:t>
            </a:r>
            <a:endParaRPr lang="fr-FR" sz="1600" dirty="0"/>
          </a:p>
          <a:p>
            <a:r>
              <a:rPr lang="fr-FR" sz="1600" dirty="0"/>
              <a:t>Options </a:t>
            </a:r>
            <a:r>
              <a:rPr lang="fr-FR" sz="1600" dirty="0" err="1"/>
              <a:t>moved</a:t>
            </a:r>
            <a:endParaRPr lang="fr-FR" sz="1600" dirty="0"/>
          </a:p>
        </p:txBody>
      </p:sp>
      <p:sp>
        <p:nvSpPr>
          <p:cNvPr id="6" name="Rectangle 5">
            <a:extLst>
              <a:ext uri="{FF2B5EF4-FFF2-40B4-BE49-F238E27FC236}">
                <a16:creationId xmlns:a16="http://schemas.microsoft.com/office/drawing/2014/main" id="{64B1C260-7D0F-CD2F-07AC-961C38BE0475}"/>
              </a:ext>
            </a:extLst>
          </p:cNvPr>
          <p:cNvSpPr/>
          <p:nvPr/>
        </p:nvSpPr>
        <p:spPr>
          <a:xfrm>
            <a:off x="11220390" y="188442"/>
            <a:ext cx="723957" cy="20814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28E9D35-8024-38DF-3867-02F47E6E94ED}"/>
              </a:ext>
            </a:extLst>
          </p:cNvPr>
          <p:cNvSpPr/>
          <p:nvPr/>
        </p:nvSpPr>
        <p:spPr>
          <a:xfrm>
            <a:off x="11220390" y="444042"/>
            <a:ext cx="723957" cy="2081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F745E801-4F40-7370-AFA2-C574C1340978}"/>
              </a:ext>
            </a:extLst>
          </p:cNvPr>
          <p:cNvSpPr txBox="1"/>
          <p:nvPr/>
        </p:nvSpPr>
        <p:spPr>
          <a:xfrm>
            <a:off x="127910" y="2097498"/>
            <a:ext cx="2041359" cy="369332"/>
          </a:xfrm>
          <a:prstGeom prst="rect">
            <a:avLst/>
          </a:prstGeom>
          <a:noFill/>
        </p:spPr>
        <p:txBody>
          <a:bodyPr wrap="square">
            <a:spAutoFit/>
          </a:bodyPr>
          <a:lstStyle/>
          <a:p>
            <a:r>
              <a:rPr lang="fr-FR" dirty="0"/>
              <a:t>Page </a:t>
            </a:r>
            <a:r>
              <a:rPr lang="fr-FR" b="1" dirty="0" err="1"/>
              <a:t>Entities</a:t>
            </a:r>
            <a:endParaRPr lang="fr-FR" b="1" dirty="0"/>
          </a:p>
        </p:txBody>
      </p:sp>
      <p:cxnSp>
        <p:nvCxnSpPr>
          <p:cNvPr id="15" name="Connecteur droit avec flèche 14">
            <a:extLst>
              <a:ext uri="{FF2B5EF4-FFF2-40B4-BE49-F238E27FC236}">
                <a16:creationId xmlns:a16="http://schemas.microsoft.com/office/drawing/2014/main" id="{D6AE22DF-8DF9-0462-3443-648F5E71CBE5}"/>
              </a:ext>
            </a:extLst>
          </p:cNvPr>
          <p:cNvCxnSpPr>
            <a:cxnSpLocks/>
          </p:cNvCxnSpPr>
          <p:nvPr/>
        </p:nvCxnSpPr>
        <p:spPr>
          <a:xfrm>
            <a:off x="1739878" y="5078887"/>
            <a:ext cx="1635288"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1C23C8E-F0BF-A452-5614-CB76462F1412}"/>
              </a:ext>
            </a:extLst>
          </p:cNvPr>
          <p:cNvSpPr/>
          <p:nvPr/>
        </p:nvSpPr>
        <p:spPr>
          <a:xfrm>
            <a:off x="3426849" y="3213551"/>
            <a:ext cx="2307201" cy="40594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avec flèche 27">
            <a:extLst>
              <a:ext uri="{FF2B5EF4-FFF2-40B4-BE49-F238E27FC236}">
                <a16:creationId xmlns:a16="http://schemas.microsoft.com/office/drawing/2014/main" id="{7F5B03F1-CCC6-3FFD-9007-EB02343694C0}"/>
              </a:ext>
            </a:extLst>
          </p:cNvPr>
          <p:cNvCxnSpPr>
            <a:cxnSpLocks/>
          </p:cNvCxnSpPr>
          <p:nvPr/>
        </p:nvCxnSpPr>
        <p:spPr>
          <a:xfrm flipV="1">
            <a:off x="1739878" y="3474689"/>
            <a:ext cx="1635288" cy="40335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762EB886-6645-4A8F-88FB-913322EB2BE1}"/>
              </a:ext>
            </a:extLst>
          </p:cNvPr>
          <p:cNvCxnSpPr>
            <a:cxnSpLocks/>
          </p:cNvCxnSpPr>
          <p:nvPr/>
        </p:nvCxnSpPr>
        <p:spPr>
          <a:xfrm>
            <a:off x="1609152" y="4145717"/>
            <a:ext cx="1766014" cy="31727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A78F3B4E-2BDC-319F-6B5E-97061290CF58}"/>
              </a:ext>
            </a:extLst>
          </p:cNvPr>
          <p:cNvSpPr txBox="1"/>
          <p:nvPr/>
        </p:nvSpPr>
        <p:spPr>
          <a:xfrm>
            <a:off x="3766414" y="3655225"/>
            <a:ext cx="3396386" cy="335495"/>
          </a:xfrm>
          <a:prstGeom prst="rect">
            <a:avLst/>
          </a:prstGeom>
          <a:noFill/>
          <a:ln w="28575">
            <a:solidFill>
              <a:srgbClr val="00B0F0"/>
            </a:solidFill>
          </a:ln>
        </p:spPr>
        <p:txBody>
          <a:bodyPr wrap="square" rtlCol="0">
            <a:spAutoFit/>
          </a:bodyPr>
          <a:lstStyle/>
          <a:p>
            <a:pPr algn="ctr"/>
            <a:endParaRPr lang="fr-FR" sz="2400" dirty="0">
              <a:solidFill>
                <a:schemeClr val="bg1"/>
              </a:solidFill>
            </a:endParaRPr>
          </a:p>
        </p:txBody>
      </p:sp>
      <p:sp>
        <p:nvSpPr>
          <p:cNvPr id="36" name="Rectangle 10">
            <a:extLst>
              <a:ext uri="{FF2B5EF4-FFF2-40B4-BE49-F238E27FC236}">
                <a16:creationId xmlns:a16="http://schemas.microsoft.com/office/drawing/2014/main" id="{E2AF0206-8D6D-2D9C-C02E-1D255B5B06FA}"/>
              </a:ext>
            </a:extLst>
          </p:cNvPr>
          <p:cNvSpPr/>
          <p:nvPr/>
        </p:nvSpPr>
        <p:spPr>
          <a:xfrm>
            <a:off x="10231985" y="3010389"/>
            <a:ext cx="1350383" cy="406136"/>
          </a:xfrm>
          <a:prstGeom prst="wedgeRectCallout">
            <a:avLst>
              <a:gd name="adj1" fmla="val -19945"/>
              <a:gd name="adj2" fmla="val 82086"/>
            </a:avLst>
          </a:prstGeom>
          <a:solidFill>
            <a:srgbClr val="00B0F0"/>
          </a:solidFill>
          <a:ln w="63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schemeClr val="bg1"/>
                </a:solidFill>
              </a:rPr>
              <a:t>6.09.202</a:t>
            </a:r>
            <a:endParaRPr lang="fr-FR" b="1" dirty="0">
              <a:solidFill>
                <a:schemeClr val="bg1"/>
              </a:solidFill>
            </a:endParaRPr>
          </a:p>
        </p:txBody>
      </p:sp>
      <p:cxnSp>
        <p:nvCxnSpPr>
          <p:cNvPr id="41" name="Connecteur droit avec flèche 40">
            <a:extLst>
              <a:ext uri="{FF2B5EF4-FFF2-40B4-BE49-F238E27FC236}">
                <a16:creationId xmlns:a16="http://schemas.microsoft.com/office/drawing/2014/main" id="{396CCF8C-3E7D-23DC-516E-F46B005EC88B}"/>
              </a:ext>
            </a:extLst>
          </p:cNvPr>
          <p:cNvCxnSpPr>
            <a:cxnSpLocks/>
          </p:cNvCxnSpPr>
          <p:nvPr/>
        </p:nvCxnSpPr>
        <p:spPr>
          <a:xfrm>
            <a:off x="7162800" y="3827593"/>
            <a:ext cx="468949"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45" name="Image 44">
            <a:extLst>
              <a:ext uri="{FF2B5EF4-FFF2-40B4-BE49-F238E27FC236}">
                <a16:creationId xmlns:a16="http://schemas.microsoft.com/office/drawing/2014/main" id="{D6B258FC-D8A2-C9F0-FBCE-8958BAC13840}"/>
              </a:ext>
            </a:extLst>
          </p:cNvPr>
          <p:cNvPicPr>
            <a:picLocks noChangeAspect="1"/>
          </p:cNvPicPr>
          <p:nvPr/>
        </p:nvPicPr>
        <p:blipFill>
          <a:blip r:embed="rId3"/>
          <a:stretch>
            <a:fillRect/>
          </a:stretch>
        </p:blipFill>
        <p:spPr>
          <a:xfrm>
            <a:off x="7700175" y="3619500"/>
            <a:ext cx="1621623" cy="2276223"/>
          </a:xfrm>
          <a:prstGeom prst="rect">
            <a:avLst/>
          </a:prstGeom>
          <a:ln w="28575">
            <a:solidFill>
              <a:srgbClr val="00B0F0"/>
            </a:solidFill>
          </a:ln>
        </p:spPr>
      </p:pic>
      <p:sp>
        <p:nvSpPr>
          <p:cNvPr id="49" name="ZoneTexte 48">
            <a:extLst>
              <a:ext uri="{FF2B5EF4-FFF2-40B4-BE49-F238E27FC236}">
                <a16:creationId xmlns:a16="http://schemas.microsoft.com/office/drawing/2014/main" id="{05CA9F19-4CE8-C341-6264-EA500E663D71}"/>
              </a:ext>
            </a:extLst>
          </p:cNvPr>
          <p:cNvSpPr txBox="1"/>
          <p:nvPr/>
        </p:nvSpPr>
        <p:spPr>
          <a:xfrm>
            <a:off x="9331362" y="3598391"/>
            <a:ext cx="2554123" cy="1477328"/>
          </a:xfrm>
          <a:prstGeom prst="rect">
            <a:avLst/>
          </a:prstGeom>
          <a:noFill/>
          <a:ln w="28575">
            <a:solidFill>
              <a:srgbClr val="00B0F0"/>
            </a:solidFill>
          </a:ln>
        </p:spPr>
        <p:txBody>
          <a:bodyPr wrap="square" rtlCol="0">
            <a:spAutoFit/>
          </a:bodyPr>
          <a:lstStyle/>
          <a:p>
            <a:pPr algn="just"/>
            <a:r>
              <a:rPr lang="fr-FR" sz="1800" dirty="0" err="1">
                <a:effectLst/>
                <a:latin typeface="Calibri" panose="020F0502020204030204" pitchFamily="34" charset="0"/>
                <a:ea typeface="Calibri" panose="020F0502020204030204" pitchFamily="34" charset="0"/>
              </a:rPr>
              <a:t>We</a:t>
            </a:r>
            <a:r>
              <a:rPr lang="fr-FR" sz="1800" dirty="0">
                <a:effectLst/>
                <a:latin typeface="Calibri" panose="020F0502020204030204" pitchFamily="34" charset="0"/>
                <a:ea typeface="Calibri" panose="020F0502020204030204" pitchFamily="34" charset="0"/>
              </a:rPr>
              <a:t> </a:t>
            </a:r>
            <a:r>
              <a:rPr lang="fr-FR" sz="1800" dirty="0" err="1">
                <a:effectLst/>
                <a:latin typeface="Calibri" panose="020F0502020204030204" pitchFamily="34" charset="0"/>
                <a:ea typeface="Calibri" panose="020F0502020204030204" pitchFamily="34" charset="0"/>
              </a:rPr>
              <a:t>added</a:t>
            </a:r>
            <a:r>
              <a:rPr lang="fr-FR" sz="1800" dirty="0">
                <a:effectLst/>
                <a:latin typeface="Calibri" panose="020F0502020204030204" pitchFamily="34" charset="0"/>
                <a:ea typeface="Calibri" panose="020F0502020204030204" pitchFamily="34" charset="0"/>
              </a:rPr>
              <a:t> the display options </a:t>
            </a:r>
            <a:r>
              <a:rPr lang="fr-FR" sz="1800" dirty="0" err="1">
                <a:effectLst/>
                <a:latin typeface="Calibri" panose="020F0502020204030204" pitchFamily="34" charset="0"/>
                <a:ea typeface="Calibri" panose="020F0502020204030204" pitchFamily="34" charset="0"/>
              </a:rPr>
              <a:t>also</a:t>
            </a:r>
            <a:r>
              <a:rPr lang="fr-FR" sz="1800" dirty="0">
                <a:effectLst/>
                <a:latin typeface="Calibri" panose="020F0502020204030204" pitchFamily="34" charset="0"/>
                <a:ea typeface="Calibri" panose="020F0502020204030204" pitchFamily="34" charset="0"/>
              </a:rPr>
              <a:t> accessible in the </a:t>
            </a:r>
            <a:r>
              <a:rPr lang="fr-FR" sz="1800" dirty="0" err="1">
                <a:effectLst/>
                <a:latin typeface="Calibri" panose="020F0502020204030204" pitchFamily="34" charset="0"/>
                <a:ea typeface="Calibri" panose="020F0502020204030204" pitchFamily="34" charset="0"/>
              </a:rPr>
              <a:t>status</a:t>
            </a:r>
            <a:r>
              <a:rPr lang="fr-FR" sz="1800" dirty="0">
                <a:effectLst/>
                <a:latin typeface="Calibri" panose="020F0502020204030204" pitchFamily="34" charset="0"/>
                <a:ea typeface="Calibri" panose="020F0502020204030204" pitchFamily="34" charset="0"/>
              </a:rPr>
              <a:t> bar. </a:t>
            </a:r>
          </a:p>
          <a:p>
            <a:pPr algn="just"/>
            <a:r>
              <a:rPr lang="fr-FR" sz="1800" dirty="0">
                <a:effectLst/>
                <a:latin typeface="Calibri" panose="020F0502020204030204" pitchFamily="34" charset="0"/>
                <a:ea typeface="Calibri" panose="020F0502020204030204" pitchFamily="34" charset="0"/>
              </a:rPr>
              <a:t>It enables to </a:t>
            </a:r>
            <a:r>
              <a:rPr lang="fr-FR" sz="1800" dirty="0" err="1">
                <a:effectLst/>
                <a:latin typeface="Calibri" panose="020F0502020204030204" pitchFamily="34" charset="0"/>
                <a:ea typeface="Calibri" panose="020F0502020204030204" pitchFamily="34" charset="0"/>
              </a:rPr>
              <a:t>save</a:t>
            </a:r>
            <a:r>
              <a:rPr lang="fr-FR" sz="1800" dirty="0">
                <a:effectLst/>
                <a:latin typeface="Calibri" panose="020F0502020204030204" pitchFamily="34" charset="0"/>
                <a:ea typeface="Calibri" panose="020F0502020204030204" pitchFamily="34" charset="0"/>
              </a:rPr>
              <a:t> </a:t>
            </a:r>
            <a:r>
              <a:rPr lang="fr-FR" sz="1800" dirty="0" err="1">
                <a:effectLst/>
                <a:latin typeface="Calibri" panose="020F0502020204030204" pitchFamily="34" charset="0"/>
                <a:ea typeface="Calibri" panose="020F0502020204030204" pitchFamily="34" charset="0"/>
              </a:rPr>
              <a:t>those</a:t>
            </a:r>
            <a:r>
              <a:rPr lang="fr-FR" sz="1800" dirty="0">
                <a:effectLst/>
                <a:latin typeface="Calibri" panose="020F0502020204030204" pitchFamily="34" charset="0"/>
                <a:ea typeface="Calibri" panose="020F0502020204030204" pitchFamily="34" charset="0"/>
              </a:rPr>
              <a:t> settings </a:t>
            </a:r>
            <a:r>
              <a:rPr lang="fr-FR" sz="1800" dirty="0" err="1">
                <a:effectLst/>
                <a:latin typeface="Calibri" panose="020F0502020204030204" pitchFamily="34" charset="0"/>
                <a:ea typeface="Calibri" panose="020F0502020204030204" pitchFamily="34" charset="0"/>
              </a:rPr>
              <a:t>into</a:t>
            </a:r>
            <a:r>
              <a:rPr lang="fr-FR" sz="1800" dirty="0">
                <a:effectLst/>
                <a:latin typeface="Calibri" panose="020F0502020204030204" pitchFamily="34" charset="0"/>
                <a:ea typeface="Calibri" panose="020F0502020204030204" pitchFamily="34" charset="0"/>
              </a:rPr>
              <a:t> a *.</a:t>
            </a:r>
            <a:r>
              <a:rPr lang="fr-FR" sz="1800" dirty="0" err="1">
                <a:effectLst/>
                <a:latin typeface="Calibri" panose="020F0502020204030204" pitchFamily="34" charset="0"/>
                <a:ea typeface="Calibri" panose="020F0502020204030204" pitchFamily="34" charset="0"/>
              </a:rPr>
              <a:t>ini</a:t>
            </a:r>
            <a:r>
              <a:rPr lang="fr-FR" sz="1800" dirty="0">
                <a:effectLst/>
                <a:latin typeface="Calibri" panose="020F0502020204030204" pitchFamily="34" charset="0"/>
                <a:ea typeface="Calibri" panose="020F0502020204030204" pitchFamily="34" charset="0"/>
              </a:rPr>
              <a:t> file.</a:t>
            </a:r>
            <a:endParaRPr lang="fr-FR" sz="1600" dirty="0">
              <a:solidFill>
                <a:srgbClr val="0070C0"/>
              </a:solidFill>
            </a:endParaRPr>
          </a:p>
        </p:txBody>
      </p:sp>
    </p:spTree>
    <p:extLst>
      <p:ext uri="{BB962C8B-B14F-4D97-AF65-F5344CB8AC3E}">
        <p14:creationId xmlns:p14="http://schemas.microsoft.com/office/powerpoint/2010/main" val="2204638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5699-9531-7BD2-FE24-C8F1815C32DF}"/>
              </a:ext>
            </a:extLst>
          </p:cNvPr>
          <p:cNvSpPr txBox="1"/>
          <p:nvPr/>
        </p:nvSpPr>
        <p:spPr>
          <a:xfrm>
            <a:off x="335359" y="859510"/>
            <a:ext cx="9030831" cy="646331"/>
          </a:xfrm>
          <a:prstGeom prst="rect">
            <a:avLst/>
          </a:prstGeom>
          <a:noFill/>
        </p:spPr>
        <p:txBody>
          <a:bodyPr wrap="square" rtlCol="0">
            <a:spAutoFit/>
          </a:bodyPr>
          <a:lstStyle/>
          <a:p>
            <a:r>
              <a:rPr lang="fr-FR" sz="3600" dirty="0">
                <a:latin typeface="Calibri" panose="020F0502020204030204" pitchFamily="34" charset="0"/>
              </a:rPr>
              <a:t>Software Configuration / Tools-Options </a:t>
            </a:r>
          </a:p>
        </p:txBody>
      </p:sp>
      <p:pic>
        <p:nvPicPr>
          <p:cNvPr id="5" name="Image 4">
            <a:extLst>
              <a:ext uri="{FF2B5EF4-FFF2-40B4-BE49-F238E27FC236}">
                <a16:creationId xmlns:a16="http://schemas.microsoft.com/office/drawing/2014/main" id="{63A8B947-DBE0-550B-38E4-B85DA3377599}"/>
              </a:ext>
            </a:extLst>
          </p:cNvPr>
          <p:cNvPicPr>
            <a:picLocks noChangeAspect="1"/>
          </p:cNvPicPr>
          <p:nvPr/>
        </p:nvPicPr>
        <p:blipFill>
          <a:blip r:embed="rId2"/>
          <a:stretch>
            <a:fillRect/>
          </a:stretch>
        </p:blipFill>
        <p:spPr>
          <a:xfrm>
            <a:off x="2087649" y="2555022"/>
            <a:ext cx="5507198" cy="4302978"/>
          </a:xfrm>
          <a:prstGeom prst="rect">
            <a:avLst/>
          </a:prstGeom>
        </p:spPr>
      </p:pic>
      <p:sp>
        <p:nvSpPr>
          <p:cNvPr id="21" name="ZoneTexte 20">
            <a:extLst>
              <a:ext uri="{FF2B5EF4-FFF2-40B4-BE49-F238E27FC236}">
                <a16:creationId xmlns:a16="http://schemas.microsoft.com/office/drawing/2014/main" id="{E24678A6-EE20-7909-7E9D-EEC567EE8D4A}"/>
              </a:ext>
            </a:extLst>
          </p:cNvPr>
          <p:cNvSpPr txBox="1"/>
          <p:nvPr/>
        </p:nvSpPr>
        <p:spPr>
          <a:xfrm>
            <a:off x="4762178" y="2003153"/>
            <a:ext cx="3101347" cy="338554"/>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Options/ NC Output</a:t>
            </a:r>
          </a:p>
        </p:txBody>
      </p:sp>
      <p:sp>
        <p:nvSpPr>
          <p:cNvPr id="22" name="Rectangle 21">
            <a:extLst>
              <a:ext uri="{FF2B5EF4-FFF2-40B4-BE49-F238E27FC236}">
                <a16:creationId xmlns:a16="http://schemas.microsoft.com/office/drawing/2014/main" id="{B6A221E8-A84E-FF76-E7D5-A7BA59955A26}"/>
              </a:ext>
            </a:extLst>
          </p:cNvPr>
          <p:cNvSpPr/>
          <p:nvPr/>
        </p:nvSpPr>
        <p:spPr>
          <a:xfrm>
            <a:off x="3364577" y="3423948"/>
            <a:ext cx="4037624" cy="46193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F689B413-0189-AAE3-C193-C52477F9519A}"/>
              </a:ext>
            </a:extLst>
          </p:cNvPr>
          <p:cNvSpPr txBox="1"/>
          <p:nvPr/>
        </p:nvSpPr>
        <p:spPr>
          <a:xfrm>
            <a:off x="7594847" y="5538565"/>
            <a:ext cx="2638818" cy="338554"/>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Options/ </a:t>
            </a:r>
            <a:r>
              <a:rPr lang="fr-FR" sz="1600" dirty="0" err="1">
                <a:solidFill>
                  <a:srgbClr val="0070C0"/>
                </a:solidFill>
              </a:rPr>
              <a:t>Optimization</a:t>
            </a:r>
            <a:endParaRPr lang="fr-FR" sz="1600" dirty="0">
              <a:solidFill>
                <a:srgbClr val="0070C0"/>
              </a:solidFill>
            </a:endParaRPr>
          </a:p>
        </p:txBody>
      </p:sp>
      <p:sp>
        <p:nvSpPr>
          <p:cNvPr id="24" name="Rectangle 23">
            <a:extLst>
              <a:ext uri="{FF2B5EF4-FFF2-40B4-BE49-F238E27FC236}">
                <a16:creationId xmlns:a16="http://schemas.microsoft.com/office/drawing/2014/main" id="{3B3B3478-0C6B-DE28-44B3-E2ED82DD6FE3}"/>
              </a:ext>
            </a:extLst>
          </p:cNvPr>
          <p:cNvSpPr/>
          <p:nvPr/>
        </p:nvSpPr>
        <p:spPr>
          <a:xfrm>
            <a:off x="5383389" y="5334435"/>
            <a:ext cx="2114938" cy="87818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2F2D5527-42BE-A8E0-D7C6-1F959D1EBA18}"/>
              </a:ext>
            </a:extLst>
          </p:cNvPr>
          <p:cNvSpPr/>
          <p:nvPr/>
        </p:nvSpPr>
        <p:spPr>
          <a:xfrm>
            <a:off x="5383389" y="4533673"/>
            <a:ext cx="2114938" cy="79835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697348A8-1874-77D1-5E19-2C6D205A2F29}"/>
              </a:ext>
            </a:extLst>
          </p:cNvPr>
          <p:cNvSpPr txBox="1"/>
          <p:nvPr/>
        </p:nvSpPr>
        <p:spPr>
          <a:xfrm>
            <a:off x="7594847" y="4557685"/>
            <a:ext cx="2519719" cy="338554"/>
          </a:xfrm>
          <a:prstGeom prst="rect">
            <a:avLst/>
          </a:prstGeom>
          <a:noFill/>
        </p:spPr>
        <p:txBody>
          <a:bodyPr wrap="square" rtlCol="0">
            <a:spAutoFit/>
          </a:bodyPr>
          <a:lstStyle/>
          <a:p>
            <a:r>
              <a:rPr lang="fr-FR" sz="1600" dirty="0" err="1">
                <a:solidFill>
                  <a:srgbClr val="0070C0"/>
                </a:solidFill>
              </a:rPr>
              <a:t>From</a:t>
            </a:r>
            <a:r>
              <a:rPr lang="fr-FR" sz="1600" dirty="0">
                <a:solidFill>
                  <a:srgbClr val="0070C0"/>
                </a:solidFill>
              </a:rPr>
              <a:t> Options/ </a:t>
            </a:r>
            <a:r>
              <a:rPr lang="fr-FR" sz="1600" dirty="0" err="1">
                <a:solidFill>
                  <a:srgbClr val="0070C0"/>
                </a:solidFill>
              </a:rPr>
              <a:t>Milling</a:t>
            </a:r>
            <a:endParaRPr lang="fr-FR" sz="1600" dirty="0">
              <a:solidFill>
                <a:srgbClr val="0070C0"/>
              </a:solidFill>
            </a:endParaRPr>
          </a:p>
        </p:txBody>
      </p:sp>
      <p:cxnSp>
        <p:nvCxnSpPr>
          <p:cNvPr id="27" name="Connecteur droit avec flèche 26">
            <a:extLst>
              <a:ext uri="{FF2B5EF4-FFF2-40B4-BE49-F238E27FC236}">
                <a16:creationId xmlns:a16="http://schemas.microsoft.com/office/drawing/2014/main" id="{342974CF-7FF4-E701-91F9-2F8B50EFEC7A}"/>
              </a:ext>
            </a:extLst>
          </p:cNvPr>
          <p:cNvCxnSpPr>
            <a:cxnSpLocks/>
          </p:cNvCxnSpPr>
          <p:nvPr/>
        </p:nvCxnSpPr>
        <p:spPr>
          <a:xfrm flipH="1">
            <a:off x="5383389" y="2412812"/>
            <a:ext cx="326455" cy="100872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3CD9D203-12A9-2228-D7C5-3DBFE2951BAC}"/>
              </a:ext>
            </a:extLst>
          </p:cNvPr>
          <p:cNvSpPr txBox="1"/>
          <p:nvPr/>
        </p:nvSpPr>
        <p:spPr>
          <a:xfrm>
            <a:off x="9321798" y="91813"/>
            <a:ext cx="2016224" cy="584775"/>
          </a:xfrm>
          <a:prstGeom prst="rect">
            <a:avLst/>
          </a:prstGeom>
          <a:noFill/>
        </p:spPr>
        <p:txBody>
          <a:bodyPr wrap="square" rtlCol="0">
            <a:spAutoFit/>
          </a:bodyPr>
          <a:lstStyle/>
          <a:p>
            <a:r>
              <a:rPr lang="fr-FR" sz="1600" dirty="0"/>
              <a:t>New / </a:t>
            </a:r>
            <a:r>
              <a:rPr lang="fr-FR" sz="1600" dirty="0" err="1"/>
              <a:t>enhancement</a:t>
            </a:r>
            <a:endParaRPr lang="fr-FR" sz="1600" dirty="0"/>
          </a:p>
          <a:p>
            <a:r>
              <a:rPr lang="fr-FR" sz="1600" dirty="0"/>
              <a:t>Options </a:t>
            </a:r>
            <a:r>
              <a:rPr lang="fr-FR" sz="1600" dirty="0" err="1"/>
              <a:t>moved</a:t>
            </a:r>
            <a:endParaRPr lang="fr-FR" sz="1600" dirty="0"/>
          </a:p>
        </p:txBody>
      </p:sp>
      <p:sp>
        <p:nvSpPr>
          <p:cNvPr id="6" name="Rectangle 5">
            <a:extLst>
              <a:ext uri="{FF2B5EF4-FFF2-40B4-BE49-F238E27FC236}">
                <a16:creationId xmlns:a16="http://schemas.microsoft.com/office/drawing/2014/main" id="{64B1C260-7D0F-CD2F-07AC-961C38BE0475}"/>
              </a:ext>
            </a:extLst>
          </p:cNvPr>
          <p:cNvSpPr/>
          <p:nvPr/>
        </p:nvSpPr>
        <p:spPr>
          <a:xfrm>
            <a:off x="11220390" y="188442"/>
            <a:ext cx="723957" cy="20814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28E9D35-8024-38DF-3867-02F47E6E94ED}"/>
              </a:ext>
            </a:extLst>
          </p:cNvPr>
          <p:cNvSpPr/>
          <p:nvPr/>
        </p:nvSpPr>
        <p:spPr>
          <a:xfrm>
            <a:off x="11220390" y="444042"/>
            <a:ext cx="723957" cy="2081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F745E801-4F40-7370-AFA2-C574C1340978}"/>
              </a:ext>
            </a:extLst>
          </p:cNvPr>
          <p:cNvSpPr txBox="1"/>
          <p:nvPr/>
        </p:nvSpPr>
        <p:spPr>
          <a:xfrm>
            <a:off x="127910" y="2097498"/>
            <a:ext cx="2041359" cy="369332"/>
          </a:xfrm>
          <a:prstGeom prst="rect">
            <a:avLst/>
          </a:prstGeom>
          <a:noFill/>
        </p:spPr>
        <p:txBody>
          <a:bodyPr wrap="square">
            <a:spAutoFit/>
          </a:bodyPr>
          <a:lstStyle/>
          <a:p>
            <a:r>
              <a:rPr lang="fr-FR" dirty="0"/>
              <a:t>Page </a:t>
            </a:r>
            <a:r>
              <a:rPr lang="fr-FR" b="1" dirty="0" err="1"/>
              <a:t>Machining</a:t>
            </a:r>
            <a:endParaRPr lang="fr-FR" b="1" dirty="0"/>
          </a:p>
        </p:txBody>
      </p:sp>
    </p:spTree>
    <p:extLst>
      <p:ext uri="{BB962C8B-B14F-4D97-AF65-F5344CB8AC3E}">
        <p14:creationId xmlns:p14="http://schemas.microsoft.com/office/powerpoint/2010/main" val="1693228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5699-9531-7BD2-FE24-C8F1815C32DF}"/>
              </a:ext>
            </a:extLst>
          </p:cNvPr>
          <p:cNvSpPr txBox="1"/>
          <p:nvPr/>
        </p:nvSpPr>
        <p:spPr>
          <a:xfrm>
            <a:off x="335359" y="859510"/>
            <a:ext cx="9030831" cy="646331"/>
          </a:xfrm>
          <a:prstGeom prst="rect">
            <a:avLst/>
          </a:prstGeom>
          <a:noFill/>
        </p:spPr>
        <p:txBody>
          <a:bodyPr wrap="square" rtlCol="0">
            <a:spAutoFit/>
          </a:bodyPr>
          <a:lstStyle/>
          <a:p>
            <a:r>
              <a:rPr lang="fr-FR" sz="3600" dirty="0">
                <a:latin typeface="Calibri" panose="020F0502020204030204" pitchFamily="34" charset="0"/>
              </a:rPr>
              <a:t>Software Configuration / Tools-Options </a:t>
            </a:r>
          </a:p>
        </p:txBody>
      </p:sp>
      <p:pic>
        <p:nvPicPr>
          <p:cNvPr id="10" name="Image 9">
            <a:extLst>
              <a:ext uri="{FF2B5EF4-FFF2-40B4-BE49-F238E27FC236}">
                <a16:creationId xmlns:a16="http://schemas.microsoft.com/office/drawing/2014/main" id="{A251F9CA-B7B4-3901-E6F5-85BF23C81D4C}"/>
              </a:ext>
            </a:extLst>
          </p:cNvPr>
          <p:cNvPicPr>
            <a:picLocks noChangeAspect="1"/>
          </p:cNvPicPr>
          <p:nvPr/>
        </p:nvPicPr>
        <p:blipFill>
          <a:blip r:embed="rId2"/>
          <a:stretch>
            <a:fillRect/>
          </a:stretch>
        </p:blipFill>
        <p:spPr>
          <a:xfrm>
            <a:off x="6565622" y="1692899"/>
            <a:ext cx="5510543" cy="4305591"/>
          </a:xfrm>
          <a:prstGeom prst="rect">
            <a:avLst/>
          </a:prstGeom>
        </p:spPr>
      </p:pic>
      <p:pic>
        <p:nvPicPr>
          <p:cNvPr id="12" name="Image 11">
            <a:extLst>
              <a:ext uri="{FF2B5EF4-FFF2-40B4-BE49-F238E27FC236}">
                <a16:creationId xmlns:a16="http://schemas.microsoft.com/office/drawing/2014/main" id="{869F08BA-5DBC-290D-6F2C-9B1D4BD44A13}"/>
              </a:ext>
            </a:extLst>
          </p:cNvPr>
          <p:cNvPicPr>
            <a:picLocks noChangeAspect="1"/>
          </p:cNvPicPr>
          <p:nvPr/>
        </p:nvPicPr>
        <p:blipFill>
          <a:blip r:embed="rId3"/>
          <a:stretch>
            <a:fillRect/>
          </a:stretch>
        </p:blipFill>
        <p:spPr>
          <a:xfrm>
            <a:off x="115835" y="2583295"/>
            <a:ext cx="5417958" cy="4233251"/>
          </a:xfrm>
          <a:prstGeom prst="rect">
            <a:avLst/>
          </a:prstGeom>
        </p:spPr>
      </p:pic>
      <p:pic>
        <p:nvPicPr>
          <p:cNvPr id="6" name="Image 5">
            <a:extLst>
              <a:ext uri="{FF2B5EF4-FFF2-40B4-BE49-F238E27FC236}">
                <a16:creationId xmlns:a16="http://schemas.microsoft.com/office/drawing/2014/main" id="{098E7564-959F-C751-D944-AB7EBAF82D03}"/>
              </a:ext>
            </a:extLst>
          </p:cNvPr>
          <p:cNvPicPr>
            <a:picLocks noChangeAspect="1"/>
          </p:cNvPicPr>
          <p:nvPr/>
        </p:nvPicPr>
        <p:blipFill rotWithShape="1">
          <a:blip r:embed="rId4"/>
          <a:srcRect b="30742"/>
          <a:stretch/>
        </p:blipFill>
        <p:spPr>
          <a:xfrm>
            <a:off x="6565622" y="3993891"/>
            <a:ext cx="5510543" cy="2822655"/>
          </a:xfrm>
          <a:prstGeom prst="rect">
            <a:avLst/>
          </a:prstGeom>
        </p:spPr>
      </p:pic>
      <p:sp>
        <p:nvSpPr>
          <p:cNvPr id="13" name="ZoneTexte 12">
            <a:extLst>
              <a:ext uri="{FF2B5EF4-FFF2-40B4-BE49-F238E27FC236}">
                <a16:creationId xmlns:a16="http://schemas.microsoft.com/office/drawing/2014/main" id="{0CEC034C-1829-4CCD-90C5-8257B6AD0A6D}"/>
              </a:ext>
            </a:extLst>
          </p:cNvPr>
          <p:cNvSpPr txBox="1"/>
          <p:nvPr/>
        </p:nvSpPr>
        <p:spPr>
          <a:xfrm>
            <a:off x="345440" y="2050939"/>
            <a:ext cx="1808675" cy="369332"/>
          </a:xfrm>
          <a:prstGeom prst="rect">
            <a:avLst/>
          </a:prstGeom>
          <a:noFill/>
        </p:spPr>
        <p:txBody>
          <a:bodyPr wrap="square" rtlCol="0">
            <a:spAutoFit/>
          </a:bodyPr>
          <a:lstStyle/>
          <a:p>
            <a:r>
              <a:rPr lang="fr-FR" dirty="0" err="1"/>
              <a:t>Same</a:t>
            </a:r>
            <a:r>
              <a:rPr lang="fr-FR" dirty="0"/>
              <a:t> content</a:t>
            </a:r>
          </a:p>
        </p:txBody>
      </p:sp>
      <p:sp>
        <p:nvSpPr>
          <p:cNvPr id="2" name="ZoneTexte 1">
            <a:extLst>
              <a:ext uri="{FF2B5EF4-FFF2-40B4-BE49-F238E27FC236}">
                <a16:creationId xmlns:a16="http://schemas.microsoft.com/office/drawing/2014/main" id="{CBA71532-AEC2-500B-77C0-FE390F4DC684}"/>
              </a:ext>
            </a:extLst>
          </p:cNvPr>
          <p:cNvSpPr txBox="1"/>
          <p:nvPr/>
        </p:nvSpPr>
        <p:spPr>
          <a:xfrm>
            <a:off x="9321798" y="91813"/>
            <a:ext cx="2016224" cy="584775"/>
          </a:xfrm>
          <a:prstGeom prst="rect">
            <a:avLst/>
          </a:prstGeom>
          <a:noFill/>
        </p:spPr>
        <p:txBody>
          <a:bodyPr wrap="square" rtlCol="0">
            <a:spAutoFit/>
          </a:bodyPr>
          <a:lstStyle/>
          <a:p>
            <a:r>
              <a:rPr lang="fr-FR" sz="1600" dirty="0"/>
              <a:t>New / </a:t>
            </a:r>
            <a:r>
              <a:rPr lang="fr-FR" sz="1600" dirty="0" err="1"/>
              <a:t>enhancement</a:t>
            </a:r>
            <a:endParaRPr lang="fr-FR" sz="1600" dirty="0"/>
          </a:p>
          <a:p>
            <a:r>
              <a:rPr lang="fr-FR" sz="1600" dirty="0"/>
              <a:t>Options </a:t>
            </a:r>
            <a:r>
              <a:rPr lang="fr-FR" sz="1600" dirty="0" err="1"/>
              <a:t>moved</a:t>
            </a:r>
            <a:endParaRPr lang="fr-FR" sz="1600" dirty="0"/>
          </a:p>
        </p:txBody>
      </p:sp>
      <p:sp>
        <p:nvSpPr>
          <p:cNvPr id="5" name="Rectangle 4">
            <a:extLst>
              <a:ext uri="{FF2B5EF4-FFF2-40B4-BE49-F238E27FC236}">
                <a16:creationId xmlns:a16="http://schemas.microsoft.com/office/drawing/2014/main" id="{659A82E3-DAEF-5BBC-F588-4685AC1AFF46}"/>
              </a:ext>
            </a:extLst>
          </p:cNvPr>
          <p:cNvSpPr/>
          <p:nvPr/>
        </p:nvSpPr>
        <p:spPr>
          <a:xfrm>
            <a:off x="11220390" y="188442"/>
            <a:ext cx="723957" cy="20814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7874E37-4AF4-9E36-D7A1-DC4FB65BDB41}"/>
              </a:ext>
            </a:extLst>
          </p:cNvPr>
          <p:cNvSpPr/>
          <p:nvPr/>
        </p:nvSpPr>
        <p:spPr>
          <a:xfrm>
            <a:off x="11220390" y="444042"/>
            <a:ext cx="723957" cy="2081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24AA9EC-61FB-E1FD-BC51-BD986E2BA402}"/>
              </a:ext>
            </a:extLst>
          </p:cNvPr>
          <p:cNvSpPr txBox="1"/>
          <p:nvPr/>
        </p:nvSpPr>
        <p:spPr>
          <a:xfrm>
            <a:off x="345440" y="1681607"/>
            <a:ext cx="2942509" cy="369332"/>
          </a:xfrm>
          <a:prstGeom prst="rect">
            <a:avLst/>
          </a:prstGeom>
          <a:noFill/>
        </p:spPr>
        <p:txBody>
          <a:bodyPr wrap="square" rtlCol="0">
            <a:spAutoFit/>
          </a:bodyPr>
          <a:lstStyle/>
          <a:p>
            <a:r>
              <a:rPr lang="fr-FR" dirty="0"/>
              <a:t>Pages </a:t>
            </a:r>
            <a:r>
              <a:rPr lang="fr-FR" b="1" dirty="0" err="1"/>
              <a:t>Milling</a:t>
            </a:r>
            <a:r>
              <a:rPr lang="fr-FR" dirty="0"/>
              <a:t>, </a:t>
            </a:r>
            <a:r>
              <a:rPr lang="fr-FR" b="1" dirty="0" err="1"/>
              <a:t>Turning</a:t>
            </a:r>
            <a:r>
              <a:rPr lang="fr-FR" dirty="0"/>
              <a:t>, </a:t>
            </a:r>
            <a:r>
              <a:rPr lang="fr-FR" b="1" dirty="0"/>
              <a:t>EDM</a:t>
            </a:r>
          </a:p>
        </p:txBody>
      </p:sp>
    </p:spTree>
    <p:extLst>
      <p:ext uri="{BB962C8B-B14F-4D97-AF65-F5344CB8AC3E}">
        <p14:creationId xmlns:p14="http://schemas.microsoft.com/office/powerpoint/2010/main" val="1241973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5699-9531-7BD2-FE24-C8F1815C32DF}"/>
              </a:ext>
            </a:extLst>
          </p:cNvPr>
          <p:cNvSpPr txBox="1"/>
          <p:nvPr/>
        </p:nvSpPr>
        <p:spPr>
          <a:xfrm>
            <a:off x="335359" y="859510"/>
            <a:ext cx="9030831" cy="646331"/>
          </a:xfrm>
          <a:prstGeom prst="rect">
            <a:avLst/>
          </a:prstGeom>
          <a:noFill/>
        </p:spPr>
        <p:txBody>
          <a:bodyPr wrap="square" rtlCol="0">
            <a:spAutoFit/>
          </a:bodyPr>
          <a:lstStyle/>
          <a:p>
            <a:r>
              <a:rPr lang="fr-FR" sz="3600" dirty="0" err="1">
                <a:latin typeface="Calibri" panose="020F0502020204030204" pitchFamily="34" charset="0"/>
              </a:rPr>
              <a:t>Units</a:t>
            </a:r>
            <a:endParaRPr lang="fr-FR" sz="3600" dirty="0">
              <a:latin typeface="Calibri" panose="020F0502020204030204" pitchFamily="34" charset="0"/>
            </a:endParaRPr>
          </a:p>
        </p:txBody>
      </p:sp>
      <p:sp>
        <p:nvSpPr>
          <p:cNvPr id="5" name="ZoneTexte 4">
            <a:extLst>
              <a:ext uri="{FF2B5EF4-FFF2-40B4-BE49-F238E27FC236}">
                <a16:creationId xmlns:a16="http://schemas.microsoft.com/office/drawing/2014/main" id="{A708422E-5248-C439-3B2C-DC1E02ECC561}"/>
              </a:ext>
            </a:extLst>
          </p:cNvPr>
          <p:cNvSpPr txBox="1"/>
          <p:nvPr/>
        </p:nvSpPr>
        <p:spPr>
          <a:xfrm>
            <a:off x="345440" y="1551487"/>
            <a:ext cx="2367259" cy="369332"/>
          </a:xfrm>
          <a:prstGeom prst="rect">
            <a:avLst/>
          </a:prstGeom>
          <a:noFill/>
        </p:spPr>
        <p:txBody>
          <a:bodyPr wrap="square">
            <a:spAutoFit/>
          </a:bodyPr>
          <a:lstStyle/>
          <a:p>
            <a:r>
              <a:rPr lang="fr-FR" b="1" dirty="0"/>
              <a:t>Management of </a:t>
            </a:r>
            <a:r>
              <a:rPr lang="fr-FR" b="1" dirty="0" err="1"/>
              <a:t>units</a:t>
            </a:r>
            <a:endParaRPr lang="fr-FR" b="1" dirty="0"/>
          </a:p>
        </p:txBody>
      </p:sp>
      <p:sp>
        <p:nvSpPr>
          <p:cNvPr id="11" name="ZoneTexte 10">
            <a:extLst>
              <a:ext uri="{FF2B5EF4-FFF2-40B4-BE49-F238E27FC236}">
                <a16:creationId xmlns:a16="http://schemas.microsoft.com/office/drawing/2014/main" id="{98A4FB2D-9119-8172-C753-78423361A75A}"/>
              </a:ext>
            </a:extLst>
          </p:cNvPr>
          <p:cNvSpPr txBox="1"/>
          <p:nvPr/>
        </p:nvSpPr>
        <p:spPr>
          <a:xfrm>
            <a:off x="335359" y="2132540"/>
            <a:ext cx="6298905" cy="584775"/>
          </a:xfrm>
          <a:prstGeom prst="rect">
            <a:avLst/>
          </a:prstGeom>
          <a:noFill/>
        </p:spPr>
        <p:txBody>
          <a:bodyPr wrap="square" rtlCol="0">
            <a:spAutoFit/>
          </a:bodyPr>
          <a:lstStyle/>
          <a:p>
            <a:r>
              <a:rPr lang="fr-FR" sz="1600" dirty="0" err="1"/>
              <a:t>We</a:t>
            </a:r>
            <a:r>
              <a:rPr lang="fr-FR" sz="1600" dirty="0"/>
              <a:t> can </a:t>
            </a:r>
            <a:r>
              <a:rPr lang="fr-FR" sz="1600" dirty="0" err="1"/>
              <a:t>now</a:t>
            </a:r>
            <a:r>
              <a:rPr lang="fr-FR" sz="1600" dirty="0"/>
              <a:t> </a:t>
            </a:r>
            <a:r>
              <a:rPr lang="fr-FR" sz="1600" b="1" dirty="0" err="1"/>
              <a:t>work</a:t>
            </a:r>
            <a:r>
              <a:rPr lang="fr-FR" sz="1600" b="1" dirty="0"/>
              <a:t> in </a:t>
            </a:r>
            <a:r>
              <a:rPr lang="fr-FR" sz="1600" b="1" dirty="0" err="1"/>
              <a:t>inch</a:t>
            </a:r>
            <a:r>
              <a:rPr lang="fr-FR" sz="1600" b="1" dirty="0"/>
              <a:t> and </a:t>
            </a:r>
            <a:r>
              <a:rPr lang="fr-FR" sz="1600" b="1" dirty="0" err="1"/>
              <a:t>choose</a:t>
            </a:r>
            <a:r>
              <a:rPr lang="fr-FR" sz="1600" b="1" dirty="0"/>
              <a:t> </a:t>
            </a:r>
            <a:r>
              <a:rPr lang="fr-FR" sz="1600" b="1" dirty="0" err="1"/>
              <a:t>tools</a:t>
            </a:r>
            <a:r>
              <a:rPr lang="fr-FR" sz="1600" b="1" dirty="0"/>
              <a:t>/technos in </a:t>
            </a:r>
            <a:r>
              <a:rPr lang="fr-FR" sz="1600" b="1" dirty="0" err="1"/>
              <a:t>millimeters</a:t>
            </a:r>
            <a:r>
              <a:rPr lang="fr-FR" sz="1600" dirty="0"/>
              <a:t>. Reverse option </a:t>
            </a:r>
            <a:r>
              <a:rPr lang="fr-FR" sz="1600" dirty="0" err="1"/>
              <a:t>is</a:t>
            </a:r>
            <a:r>
              <a:rPr lang="fr-FR" sz="1600" dirty="0"/>
              <a:t> </a:t>
            </a:r>
            <a:r>
              <a:rPr lang="fr-FR" sz="1600" dirty="0" err="1"/>
              <a:t>also</a:t>
            </a:r>
            <a:r>
              <a:rPr lang="fr-FR" sz="1600" dirty="0"/>
              <a:t> possible.</a:t>
            </a:r>
          </a:p>
        </p:txBody>
      </p:sp>
      <p:sp>
        <p:nvSpPr>
          <p:cNvPr id="15" name="ZoneTexte 14">
            <a:extLst>
              <a:ext uri="{FF2B5EF4-FFF2-40B4-BE49-F238E27FC236}">
                <a16:creationId xmlns:a16="http://schemas.microsoft.com/office/drawing/2014/main" id="{C569F0B6-177B-2533-1570-85997A0FBA10}"/>
              </a:ext>
            </a:extLst>
          </p:cNvPr>
          <p:cNvSpPr txBox="1"/>
          <p:nvPr/>
        </p:nvSpPr>
        <p:spPr>
          <a:xfrm>
            <a:off x="345439" y="2990592"/>
            <a:ext cx="7563147" cy="830997"/>
          </a:xfrm>
          <a:prstGeom prst="rect">
            <a:avLst/>
          </a:prstGeom>
          <a:noFill/>
        </p:spPr>
        <p:txBody>
          <a:bodyPr wrap="square">
            <a:spAutoFit/>
          </a:bodyPr>
          <a:lstStyle/>
          <a:p>
            <a:r>
              <a:rPr lang="fr-FR" sz="1600" dirty="0" err="1"/>
              <a:t>Also</a:t>
            </a:r>
            <a:r>
              <a:rPr lang="fr-FR" sz="1600" dirty="0"/>
              <a:t>, in the </a:t>
            </a:r>
            <a:r>
              <a:rPr lang="fr-FR" sz="1600" b="1" dirty="0" err="1"/>
              <a:t>tools</a:t>
            </a:r>
            <a:r>
              <a:rPr lang="fr-FR" sz="1600" b="1" dirty="0"/>
              <a:t> and technos </a:t>
            </a:r>
            <a:r>
              <a:rPr lang="fr-FR" sz="1600" b="1" dirty="0" err="1"/>
              <a:t>libraries</a:t>
            </a:r>
            <a:r>
              <a:rPr lang="fr-FR" sz="1600" dirty="0"/>
              <a:t>, </a:t>
            </a:r>
            <a:r>
              <a:rPr lang="fr-FR" sz="1600" dirty="0" err="1"/>
              <a:t>we</a:t>
            </a:r>
            <a:r>
              <a:rPr lang="fr-FR" sz="1600" dirty="0"/>
              <a:t> </a:t>
            </a:r>
            <a:r>
              <a:rPr lang="fr-FR" sz="1600" dirty="0" err="1"/>
              <a:t>added</a:t>
            </a:r>
            <a:r>
              <a:rPr lang="fr-FR" sz="1600" dirty="0"/>
              <a:t> the </a:t>
            </a:r>
            <a:r>
              <a:rPr lang="fr-FR" sz="1600" dirty="0" err="1"/>
              <a:t>choice</a:t>
            </a:r>
            <a:r>
              <a:rPr lang="fr-FR" sz="1600" dirty="0"/>
              <a:t> of unit (</a:t>
            </a:r>
            <a:r>
              <a:rPr lang="fr-FR" sz="1600" dirty="0" err="1"/>
              <a:t>metric</a:t>
            </a:r>
            <a:r>
              <a:rPr lang="fr-FR" sz="1600" dirty="0"/>
              <a:t> or </a:t>
            </a:r>
            <a:r>
              <a:rPr lang="fr-FR" sz="1600" dirty="0" err="1"/>
              <a:t>imperial</a:t>
            </a:r>
            <a:r>
              <a:rPr lang="fr-FR" sz="1600" dirty="0"/>
              <a:t>) to manage the case of </a:t>
            </a:r>
            <a:r>
              <a:rPr lang="fr-FR" sz="1600" dirty="0" err="1"/>
              <a:t>working</a:t>
            </a:r>
            <a:r>
              <a:rPr lang="fr-FR" sz="1600" dirty="0"/>
              <a:t> </a:t>
            </a:r>
            <a:r>
              <a:rPr lang="fr-FR" sz="1600" dirty="0" err="1"/>
              <a:t>with</a:t>
            </a:r>
            <a:r>
              <a:rPr lang="fr-FR" sz="1600" dirty="0"/>
              <a:t> a unit </a:t>
            </a:r>
            <a:r>
              <a:rPr lang="fr-FR" sz="1600" dirty="0" err="1"/>
              <a:t>different</a:t>
            </a:r>
            <a:r>
              <a:rPr lang="fr-FR" sz="1600" dirty="0"/>
              <a:t> </a:t>
            </a:r>
            <a:r>
              <a:rPr lang="fr-FR" sz="1600" dirty="0" err="1"/>
              <a:t>thant</a:t>
            </a:r>
            <a:r>
              <a:rPr lang="fr-FR" sz="1600" dirty="0"/>
              <a:t> the </a:t>
            </a:r>
            <a:r>
              <a:rPr lang="fr-FR" sz="1600" dirty="0" err="1"/>
              <a:t>current</a:t>
            </a:r>
            <a:r>
              <a:rPr lang="fr-FR" sz="1600" dirty="0"/>
              <a:t> one. </a:t>
            </a:r>
          </a:p>
          <a:p>
            <a:r>
              <a:rPr lang="fr-FR" sz="1600" dirty="0" err="1"/>
              <a:t>Working</a:t>
            </a:r>
            <a:r>
              <a:rPr lang="fr-FR" sz="1600" dirty="0"/>
              <a:t> in mm </a:t>
            </a:r>
            <a:r>
              <a:rPr lang="fr-FR" sz="1600" dirty="0" err="1"/>
              <a:t>with</a:t>
            </a:r>
            <a:r>
              <a:rPr lang="fr-FR" sz="1600" dirty="0"/>
              <a:t> </a:t>
            </a:r>
            <a:r>
              <a:rPr lang="fr-FR" sz="1600" dirty="0" err="1"/>
              <a:t>tools</a:t>
            </a:r>
            <a:r>
              <a:rPr lang="fr-FR" sz="1600" dirty="0"/>
              <a:t> in </a:t>
            </a:r>
            <a:r>
              <a:rPr lang="fr-FR" sz="1600" dirty="0" err="1"/>
              <a:t>inch</a:t>
            </a:r>
            <a:r>
              <a:rPr lang="fr-FR" sz="1600" dirty="0"/>
              <a:t> for instance! </a:t>
            </a:r>
          </a:p>
        </p:txBody>
      </p:sp>
      <p:grpSp>
        <p:nvGrpSpPr>
          <p:cNvPr id="6" name="Groupe 5">
            <a:extLst>
              <a:ext uri="{FF2B5EF4-FFF2-40B4-BE49-F238E27FC236}">
                <a16:creationId xmlns:a16="http://schemas.microsoft.com/office/drawing/2014/main" id="{961FFE49-7431-279E-3735-7948808FB7A1}"/>
              </a:ext>
            </a:extLst>
          </p:cNvPr>
          <p:cNvGrpSpPr/>
          <p:nvPr/>
        </p:nvGrpSpPr>
        <p:grpSpPr>
          <a:xfrm>
            <a:off x="10899588" y="313244"/>
            <a:ext cx="845672" cy="809283"/>
            <a:chOff x="10127164" y="5361875"/>
            <a:chExt cx="737060" cy="700541"/>
          </a:xfrm>
        </p:grpSpPr>
        <p:sp>
          <p:nvSpPr>
            <p:cNvPr id="7" name="Rectangle : coins arrondis 6">
              <a:extLst>
                <a:ext uri="{FF2B5EF4-FFF2-40B4-BE49-F238E27FC236}">
                  <a16:creationId xmlns:a16="http://schemas.microsoft.com/office/drawing/2014/main" id="{C53970A5-0D92-4F6B-F0EA-A08AA05ECD01}"/>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a:extLst>
                <a:ext uri="{FF2B5EF4-FFF2-40B4-BE49-F238E27FC236}">
                  <a16:creationId xmlns:a16="http://schemas.microsoft.com/office/drawing/2014/main" id="{4B5AB77A-320A-D8D6-046D-84F1D69F4B65}"/>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31F25758-209D-9621-1090-D0E5BD54D344}"/>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16</a:t>
              </a:r>
              <a:endParaRPr lang="fr-FR" b="1" dirty="0">
                <a:solidFill>
                  <a:schemeClr val="bg1"/>
                </a:solidFill>
              </a:endParaRPr>
            </a:p>
          </p:txBody>
        </p:sp>
      </p:grpSp>
      <p:grpSp>
        <p:nvGrpSpPr>
          <p:cNvPr id="10" name="Groupe 9">
            <a:extLst>
              <a:ext uri="{FF2B5EF4-FFF2-40B4-BE49-F238E27FC236}">
                <a16:creationId xmlns:a16="http://schemas.microsoft.com/office/drawing/2014/main" id="{A9044016-7D24-6B3E-8E43-8F068EAB8E51}"/>
              </a:ext>
            </a:extLst>
          </p:cNvPr>
          <p:cNvGrpSpPr/>
          <p:nvPr/>
        </p:nvGrpSpPr>
        <p:grpSpPr>
          <a:xfrm>
            <a:off x="10899588" y="1231604"/>
            <a:ext cx="845672" cy="809283"/>
            <a:chOff x="10127164" y="5361875"/>
            <a:chExt cx="737060" cy="700541"/>
          </a:xfrm>
        </p:grpSpPr>
        <p:sp>
          <p:nvSpPr>
            <p:cNvPr id="12" name="Rectangle : coins arrondis 11">
              <a:extLst>
                <a:ext uri="{FF2B5EF4-FFF2-40B4-BE49-F238E27FC236}">
                  <a16:creationId xmlns:a16="http://schemas.microsoft.com/office/drawing/2014/main" id="{016A62CC-F194-2A3B-266F-71B6C8DA231D}"/>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a:extLst>
                <a:ext uri="{FF2B5EF4-FFF2-40B4-BE49-F238E27FC236}">
                  <a16:creationId xmlns:a16="http://schemas.microsoft.com/office/drawing/2014/main" id="{4F918566-C6B8-F720-7F46-92B71E140D73}"/>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589CCDC6-2C0B-6E85-BE63-888531387562}"/>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17</a:t>
              </a:r>
              <a:endParaRPr lang="fr-FR" b="1" dirty="0">
                <a:solidFill>
                  <a:schemeClr val="bg1"/>
                </a:solidFill>
              </a:endParaRPr>
            </a:p>
          </p:txBody>
        </p:sp>
      </p:grpSp>
    </p:spTree>
    <p:extLst>
      <p:ext uri="{BB962C8B-B14F-4D97-AF65-F5344CB8AC3E}">
        <p14:creationId xmlns:p14="http://schemas.microsoft.com/office/powerpoint/2010/main" val="3020905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B8BABC-4264-097D-92FA-26BC185D96BA}"/>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33ACF6E9-8A16-9E54-00F5-70FBE0B5BAF4}"/>
              </a:ext>
            </a:extLst>
          </p:cNvPr>
          <p:cNvSpPr txBox="1"/>
          <p:nvPr/>
        </p:nvSpPr>
        <p:spPr>
          <a:xfrm>
            <a:off x="345440" y="846554"/>
            <a:ext cx="7776864" cy="646331"/>
          </a:xfrm>
          <a:prstGeom prst="rect">
            <a:avLst/>
          </a:prstGeom>
          <a:noFill/>
        </p:spPr>
        <p:txBody>
          <a:bodyPr wrap="square" rtlCol="0">
            <a:spAutoFit/>
          </a:bodyPr>
          <a:lstStyle/>
          <a:p>
            <a:r>
              <a:rPr lang="fr-FR" sz="3600" dirty="0">
                <a:latin typeface="Calibri" panose="020F0502020204030204" pitchFamily="34" charset="0"/>
              </a:rPr>
              <a:t>Design</a:t>
            </a:r>
          </a:p>
        </p:txBody>
      </p:sp>
      <p:sp>
        <p:nvSpPr>
          <p:cNvPr id="12" name="ZoneTexte 11">
            <a:extLst>
              <a:ext uri="{FF2B5EF4-FFF2-40B4-BE49-F238E27FC236}">
                <a16:creationId xmlns:a16="http://schemas.microsoft.com/office/drawing/2014/main" id="{A6362C0D-5EE2-D487-2D70-3FBC4346E323}"/>
              </a:ext>
            </a:extLst>
          </p:cNvPr>
          <p:cNvSpPr txBox="1"/>
          <p:nvPr/>
        </p:nvSpPr>
        <p:spPr>
          <a:xfrm>
            <a:off x="345438" y="1647694"/>
            <a:ext cx="5632831" cy="1200329"/>
          </a:xfrm>
          <a:prstGeom prst="rect">
            <a:avLst/>
          </a:prstGeom>
          <a:noFill/>
        </p:spPr>
        <p:txBody>
          <a:bodyPr wrap="square" rtlCol="0">
            <a:spAutoFit/>
          </a:bodyPr>
          <a:lstStyle/>
          <a:p>
            <a:r>
              <a:rPr lang="fr-FR" b="1" dirty="0"/>
              <a:t>Workflow: </a:t>
            </a:r>
            <a:r>
              <a:rPr lang="fr-FR" dirty="0"/>
              <a:t>the </a:t>
            </a:r>
            <a:r>
              <a:rPr lang="fr-FR" dirty="0" err="1"/>
              <a:t>access</a:t>
            </a:r>
            <a:r>
              <a:rPr lang="fr-FR" dirty="0"/>
              <a:t> to </a:t>
            </a:r>
            <a:r>
              <a:rPr lang="fr-FR" dirty="0" err="1"/>
              <a:t>commands</a:t>
            </a:r>
            <a:r>
              <a:rPr lang="fr-FR" dirty="0"/>
              <a:t> </a:t>
            </a:r>
            <a:r>
              <a:rPr lang="fr-FR" dirty="0" err="1"/>
              <a:t>is</a:t>
            </a:r>
            <a:r>
              <a:rPr lang="fr-FR" dirty="0"/>
              <a:t> </a:t>
            </a:r>
            <a:r>
              <a:rPr lang="fr-FR" dirty="0" err="1"/>
              <a:t>contextual</a:t>
            </a:r>
            <a:r>
              <a:rPr lang="fr-FR" dirty="0"/>
              <a:t>.</a:t>
            </a:r>
          </a:p>
          <a:p>
            <a:r>
              <a:rPr lang="fr-FR" dirty="0"/>
              <a:t>If a command </a:t>
            </a:r>
            <a:r>
              <a:rPr lang="fr-FR" dirty="0" err="1"/>
              <a:t>is</a:t>
            </a:r>
            <a:r>
              <a:rPr lang="fr-FR" dirty="0"/>
              <a:t> not </a:t>
            </a:r>
            <a:r>
              <a:rPr lang="fr-FR" dirty="0" err="1"/>
              <a:t>supposed</a:t>
            </a:r>
            <a:r>
              <a:rPr lang="fr-FR" dirty="0"/>
              <a:t> to </a:t>
            </a:r>
            <a:r>
              <a:rPr lang="fr-FR" dirty="0" err="1"/>
              <a:t>be</a:t>
            </a:r>
            <a:r>
              <a:rPr lang="fr-FR" dirty="0"/>
              <a:t> </a:t>
            </a:r>
            <a:r>
              <a:rPr lang="fr-FR" dirty="0" err="1"/>
              <a:t>used</a:t>
            </a:r>
            <a:r>
              <a:rPr lang="fr-FR" dirty="0"/>
              <a:t>, </a:t>
            </a:r>
            <a:r>
              <a:rPr lang="fr-FR" dirty="0" err="1"/>
              <a:t>it</a:t>
            </a:r>
            <a:r>
              <a:rPr lang="fr-FR" dirty="0"/>
              <a:t> </a:t>
            </a:r>
            <a:r>
              <a:rPr lang="fr-FR" dirty="0" err="1"/>
              <a:t>is</a:t>
            </a:r>
            <a:r>
              <a:rPr lang="fr-FR" dirty="0"/>
              <a:t> </a:t>
            </a:r>
            <a:r>
              <a:rPr lang="fr-FR" dirty="0" err="1"/>
              <a:t>greyed</a:t>
            </a:r>
            <a:r>
              <a:rPr lang="fr-FR" dirty="0"/>
              <a:t> out.</a:t>
            </a:r>
          </a:p>
          <a:p>
            <a:r>
              <a:rPr lang="fr-FR" dirty="0"/>
              <a:t>Ex: if </a:t>
            </a:r>
            <a:r>
              <a:rPr lang="fr-FR" dirty="0" err="1"/>
              <a:t>there</a:t>
            </a:r>
            <a:r>
              <a:rPr lang="fr-FR" dirty="0"/>
              <a:t> </a:t>
            </a:r>
            <a:r>
              <a:rPr lang="fr-FR" dirty="0" err="1"/>
              <a:t>is</a:t>
            </a:r>
            <a:r>
              <a:rPr lang="fr-FR" dirty="0"/>
              <a:t> no wireframe </a:t>
            </a:r>
            <a:r>
              <a:rPr lang="fr-FR" dirty="0" err="1"/>
              <a:t>geometry</a:t>
            </a:r>
            <a:r>
              <a:rPr lang="fr-FR" dirty="0"/>
              <a:t> on the screen </a:t>
            </a:r>
          </a:p>
          <a:p>
            <a:r>
              <a:rPr lang="fr-FR" dirty="0">
                <a:sym typeface="Wingdings" panose="05000000000000000000" pitchFamily="2" charset="2"/>
              </a:rPr>
              <a:t> no ‘</a:t>
            </a:r>
            <a:r>
              <a:rPr lang="fr-FR" dirty="0" err="1">
                <a:sym typeface="Wingdings" panose="05000000000000000000" pitchFamily="2" charset="2"/>
              </a:rPr>
              <a:t>Drawing</a:t>
            </a:r>
            <a:r>
              <a:rPr lang="fr-FR" dirty="0">
                <a:sym typeface="Wingdings" panose="05000000000000000000" pitchFamily="2" charset="2"/>
              </a:rPr>
              <a:t>’ and ‘Trace Profile’ </a:t>
            </a:r>
            <a:r>
              <a:rPr lang="fr-FR" dirty="0" err="1">
                <a:sym typeface="Wingdings" panose="05000000000000000000" pitchFamily="2" charset="2"/>
              </a:rPr>
              <a:t>available</a:t>
            </a:r>
            <a:r>
              <a:rPr lang="fr-FR" dirty="0">
                <a:sym typeface="Wingdings" panose="05000000000000000000" pitchFamily="2" charset="2"/>
              </a:rPr>
              <a:t>!</a:t>
            </a:r>
            <a:endParaRPr lang="fr-FR" dirty="0"/>
          </a:p>
        </p:txBody>
      </p:sp>
      <p:pic>
        <p:nvPicPr>
          <p:cNvPr id="15" name="Image 14">
            <a:extLst>
              <a:ext uri="{FF2B5EF4-FFF2-40B4-BE49-F238E27FC236}">
                <a16:creationId xmlns:a16="http://schemas.microsoft.com/office/drawing/2014/main" id="{827DE9CB-C867-8BD2-E6B5-FB65C7F8E355}"/>
              </a:ext>
            </a:extLst>
          </p:cNvPr>
          <p:cNvPicPr>
            <a:picLocks noChangeAspect="1"/>
          </p:cNvPicPr>
          <p:nvPr/>
        </p:nvPicPr>
        <p:blipFill>
          <a:blip r:embed="rId2"/>
          <a:stretch>
            <a:fillRect/>
          </a:stretch>
        </p:blipFill>
        <p:spPr>
          <a:xfrm>
            <a:off x="9900220" y="1781280"/>
            <a:ext cx="1819275" cy="2705100"/>
          </a:xfrm>
          <a:prstGeom prst="rect">
            <a:avLst/>
          </a:prstGeom>
        </p:spPr>
      </p:pic>
      <p:sp>
        <p:nvSpPr>
          <p:cNvPr id="16" name="ZoneTexte 15">
            <a:extLst>
              <a:ext uri="{FF2B5EF4-FFF2-40B4-BE49-F238E27FC236}">
                <a16:creationId xmlns:a16="http://schemas.microsoft.com/office/drawing/2014/main" id="{1A383D81-8DAF-CE37-5A5E-C1C982A6F244}"/>
              </a:ext>
            </a:extLst>
          </p:cNvPr>
          <p:cNvSpPr txBox="1"/>
          <p:nvPr/>
        </p:nvSpPr>
        <p:spPr>
          <a:xfrm>
            <a:off x="8163678" y="1677442"/>
            <a:ext cx="1279544" cy="369332"/>
          </a:xfrm>
          <a:prstGeom prst="rect">
            <a:avLst/>
          </a:prstGeom>
          <a:noFill/>
        </p:spPr>
        <p:txBody>
          <a:bodyPr wrap="square" rtlCol="0">
            <a:spAutoFit/>
          </a:bodyPr>
          <a:lstStyle/>
          <a:p>
            <a:r>
              <a:rPr lang="fr-FR" b="1" dirty="0"/>
              <a:t>Oblong</a:t>
            </a:r>
            <a:endParaRPr lang="fr-FR" dirty="0"/>
          </a:p>
        </p:txBody>
      </p:sp>
      <p:sp>
        <p:nvSpPr>
          <p:cNvPr id="17" name="Rectangle 16">
            <a:extLst>
              <a:ext uri="{FF2B5EF4-FFF2-40B4-BE49-F238E27FC236}">
                <a16:creationId xmlns:a16="http://schemas.microsoft.com/office/drawing/2014/main" id="{F690DB0F-FAA6-B62E-AC03-2D2E760528E7}"/>
              </a:ext>
            </a:extLst>
          </p:cNvPr>
          <p:cNvSpPr/>
          <p:nvPr/>
        </p:nvSpPr>
        <p:spPr>
          <a:xfrm>
            <a:off x="10408502" y="2165506"/>
            <a:ext cx="438839" cy="4022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6AAE574A-5832-8BDA-1E33-F3A87B90C883}"/>
              </a:ext>
            </a:extLst>
          </p:cNvPr>
          <p:cNvSpPr txBox="1"/>
          <p:nvPr/>
        </p:nvSpPr>
        <p:spPr>
          <a:xfrm>
            <a:off x="345438" y="3923403"/>
            <a:ext cx="5632830" cy="646331"/>
          </a:xfrm>
          <a:prstGeom prst="rect">
            <a:avLst/>
          </a:prstGeom>
          <a:noFill/>
        </p:spPr>
        <p:txBody>
          <a:bodyPr wrap="square" rtlCol="0">
            <a:spAutoFit/>
          </a:bodyPr>
          <a:lstStyle/>
          <a:p>
            <a:r>
              <a:rPr lang="fr-FR" dirty="0"/>
              <a:t>- </a:t>
            </a:r>
            <a:r>
              <a:rPr lang="fr-FR" dirty="0" err="1"/>
              <a:t>When</a:t>
            </a:r>
            <a:r>
              <a:rPr lang="fr-FR" dirty="0"/>
              <a:t> an axis has to </a:t>
            </a:r>
            <a:r>
              <a:rPr lang="fr-FR" dirty="0" err="1"/>
              <a:t>be</a:t>
            </a:r>
            <a:r>
              <a:rPr lang="fr-FR" dirty="0"/>
              <a:t> </a:t>
            </a:r>
            <a:r>
              <a:rPr lang="fr-FR" dirty="0" err="1"/>
              <a:t>selected</a:t>
            </a:r>
            <a:r>
              <a:rPr lang="fr-FR" dirty="0"/>
              <a:t> for the motion, </a:t>
            </a:r>
            <a:r>
              <a:rPr lang="fr-FR" dirty="0" err="1"/>
              <a:t>you</a:t>
            </a:r>
            <a:r>
              <a:rPr lang="fr-FR" dirty="0"/>
              <a:t> have </a:t>
            </a:r>
            <a:r>
              <a:rPr lang="fr-FR" dirty="0" err="1"/>
              <a:t>now</a:t>
            </a:r>
            <a:r>
              <a:rPr lang="fr-FR" dirty="0"/>
              <a:t> a combo box </a:t>
            </a:r>
            <a:r>
              <a:rPr lang="fr-FR" dirty="0" err="1"/>
              <a:t>with</a:t>
            </a:r>
            <a:r>
              <a:rPr lang="fr-FR" dirty="0"/>
              <a:t> the </a:t>
            </a:r>
            <a:r>
              <a:rPr lang="fr-FR" dirty="0" err="1"/>
              <a:t>list</a:t>
            </a:r>
            <a:r>
              <a:rPr lang="fr-FR" dirty="0"/>
              <a:t> of axis, </a:t>
            </a:r>
            <a:r>
              <a:rPr lang="fr-FR" b="1" dirty="0"/>
              <a:t>X, Y and Z</a:t>
            </a:r>
            <a:r>
              <a:rPr lang="fr-FR" dirty="0"/>
              <a:t>.</a:t>
            </a:r>
          </a:p>
        </p:txBody>
      </p:sp>
      <p:sp>
        <p:nvSpPr>
          <p:cNvPr id="7" name="Rectangle 6">
            <a:extLst>
              <a:ext uri="{FF2B5EF4-FFF2-40B4-BE49-F238E27FC236}">
                <a16:creationId xmlns:a16="http://schemas.microsoft.com/office/drawing/2014/main" id="{E259B1FB-E474-059F-332E-604D53EB5B65}"/>
              </a:ext>
            </a:extLst>
          </p:cNvPr>
          <p:cNvSpPr/>
          <p:nvPr/>
        </p:nvSpPr>
        <p:spPr>
          <a:xfrm rot="21374300">
            <a:off x="8020186" y="3173329"/>
            <a:ext cx="1756976"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Saeilo</a:t>
            </a:r>
            <a:r>
              <a:rPr lang="fr-FR" dirty="0">
                <a:solidFill>
                  <a:srgbClr val="C00000"/>
                </a:solidFill>
              </a:rPr>
              <a:t> - </a:t>
            </a:r>
            <a:r>
              <a:rPr lang="fr-FR" b="1" dirty="0">
                <a:solidFill>
                  <a:srgbClr val="C00000"/>
                </a:solidFill>
              </a:rPr>
              <a:t>15219</a:t>
            </a:r>
          </a:p>
        </p:txBody>
      </p:sp>
      <p:pic>
        <p:nvPicPr>
          <p:cNvPr id="29" name="Image 28">
            <a:extLst>
              <a:ext uri="{FF2B5EF4-FFF2-40B4-BE49-F238E27FC236}">
                <a16:creationId xmlns:a16="http://schemas.microsoft.com/office/drawing/2014/main" id="{604EDE62-1733-9726-65E4-639728FBC4BB}"/>
              </a:ext>
            </a:extLst>
          </p:cNvPr>
          <p:cNvPicPr>
            <a:picLocks noChangeAspect="1"/>
          </p:cNvPicPr>
          <p:nvPr/>
        </p:nvPicPr>
        <p:blipFill>
          <a:blip r:embed="rId3"/>
          <a:stretch>
            <a:fillRect/>
          </a:stretch>
        </p:blipFill>
        <p:spPr>
          <a:xfrm>
            <a:off x="408884" y="3513563"/>
            <a:ext cx="329026" cy="329026"/>
          </a:xfrm>
          <a:prstGeom prst="rect">
            <a:avLst/>
          </a:prstGeom>
        </p:spPr>
      </p:pic>
      <p:pic>
        <p:nvPicPr>
          <p:cNvPr id="31" name="Image 30">
            <a:extLst>
              <a:ext uri="{FF2B5EF4-FFF2-40B4-BE49-F238E27FC236}">
                <a16:creationId xmlns:a16="http://schemas.microsoft.com/office/drawing/2014/main" id="{454D4EDA-81B1-1241-9147-6294737EB2C3}"/>
              </a:ext>
            </a:extLst>
          </p:cNvPr>
          <p:cNvPicPr>
            <a:picLocks noChangeAspect="1"/>
          </p:cNvPicPr>
          <p:nvPr/>
        </p:nvPicPr>
        <p:blipFill>
          <a:blip r:embed="rId4"/>
          <a:stretch>
            <a:fillRect/>
          </a:stretch>
        </p:blipFill>
        <p:spPr>
          <a:xfrm>
            <a:off x="1863296" y="3532210"/>
            <a:ext cx="299986" cy="299986"/>
          </a:xfrm>
          <a:prstGeom prst="rect">
            <a:avLst/>
          </a:prstGeom>
        </p:spPr>
      </p:pic>
      <p:sp>
        <p:nvSpPr>
          <p:cNvPr id="33" name="ZoneTexte 32">
            <a:extLst>
              <a:ext uri="{FF2B5EF4-FFF2-40B4-BE49-F238E27FC236}">
                <a16:creationId xmlns:a16="http://schemas.microsoft.com/office/drawing/2014/main" id="{1ED334CB-A358-2BEB-CE59-243F012CD580}"/>
              </a:ext>
            </a:extLst>
          </p:cNvPr>
          <p:cNvSpPr txBox="1"/>
          <p:nvPr/>
        </p:nvSpPr>
        <p:spPr>
          <a:xfrm>
            <a:off x="823535" y="3510453"/>
            <a:ext cx="990468" cy="369332"/>
          </a:xfrm>
          <a:prstGeom prst="rect">
            <a:avLst/>
          </a:prstGeom>
          <a:noFill/>
        </p:spPr>
        <p:txBody>
          <a:bodyPr wrap="square">
            <a:spAutoFit/>
          </a:bodyPr>
          <a:lstStyle/>
          <a:p>
            <a:r>
              <a:rPr lang="fr-FR" b="1" dirty="0"/>
              <a:t>Move</a:t>
            </a:r>
            <a:endParaRPr lang="fr-FR" dirty="0"/>
          </a:p>
        </p:txBody>
      </p:sp>
      <p:sp>
        <p:nvSpPr>
          <p:cNvPr id="35" name="ZoneTexte 34">
            <a:extLst>
              <a:ext uri="{FF2B5EF4-FFF2-40B4-BE49-F238E27FC236}">
                <a16:creationId xmlns:a16="http://schemas.microsoft.com/office/drawing/2014/main" id="{5ED5A9E6-62CC-B8C5-EACB-F2FAEB701759}"/>
              </a:ext>
            </a:extLst>
          </p:cNvPr>
          <p:cNvSpPr txBox="1"/>
          <p:nvPr/>
        </p:nvSpPr>
        <p:spPr>
          <a:xfrm>
            <a:off x="2163282" y="3502560"/>
            <a:ext cx="1641543" cy="369332"/>
          </a:xfrm>
          <a:prstGeom prst="rect">
            <a:avLst/>
          </a:prstGeom>
          <a:noFill/>
        </p:spPr>
        <p:txBody>
          <a:bodyPr wrap="square">
            <a:spAutoFit/>
          </a:bodyPr>
          <a:lstStyle/>
          <a:p>
            <a:r>
              <a:rPr lang="fr-FR" b="1" dirty="0"/>
              <a:t>Duplicate</a:t>
            </a:r>
            <a:endParaRPr lang="fr-FR" dirty="0"/>
          </a:p>
        </p:txBody>
      </p:sp>
      <p:sp>
        <p:nvSpPr>
          <p:cNvPr id="43" name="ZoneTexte 42">
            <a:extLst>
              <a:ext uri="{FF2B5EF4-FFF2-40B4-BE49-F238E27FC236}">
                <a16:creationId xmlns:a16="http://schemas.microsoft.com/office/drawing/2014/main" id="{AF5CA6C4-3CE7-5816-0D44-0E8457ACA74D}"/>
              </a:ext>
            </a:extLst>
          </p:cNvPr>
          <p:cNvSpPr txBox="1"/>
          <p:nvPr/>
        </p:nvSpPr>
        <p:spPr>
          <a:xfrm>
            <a:off x="7611812" y="2150186"/>
            <a:ext cx="2059909" cy="646331"/>
          </a:xfrm>
          <a:prstGeom prst="rect">
            <a:avLst/>
          </a:prstGeom>
          <a:noFill/>
        </p:spPr>
        <p:txBody>
          <a:bodyPr wrap="square">
            <a:spAutoFit/>
          </a:bodyPr>
          <a:lstStyle/>
          <a:p>
            <a:r>
              <a:rPr lang="fr-FR" dirty="0"/>
              <a:t>new mode of </a:t>
            </a:r>
            <a:r>
              <a:rPr lang="fr-FR" dirty="0" err="1"/>
              <a:t>creation</a:t>
            </a:r>
            <a:r>
              <a:rPr lang="fr-FR" dirty="0"/>
              <a:t> by center</a:t>
            </a:r>
          </a:p>
        </p:txBody>
      </p:sp>
      <p:pic>
        <p:nvPicPr>
          <p:cNvPr id="63" name="Image 62">
            <a:extLst>
              <a:ext uri="{FF2B5EF4-FFF2-40B4-BE49-F238E27FC236}">
                <a16:creationId xmlns:a16="http://schemas.microsoft.com/office/drawing/2014/main" id="{D62D3F3D-2072-5CE4-249B-AC1C0BC5CB2F}"/>
              </a:ext>
            </a:extLst>
          </p:cNvPr>
          <p:cNvPicPr>
            <a:picLocks noChangeAspect="1"/>
          </p:cNvPicPr>
          <p:nvPr/>
        </p:nvPicPr>
        <p:blipFill>
          <a:blip r:embed="rId5"/>
          <a:stretch>
            <a:fillRect/>
          </a:stretch>
        </p:blipFill>
        <p:spPr>
          <a:xfrm>
            <a:off x="7724831" y="1647694"/>
            <a:ext cx="428828" cy="428828"/>
          </a:xfrm>
          <a:prstGeom prst="rect">
            <a:avLst/>
          </a:prstGeom>
        </p:spPr>
      </p:pic>
      <p:sp>
        <p:nvSpPr>
          <p:cNvPr id="2" name="ZoneTexte 1">
            <a:extLst>
              <a:ext uri="{FF2B5EF4-FFF2-40B4-BE49-F238E27FC236}">
                <a16:creationId xmlns:a16="http://schemas.microsoft.com/office/drawing/2014/main" id="{ED7EDFBB-FCFE-4CBF-4393-36ED69257E37}"/>
              </a:ext>
            </a:extLst>
          </p:cNvPr>
          <p:cNvSpPr txBox="1"/>
          <p:nvPr/>
        </p:nvSpPr>
        <p:spPr>
          <a:xfrm>
            <a:off x="345438" y="4621245"/>
            <a:ext cx="6797746" cy="646331"/>
          </a:xfrm>
          <a:prstGeom prst="rect">
            <a:avLst/>
          </a:prstGeom>
          <a:noFill/>
        </p:spPr>
        <p:txBody>
          <a:bodyPr wrap="square" rtlCol="0">
            <a:spAutoFit/>
          </a:bodyPr>
          <a:lstStyle/>
          <a:p>
            <a:r>
              <a:rPr lang="fr-FR" dirty="0"/>
              <a:t>- </a:t>
            </a:r>
            <a:r>
              <a:rPr lang="fr-FR" dirty="0" err="1"/>
              <a:t>When</a:t>
            </a:r>
            <a:r>
              <a:rPr lang="fr-FR" dirty="0"/>
              <a:t> a translation </a:t>
            </a:r>
            <a:r>
              <a:rPr lang="fr-FR" dirty="0" err="1"/>
              <a:t>is</a:t>
            </a:r>
            <a:r>
              <a:rPr lang="fr-FR" dirty="0"/>
              <a:t> </a:t>
            </a:r>
            <a:r>
              <a:rPr lang="fr-FR" dirty="0" err="1"/>
              <a:t>defined</a:t>
            </a:r>
            <a:r>
              <a:rPr lang="fr-FR" dirty="0"/>
              <a:t> by </a:t>
            </a:r>
            <a:r>
              <a:rPr lang="fr-FR" dirty="0" err="1"/>
              <a:t>vector</a:t>
            </a:r>
            <a:r>
              <a:rPr lang="fr-FR" dirty="0"/>
              <a:t>, </a:t>
            </a:r>
            <a:r>
              <a:rPr lang="fr-FR" dirty="0" err="1"/>
              <a:t>you</a:t>
            </a:r>
            <a:r>
              <a:rPr lang="fr-FR" dirty="0"/>
              <a:t> can reset the values to </a:t>
            </a:r>
            <a:r>
              <a:rPr lang="fr-FR" dirty="0" err="1"/>
              <a:t>origin</a:t>
            </a:r>
            <a:r>
              <a:rPr lang="fr-FR" dirty="0"/>
              <a:t>: the </a:t>
            </a:r>
            <a:r>
              <a:rPr lang="fr-FR" dirty="0" err="1"/>
              <a:t>access</a:t>
            </a:r>
            <a:r>
              <a:rPr lang="fr-FR" dirty="0"/>
              <a:t> </a:t>
            </a:r>
            <a:r>
              <a:rPr lang="fr-FR" dirty="0" err="1"/>
              <a:t>is</a:t>
            </a:r>
            <a:r>
              <a:rPr lang="fr-FR" dirty="0"/>
              <a:t> not </a:t>
            </a:r>
            <a:r>
              <a:rPr lang="fr-FR" dirty="0" err="1"/>
              <a:t>anymore</a:t>
            </a:r>
            <a:r>
              <a:rPr lang="fr-FR" dirty="0"/>
              <a:t> by right-click but </a:t>
            </a:r>
            <a:r>
              <a:rPr lang="fr-FR" b="1" dirty="0" err="1"/>
              <a:t>with</a:t>
            </a:r>
            <a:r>
              <a:rPr lang="fr-FR" b="1" dirty="0"/>
              <a:t> a popup</a:t>
            </a:r>
          </a:p>
        </p:txBody>
      </p:sp>
      <p:pic>
        <p:nvPicPr>
          <p:cNvPr id="9" name="Image 8">
            <a:extLst>
              <a:ext uri="{FF2B5EF4-FFF2-40B4-BE49-F238E27FC236}">
                <a16:creationId xmlns:a16="http://schemas.microsoft.com/office/drawing/2014/main" id="{B5E49DC4-C8D3-2DBE-1463-F33FF38A8644}"/>
              </a:ext>
            </a:extLst>
          </p:cNvPr>
          <p:cNvPicPr>
            <a:picLocks noChangeAspect="1"/>
          </p:cNvPicPr>
          <p:nvPr/>
        </p:nvPicPr>
        <p:blipFill>
          <a:blip r:embed="rId6"/>
          <a:stretch>
            <a:fillRect/>
          </a:stretch>
        </p:blipFill>
        <p:spPr>
          <a:xfrm>
            <a:off x="408884" y="5491039"/>
            <a:ext cx="3999626" cy="1366961"/>
          </a:xfrm>
          <a:prstGeom prst="rect">
            <a:avLst/>
          </a:prstGeom>
        </p:spPr>
      </p:pic>
      <p:sp>
        <p:nvSpPr>
          <p:cNvPr id="10" name="Rectangle 9">
            <a:extLst>
              <a:ext uri="{FF2B5EF4-FFF2-40B4-BE49-F238E27FC236}">
                <a16:creationId xmlns:a16="http://schemas.microsoft.com/office/drawing/2014/main" id="{41060809-FBBB-A2F4-694B-C5CC0674AEC8}"/>
              </a:ext>
            </a:extLst>
          </p:cNvPr>
          <p:cNvSpPr/>
          <p:nvPr/>
        </p:nvSpPr>
        <p:spPr>
          <a:xfrm>
            <a:off x="3232809" y="5731816"/>
            <a:ext cx="274623" cy="24569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F88F27C-4E94-74EF-C202-5C31A92BFEE6}"/>
              </a:ext>
            </a:extLst>
          </p:cNvPr>
          <p:cNvSpPr/>
          <p:nvPr/>
        </p:nvSpPr>
        <p:spPr>
          <a:xfrm>
            <a:off x="4905696" y="5702396"/>
            <a:ext cx="1756976"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Saeilo</a:t>
            </a:r>
            <a:r>
              <a:rPr lang="fr-FR" dirty="0">
                <a:solidFill>
                  <a:srgbClr val="C00000"/>
                </a:solidFill>
              </a:rPr>
              <a:t> - </a:t>
            </a:r>
            <a:r>
              <a:rPr lang="fr-FR" b="1" dirty="0">
                <a:solidFill>
                  <a:srgbClr val="C00000"/>
                </a:solidFill>
              </a:rPr>
              <a:t>15500</a:t>
            </a:r>
          </a:p>
        </p:txBody>
      </p:sp>
      <p:grpSp>
        <p:nvGrpSpPr>
          <p:cNvPr id="6" name="Groupe 5">
            <a:extLst>
              <a:ext uri="{FF2B5EF4-FFF2-40B4-BE49-F238E27FC236}">
                <a16:creationId xmlns:a16="http://schemas.microsoft.com/office/drawing/2014/main" id="{3A4F8A6E-71E2-738D-227F-2D6F025A0024}"/>
              </a:ext>
            </a:extLst>
          </p:cNvPr>
          <p:cNvGrpSpPr/>
          <p:nvPr/>
        </p:nvGrpSpPr>
        <p:grpSpPr>
          <a:xfrm>
            <a:off x="10899588" y="313244"/>
            <a:ext cx="845672" cy="809283"/>
            <a:chOff x="10127164" y="5361875"/>
            <a:chExt cx="737060" cy="700541"/>
          </a:xfrm>
        </p:grpSpPr>
        <p:sp>
          <p:nvSpPr>
            <p:cNvPr id="8" name="Rectangle : coins arrondis 7">
              <a:extLst>
                <a:ext uri="{FF2B5EF4-FFF2-40B4-BE49-F238E27FC236}">
                  <a16:creationId xmlns:a16="http://schemas.microsoft.com/office/drawing/2014/main" id="{97261552-2DB9-455E-8400-A8502645BF7E}"/>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a:extLst>
                <a:ext uri="{FF2B5EF4-FFF2-40B4-BE49-F238E27FC236}">
                  <a16:creationId xmlns:a16="http://schemas.microsoft.com/office/drawing/2014/main" id="{4A76D55E-525F-FC35-8CD9-E0AE7E35BEB3}"/>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D3E356D6-6EF5-641D-4209-9CFAFC646817}"/>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20</a:t>
              </a:r>
              <a:endParaRPr lang="fr-FR" b="1" dirty="0">
                <a:solidFill>
                  <a:schemeClr val="bg1"/>
                </a:solidFill>
              </a:endParaRPr>
            </a:p>
          </p:txBody>
        </p:sp>
      </p:grpSp>
    </p:spTree>
    <p:extLst>
      <p:ext uri="{BB962C8B-B14F-4D97-AF65-F5344CB8AC3E}">
        <p14:creationId xmlns:p14="http://schemas.microsoft.com/office/powerpoint/2010/main" val="1732664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15" name="Title 1">
            <a:extLst>
              <a:ext uri="{FF2B5EF4-FFF2-40B4-BE49-F238E27FC236}">
                <a16:creationId xmlns:a16="http://schemas.microsoft.com/office/drawing/2014/main" id="{C4EAEC10-C034-4150-86D7-79A135D35404}"/>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3" name="ZoneTexte 2">
            <a:extLst>
              <a:ext uri="{FF2B5EF4-FFF2-40B4-BE49-F238E27FC236}">
                <a16:creationId xmlns:a16="http://schemas.microsoft.com/office/drawing/2014/main" id="{78D55CC1-30AB-D8FB-30A8-08C6B6456EFC}"/>
              </a:ext>
            </a:extLst>
          </p:cNvPr>
          <p:cNvSpPr txBox="1"/>
          <p:nvPr/>
        </p:nvSpPr>
        <p:spPr>
          <a:xfrm>
            <a:off x="345440" y="1169718"/>
            <a:ext cx="4461163" cy="646331"/>
          </a:xfrm>
          <a:prstGeom prst="rect">
            <a:avLst/>
          </a:prstGeom>
          <a:solidFill>
            <a:srgbClr val="FFD03B"/>
          </a:solidFill>
          <a:ln w="38100">
            <a:solidFill>
              <a:schemeClr val="tx1">
                <a:lumMod val="85000"/>
                <a:lumOff val="15000"/>
              </a:schemeClr>
            </a:solidFill>
          </a:ln>
        </p:spPr>
        <p:txBody>
          <a:bodyPr wrap="square" rtlCol="0">
            <a:spAutoFit/>
          </a:bodyPr>
          <a:lstStyle/>
          <a:p>
            <a:pPr algn="ctr"/>
            <a:r>
              <a:rPr lang="fr-FR" sz="3600" dirty="0" err="1">
                <a:latin typeface="Calibri" panose="020F0502020204030204" pitchFamily="34" charset="0"/>
              </a:rPr>
              <a:t>Advises</a:t>
            </a:r>
            <a:r>
              <a:rPr lang="fr-FR" sz="3600" dirty="0">
                <a:latin typeface="Calibri" panose="020F0502020204030204" pitchFamily="34" charset="0"/>
              </a:rPr>
              <a:t> for Updates</a:t>
            </a:r>
          </a:p>
        </p:txBody>
      </p:sp>
      <p:sp>
        <p:nvSpPr>
          <p:cNvPr id="7" name="ZoneTexte 6">
            <a:extLst>
              <a:ext uri="{FF2B5EF4-FFF2-40B4-BE49-F238E27FC236}">
                <a16:creationId xmlns:a16="http://schemas.microsoft.com/office/drawing/2014/main" id="{1239C6F1-471A-8E91-F002-E994F9378EBC}"/>
              </a:ext>
            </a:extLst>
          </p:cNvPr>
          <p:cNvSpPr txBox="1"/>
          <p:nvPr/>
        </p:nvSpPr>
        <p:spPr>
          <a:xfrm>
            <a:off x="345439" y="2169732"/>
            <a:ext cx="8105833" cy="338554"/>
          </a:xfrm>
          <a:prstGeom prst="rect">
            <a:avLst/>
          </a:prstGeom>
          <a:noFill/>
          <a:ln w="19050">
            <a:solidFill>
              <a:schemeClr val="accent4"/>
            </a:solidFill>
          </a:ln>
        </p:spPr>
        <p:txBody>
          <a:bodyPr wrap="square" rtlCol="0">
            <a:spAutoFit/>
          </a:bodyPr>
          <a:lstStyle/>
          <a:p>
            <a:r>
              <a:rPr lang="fr-FR" sz="1600" dirty="0"/>
              <a:t>Windows 8 and W8.1 not </a:t>
            </a:r>
            <a:r>
              <a:rPr lang="fr-FR" sz="1600" dirty="0" err="1"/>
              <a:t>supported</a:t>
            </a:r>
            <a:r>
              <a:rPr lang="fr-FR" sz="1600" dirty="0"/>
              <a:t> </a:t>
            </a:r>
            <a:r>
              <a:rPr lang="fr-FR" sz="1600" dirty="0" err="1"/>
              <a:t>anymore</a:t>
            </a:r>
            <a:r>
              <a:rPr lang="fr-FR" sz="1600" dirty="0"/>
              <a:t>: </a:t>
            </a:r>
            <a:r>
              <a:rPr lang="fr-FR" sz="1600" b="1" dirty="0"/>
              <a:t>W10</a:t>
            </a:r>
            <a:r>
              <a:rPr lang="fr-FR" sz="1600" dirty="0"/>
              <a:t> and </a:t>
            </a:r>
            <a:r>
              <a:rPr lang="fr-FR" sz="1600" b="1" dirty="0"/>
              <a:t>W11</a:t>
            </a:r>
            <a:r>
              <a:rPr lang="fr-FR" sz="1600" dirty="0"/>
              <a:t> are </a:t>
            </a:r>
            <a:r>
              <a:rPr lang="fr-FR" sz="1600" dirty="0" err="1"/>
              <a:t>supported</a:t>
            </a:r>
            <a:r>
              <a:rPr lang="fr-FR" sz="1600" dirty="0"/>
              <a:t>. </a:t>
            </a:r>
          </a:p>
        </p:txBody>
      </p:sp>
      <p:pic>
        <p:nvPicPr>
          <p:cNvPr id="31" name="Image 30">
            <a:extLst>
              <a:ext uri="{FF2B5EF4-FFF2-40B4-BE49-F238E27FC236}">
                <a16:creationId xmlns:a16="http://schemas.microsoft.com/office/drawing/2014/main" id="{CF6D14E0-4534-D3A1-46EC-C31F2049ED55}"/>
              </a:ext>
            </a:extLst>
          </p:cNvPr>
          <p:cNvPicPr>
            <a:picLocks noChangeAspect="1"/>
          </p:cNvPicPr>
          <p:nvPr/>
        </p:nvPicPr>
        <p:blipFill>
          <a:blip r:embed="rId3"/>
          <a:stretch>
            <a:fillRect/>
          </a:stretch>
        </p:blipFill>
        <p:spPr>
          <a:xfrm rot="222812">
            <a:off x="9931331" y="136069"/>
            <a:ext cx="1979961" cy="1849701"/>
          </a:xfrm>
          <a:prstGeom prst="rect">
            <a:avLst/>
          </a:prstGeom>
        </p:spPr>
      </p:pic>
      <p:sp>
        <p:nvSpPr>
          <p:cNvPr id="1025" name="ZoneTexte 1024">
            <a:extLst>
              <a:ext uri="{FF2B5EF4-FFF2-40B4-BE49-F238E27FC236}">
                <a16:creationId xmlns:a16="http://schemas.microsoft.com/office/drawing/2014/main" id="{301B5217-56BF-5CB9-CB0C-1E8F3B74241B}"/>
              </a:ext>
            </a:extLst>
          </p:cNvPr>
          <p:cNvSpPr txBox="1"/>
          <p:nvPr/>
        </p:nvSpPr>
        <p:spPr>
          <a:xfrm>
            <a:off x="345439" y="2735472"/>
            <a:ext cx="9376627" cy="830997"/>
          </a:xfrm>
          <a:prstGeom prst="rect">
            <a:avLst/>
          </a:prstGeom>
          <a:noFill/>
          <a:ln w="19050">
            <a:solidFill>
              <a:schemeClr val="accent4"/>
            </a:solidFill>
          </a:ln>
        </p:spPr>
        <p:txBody>
          <a:bodyPr wrap="square">
            <a:spAutoFit/>
          </a:bodyPr>
          <a:lstStyle/>
          <a:p>
            <a:r>
              <a:rPr lang="fr-FR" sz="1600" dirty="0">
                <a:sym typeface="Wingdings" panose="05000000000000000000" pitchFamily="2" charset="2"/>
              </a:rPr>
              <a:t>The </a:t>
            </a:r>
            <a:r>
              <a:rPr lang="fr-FR" sz="1600" dirty="0" err="1">
                <a:sym typeface="Wingdings" panose="05000000000000000000" pitchFamily="2" charset="2"/>
              </a:rPr>
              <a:t>Users</a:t>
            </a:r>
            <a:r>
              <a:rPr lang="fr-FR" sz="1600" dirty="0">
                <a:sym typeface="Wingdings" panose="05000000000000000000" pitchFamily="2" charset="2"/>
              </a:rPr>
              <a:t> files for </a:t>
            </a:r>
            <a:r>
              <a:rPr lang="fr-FR" sz="1600" b="1" dirty="0" err="1">
                <a:sym typeface="Wingdings" panose="05000000000000000000" pitchFamily="2" charset="2"/>
              </a:rPr>
              <a:t>Preferences</a:t>
            </a:r>
            <a:r>
              <a:rPr lang="fr-FR" sz="1600" dirty="0">
                <a:sym typeface="Wingdings" panose="05000000000000000000" pitchFamily="2" charset="2"/>
              </a:rPr>
              <a:t> (*.OPG) and </a:t>
            </a:r>
            <a:r>
              <a:rPr lang="fr-FR" sz="1600" b="1" dirty="0">
                <a:sym typeface="Wingdings" panose="05000000000000000000" pitchFamily="2" charset="2"/>
              </a:rPr>
              <a:t>Options</a:t>
            </a:r>
            <a:r>
              <a:rPr lang="fr-FR" sz="1600" dirty="0">
                <a:sym typeface="Wingdings" panose="05000000000000000000" pitchFamily="2" charset="2"/>
              </a:rPr>
              <a:t> (*.OPT) are </a:t>
            </a:r>
            <a:r>
              <a:rPr lang="fr-FR" sz="1600" b="1" dirty="0">
                <a:solidFill>
                  <a:srgbClr val="FF0000"/>
                </a:solidFill>
                <a:sym typeface="Wingdings" panose="05000000000000000000" pitchFamily="2" charset="2"/>
              </a:rPr>
              <a:t>not compatible </a:t>
            </a:r>
            <a:r>
              <a:rPr lang="fr-FR" sz="1600" dirty="0" err="1">
                <a:sym typeface="Wingdings" panose="05000000000000000000" pitchFamily="2" charset="2"/>
              </a:rPr>
              <a:t>with</a:t>
            </a:r>
            <a:r>
              <a:rPr lang="fr-FR" sz="1600" dirty="0">
                <a:sym typeface="Wingdings" panose="05000000000000000000" pitchFamily="2" charset="2"/>
              </a:rPr>
              <a:t> new version 6.10!</a:t>
            </a:r>
          </a:p>
          <a:p>
            <a:r>
              <a:rPr lang="fr-FR" sz="1600" dirty="0">
                <a:sym typeface="Wingdings" panose="05000000000000000000" pitchFamily="2" charset="2"/>
              </a:rPr>
              <a:t>A new </a:t>
            </a:r>
            <a:r>
              <a:rPr lang="fr-FR" sz="1600" dirty="0" err="1">
                <a:sym typeface="Wingdings" panose="05000000000000000000" pitchFamily="2" charset="2"/>
              </a:rPr>
              <a:t>mechanism</a:t>
            </a:r>
            <a:r>
              <a:rPr lang="fr-FR" sz="1600" dirty="0">
                <a:sym typeface="Wingdings" panose="05000000000000000000" pitchFamily="2" charset="2"/>
              </a:rPr>
              <a:t> </a:t>
            </a:r>
            <a:r>
              <a:rPr lang="fr-FR" sz="1600" dirty="0" err="1">
                <a:sym typeface="Wingdings" panose="05000000000000000000" pitchFamily="2" charset="2"/>
              </a:rPr>
              <a:t>is</a:t>
            </a:r>
            <a:r>
              <a:rPr lang="fr-FR" sz="1600" dirty="0">
                <a:sym typeface="Wingdings" panose="05000000000000000000" pitchFamily="2" charset="2"/>
              </a:rPr>
              <a:t> in place, </a:t>
            </a:r>
            <a:r>
              <a:rPr lang="fr-FR" sz="1600" dirty="0" err="1">
                <a:sym typeface="Wingdings" panose="05000000000000000000" pitchFamily="2" charset="2"/>
              </a:rPr>
              <a:t>with</a:t>
            </a:r>
            <a:r>
              <a:rPr lang="fr-FR" sz="1600" dirty="0">
                <a:sym typeface="Wingdings" panose="05000000000000000000" pitchFamily="2" charset="2"/>
              </a:rPr>
              <a:t> one </a:t>
            </a:r>
            <a:r>
              <a:rPr lang="fr-FR" sz="1600" b="1" dirty="0">
                <a:sym typeface="Wingdings" panose="05000000000000000000" pitchFamily="2" charset="2"/>
              </a:rPr>
              <a:t>unique type of file</a:t>
            </a:r>
            <a:r>
              <a:rPr lang="fr-FR" sz="1600" b="1" dirty="0"/>
              <a:t> </a:t>
            </a:r>
            <a:r>
              <a:rPr lang="fr-FR" sz="1600" dirty="0"/>
              <a:t>(</a:t>
            </a:r>
            <a:r>
              <a:rPr lang="fr-FR" sz="1600" b="1" dirty="0">
                <a:solidFill>
                  <a:srgbClr val="FF0000"/>
                </a:solidFill>
              </a:rPr>
              <a:t>*.</a:t>
            </a:r>
            <a:r>
              <a:rPr lang="fr-FR" sz="1600" b="1" dirty="0" err="1">
                <a:solidFill>
                  <a:srgbClr val="FF0000"/>
                </a:solidFill>
              </a:rPr>
              <a:t>ini</a:t>
            </a:r>
            <a:r>
              <a:rPr lang="fr-FR" sz="1600" dirty="0"/>
              <a:t>).</a:t>
            </a:r>
          </a:p>
          <a:p>
            <a:r>
              <a:rPr lang="fr-FR" sz="1600" i="1" dirty="0" err="1"/>
              <a:t>Please</a:t>
            </a:r>
            <a:r>
              <a:rPr lang="fr-FR" sz="1600" i="1" dirty="0"/>
              <a:t> </a:t>
            </a:r>
            <a:r>
              <a:rPr lang="fr-FR" sz="1600" i="1" dirty="0" err="1"/>
              <a:t>read</a:t>
            </a:r>
            <a:r>
              <a:rPr lang="fr-FR" sz="1600" i="1" dirty="0"/>
              <a:t> more in Slide 14</a:t>
            </a:r>
          </a:p>
        </p:txBody>
      </p:sp>
      <p:sp>
        <p:nvSpPr>
          <p:cNvPr id="1026" name="ZoneTexte 1025">
            <a:extLst>
              <a:ext uri="{FF2B5EF4-FFF2-40B4-BE49-F238E27FC236}">
                <a16:creationId xmlns:a16="http://schemas.microsoft.com/office/drawing/2014/main" id="{E97ACC23-5433-BA5F-552A-6C2F42C9104E}"/>
              </a:ext>
            </a:extLst>
          </p:cNvPr>
          <p:cNvSpPr txBox="1"/>
          <p:nvPr/>
        </p:nvSpPr>
        <p:spPr>
          <a:xfrm>
            <a:off x="345439" y="3774019"/>
            <a:ext cx="10294852" cy="584775"/>
          </a:xfrm>
          <a:prstGeom prst="rect">
            <a:avLst/>
          </a:prstGeom>
          <a:noFill/>
          <a:ln w="19050">
            <a:solidFill>
              <a:schemeClr val="accent4"/>
            </a:solidFill>
          </a:ln>
        </p:spPr>
        <p:txBody>
          <a:bodyPr wrap="square">
            <a:spAutoFit/>
          </a:bodyPr>
          <a:lstStyle/>
          <a:p>
            <a:r>
              <a:rPr lang="fr-FR" sz="1600" dirty="0">
                <a:sym typeface="Wingdings" panose="05000000000000000000" pitchFamily="2" charset="2"/>
              </a:rPr>
              <a:t>The management of </a:t>
            </a:r>
            <a:r>
              <a:rPr lang="fr-FR" sz="1600" b="1" dirty="0" err="1">
                <a:sym typeface="Wingdings" panose="05000000000000000000" pitchFamily="2" charset="2"/>
              </a:rPr>
              <a:t>addressing</a:t>
            </a:r>
            <a:r>
              <a:rPr lang="fr-FR" sz="1600" b="1" dirty="0">
                <a:sym typeface="Wingdings" panose="05000000000000000000" pitchFamily="2" charset="2"/>
              </a:rPr>
              <a:t> directories </a:t>
            </a:r>
            <a:r>
              <a:rPr lang="fr-FR" sz="1600" dirty="0" err="1">
                <a:sym typeface="Wingdings" panose="05000000000000000000" pitchFamily="2" charset="2"/>
              </a:rPr>
              <a:t>is</a:t>
            </a:r>
            <a:r>
              <a:rPr lang="fr-FR" sz="1600" dirty="0">
                <a:sym typeface="Wingdings" panose="05000000000000000000" pitchFamily="2" charset="2"/>
              </a:rPr>
              <a:t> </a:t>
            </a:r>
            <a:r>
              <a:rPr lang="fr-FR" sz="1600" dirty="0" err="1">
                <a:sym typeface="Wingdings" panose="05000000000000000000" pitchFamily="2" charset="2"/>
              </a:rPr>
              <a:t>also</a:t>
            </a:r>
            <a:r>
              <a:rPr lang="fr-FR" sz="1600" dirty="0">
                <a:sym typeface="Wingdings" panose="05000000000000000000" pitchFamily="2" charset="2"/>
              </a:rPr>
              <a:t> </a:t>
            </a:r>
            <a:r>
              <a:rPr lang="fr-FR" sz="1600" dirty="0" err="1">
                <a:sym typeface="Wingdings" panose="05000000000000000000" pitchFamily="2" charset="2"/>
              </a:rPr>
              <a:t>greatly</a:t>
            </a:r>
            <a:r>
              <a:rPr lang="fr-FR" sz="1600" dirty="0">
                <a:sym typeface="Wingdings" panose="05000000000000000000" pitchFamily="2" charset="2"/>
              </a:rPr>
              <a:t> </a:t>
            </a:r>
            <a:r>
              <a:rPr lang="fr-FR" sz="1600" dirty="0" err="1">
                <a:sym typeface="Wingdings" panose="05000000000000000000" pitchFamily="2" charset="2"/>
              </a:rPr>
              <a:t>modified</a:t>
            </a:r>
            <a:r>
              <a:rPr lang="fr-FR" sz="1600" dirty="0">
                <a:sym typeface="Wingdings" panose="05000000000000000000" pitchFamily="2" charset="2"/>
              </a:rPr>
              <a:t>; </a:t>
            </a:r>
            <a:r>
              <a:rPr lang="fr-FR" sz="1600" dirty="0" err="1">
                <a:sym typeface="Wingdings" panose="05000000000000000000" pitchFamily="2" charset="2"/>
              </a:rPr>
              <a:t>please</a:t>
            </a:r>
            <a:r>
              <a:rPr lang="fr-FR" sz="1600" dirty="0">
                <a:sym typeface="Wingdings" panose="05000000000000000000" pitchFamily="2" charset="2"/>
              </a:rPr>
              <a:t> check the </a:t>
            </a:r>
            <a:r>
              <a:rPr lang="fr-FR" sz="1600" dirty="0" err="1">
                <a:sym typeface="Wingdings" panose="05000000000000000000" pitchFamily="2" charset="2"/>
              </a:rPr>
              <a:t>customers</a:t>
            </a:r>
            <a:r>
              <a:rPr lang="fr-FR" sz="1600" dirty="0">
                <a:sym typeface="Wingdings" panose="05000000000000000000" pitchFamily="2" charset="2"/>
              </a:rPr>
              <a:t> configurations. </a:t>
            </a:r>
          </a:p>
          <a:p>
            <a:r>
              <a:rPr lang="fr-FR" sz="1600" i="1" dirty="0" err="1"/>
              <a:t>Please</a:t>
            </a:r>
            <a:r>
              <a:rPr lang="fr-FR" sz="1600" i="1" dirty="0"/>
              <a:t> </a:t>
            </a:r>
            <a:r>
              <a:rPr lang="fr-FR" sz="1600" i="1" dirty="0" err="1"/>
              <a:t>read</a:t>
            </a:r>
            <a:r>
              <a:rPr lang="fr-FR" sz="1600" i="1" dirty="0"/>
              <a:t> more in Slides 21 and 22.</a:t>
            </a:r>
          </a:p>
        </p:txBody>
      </p:sp>
      <p:sp>
        <p:nvSpPr>
          <p:cNvPr id="2" name="ZoneTexte 1">
            <a:extLst>
              <a:ext uri="{FF2B5EF4-FFF2-40B4-BE49-F238E27FC236}">
                <a16:creationId xmlns:a16="http://schemas.microsoft.com/office/drawing/2014/main" id="{61688200-BFC9-6545-0364-06F879E5ADE8}"/>
              </a:ext>
            </a:extLst>
          </p:cNvPr>
          <p:cNvSpPr txBox="1"/>
          <p:nvPr/>
        </p:nvSpPr>
        <p:spPr>
          <a:xfrm>
            <a:off x="2576021" y="4691402"/>
            <a:ext cx="9223433" cy="1631216"/>
          </a:xfrm>
          <a:prstGeom prst="rect">
            <a:avLst/>
          </a:prstGeom>
          <a:noFill/>
          <a:ln w="19050">
            <a:solidFill>
              <a:schemeClr val="accent4"/>
            </a:solidFill>
          </a:ln>
        </p:spPr>
        <p:txBody>
          <a:bodyPr wrap="square" rtlCol="0">
            <a:spAutoFit/>
          </a:bodyPr>
          <a:lstStyle/>
          <a:p>
            <a:r>
              <a:rPr lang="fr-FR" b="1" dirty="0"/>
              <a:t>Management of </a:t>
            </a:r>
            <a:r>
              <a:rPr lang="fr-FR" b="1" dirty="0" err="1"/>
              <a:t>Users</a:t>
            </a:r>
            <a:r>
              <a:rPr lang="fr-FR" b="1" dirty="0"/>
              <a:t> files </a:t>
            </a:r>
          </a:p>
          <a:p>
            <a:endParaRPr lang="fr-FR" sz="1100" b="1" dirty="0"/>
          </a:p>
          <a:p>
            <a:r>
              <a:rPr lang="fr-FR" sz="1400" dirty="0"/>
              <a:t>The </a:t>
            </a:r>
            <a:r>
              <a:rPr lang="fr-FR" sz="1400" dirty="0" err="1"/>
              <a:t>Users</a:t>
            </a:r>
            <a:r>
              <a:rPr lang="fr-FR" sz="1400" dirty="0"/>
              <a:t> files are not </a:t>
            </a:r>
            <a:r>
              <a:rPr lang="fr-FR" sz="1400" dirty="0" err="1"/>
              <a:t>saved</a:t>
            </a:r>
            <a:r>
              <a:rPr lang="fr-FR" sz="1400" dirty="0"/>
              <a:t> </a:t>
            </a:r>
            <a:r>
              <a:rPr lang="fr-FR" sz="1400" dirty="0" err="1"/>
              <a:t>anymore</a:t>
            </a:r>
            <a:r>
              <a:rPr lang="fr-FR" sz="1400" dirty="0"/>
              <a:t> in the directory </a:t>
            </a:r>
            <a:r>
              <a:rPr lang="fr-FR" sz="1400" b="1" dirty="0"/>
              <a:t>Dat</a:t>
            </a:r>
            <a:r>
              <a:rPr lang="fr-FR" sz="1400" dirty="0"/>
              <a:t>, but in the directory </a:t>
            </a:r>
            <a:r>
              <a:rPr lang="fr-FR" sz="1400" b="1" dirty="0" err="1"/>
              <a:t>ini</a:t>
            </a:r>
            <a:r>
              <a:rPr lang="fr-FR" sz="1400" b="1" dirty="0"/>
              <a:t>.</a:t>
            </a:r>
          </a:p>
          <a:p>
            <a:pPr marL="285750" indent="-285750">
              <a:buFontTx/>
              <a:buChar char="-"/>
            </a:pPr>
            <a:r>
              <a:rPr lang="fr-FR" sz="1400" b="1" dirty="0" err="1"/>
              <a:t>Wshop_CMD.USR</a:t>
            </a:r>
            <a:r>
              <a:rPr lang="fr-FR" sz="1400" b="1" dirty="0"/>
              <a:t> </a:t>
            </a:r>
            <a:r>
              <a:rPr lang="fr-FR" sz="1400" dirty="0"/>
              <a:t>(</a:t>
            </a:r>
            <a:r>
              <a:rPr lang="fr-FR" sz="1400" dirty="0" err="1"/>
              <a:t>customize</a:t>
            </a:r>
            <a:r>
              <a:rPr lang="fr-FR" sz="1400" dirty="0"/>
              <a:t> </a:t>
            </a:r>
            <a:r>
              <a:rPr lang="fr-FR" sz="1400" dirty="0" err="1"/>
              <a:t>homepage</a:t>
            </a:r>
            <a:r>
              <a:rPr lang="fr-FR" sz="1400" dirty="0"/>
              <a:t>)</a:t>
            </a:r>
          </a:p>
          <a:p>
            <a:pPr marL="285750" indent="-285750">
              <a:buFontTx/>
              <a:buChar char="-"/>
            </a:pPr>
            <a:r>
              <a:rPr lang="fr-FR" sz="1400" b="1" dirty="0" err="1"/>
              <a:t>Mnu_proc.USR</a:t>
            </a:r>
            <a:r>
              <a:rPr lang="fr-FR" sz="1400" b="1" dirty="0"/>
              <a:t>  </a:t>
            </a:r>
            <a:r>
              <a:rPr lang="fr-FR" sz="1400" dirty="0"/>
              <a:t>(</a:t>
            </a:r>
            <a:r>
              <a:rPr lang="fr-FR" sz="1400" dirty="0" err="1"/>
              <a:t>customize</a:t>
            </a:r>
            <a:r>
              <a:rPr lang="fr-FR" sz="1400" dirty="0"/>
              <a:t> menus)</a:t>
            </a:r>
            <a:endParaRPr lang="fr-FR" sz="1400" b="1" dirty="0"/>
          </a:p>
          <a:p>
            <a:pPr marL="285750" indent="-285750">
              <a:buFontTx/>
              <a:buChar char="-"/>
            </a:pPr>
            <a:r>
              <a:rPr lang="fr-FR" sz="1400" b="1" dirty="0" err="1"/>
              <a:t>Res_gamme.USR</a:t>
            </a:r>
            <a:r>
              <a:rPr lang="fr-FR" sz="1400" b="1" dirty="0"/>
              <a:t> </a:t>
            </a:r>
            <a:r>
              <a:rPr lang="fr-FR" sz="1400" dirty="0"/>
              <a:t>(</a:t>
            </a:r>
            <a:r>
              <a:rPr lang="fr-FR" sz="1400" dirty="0" err="1"/>
              <a:t>customize</a:t>
            </a:r>
            <a:r>
              <a:rPr lang="fr-FR" sz="1400" dirty="0"/>
              <a:t> </a:t>
            </a:r>
            <a:r>
              <a:rPr lang="fr-FR" sz="1400" dirty="0" err="1"/>
              <a:t>list</a:t>
            </a:r>
            <a:r>
              <a:rPr lang="fr-FR" sz="1400" dirty="0"/>
              <a:t> of </a:t>
            </a:r>
            <a:r>
              <a:rPr lang="fr-FR" sz="1400" dirty="0" err="1"/>
              <a:t>operations</a:t>
            </a:r>
            <a:r>
              <a:rPr lang="fr-FR" sz="1400" dirty="0"/>
              <a:t>)</a:t>
            </a:r>
            <a:endParaRPr lang="fr-FR" sz="1400" b="1" dirty="0"/>
          </a:p>
          <a:p>
            <a:pPr marL="285750" indent="-285750">
              <a:buFontTx/>
              <a:buChar char="-"/>
            </a:pPr>
            <a:r>
              <a:rPr lang="fr-FR" sz="1400" b="1" dirty="0"/>
              <a:t>GO2operator.USR </a:t>
            </a:r>
            <a:r>
              <a:rPr lang="fr-FR" sz="1400" dirty="0"/>
              <a:t>(file for </a:t>
            </a:r>
            <a:r>
              <a:rPr lang="fr-FR" sz="1400" dirty="0" err="1"/>
              <a:t>definition</a:t>
            </a:r>
            <a:r>
              <a:rPr lang="fr-FR" sz="1400" dirty="0"/>
              <a:t> of </a:t>
            </a:r>
            <a:r>
              <a:rPr lang="fr-FR" sz="1400" dirty="0" err="1"/>
              <a:t>users</a:t>
            </a:r>
            <a:r>
              <a:rPr lang="fr-FR" sz="1400" dirty="0"/>
              <a:t> and </a:t>
            </a:r>
            <a:r>
              <a:rPr lang="fr-FR" sz="1400" dirty="0" err="1"/>
              <a:t>access</a:t>
            </a:r>
            <a:r>
              <a:rPr lang="fr-FR" sz="1400" dirty="0"/>
              <a:t> to GO2operator)</a:t>
            </a:r>
            <a:endParaRPr lang="fr-FR" sz="1400" b="1" dirty="0"/>
          </a:p>
        </p:txBody>
      </p:sp>
    </p:spTree>
    <p:extLst>
      <p:ext uri="{BB962C8B-B14F-4D97-AF65-F5344CB8AC3E}">
        <p14:creationId xmlns:p14="http://schemas.microsoft.com/office/powerpoint/2010/main" val="3190569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B8BABC-4264-097D-92FA-26BC185D96BA}"/>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33ACF6E9-8A16-9E54-00F5-70FBE0B5BAF4}"/>
              </a:ext>
            </a:extLst>
          </p:cNvPr>
          <p:cNvSpPr txBox="1"/>
          <p:nvPr/>
        </p:nvSpPr>
        <p:spPr>
          <a:xfrm>
            <a:off x="345440" y="846554"/>
            <a:ext cx="7776864" cy="646331"/>
          </a:xfrm>
          <a:prstGeom prst="rect">
            <a:avLst/>
          </a:prstGeom>
          <a:noFill/>
        </p:spPr>
        <p:txBody>
          <a:bodyPr wrap="square" rtlCol="0">
            <a:spAutoFit/>
          </a:bodyPr>
          <a:lstStyle/>
          <a:p>
            <a:r>
              <a:rPr lang="fr-FR" sz="3600" dirty="0">
                <a:latin typeface="Calibri" panose="020F0502020204030204" pitchFamily="34" charset="0"/>
              </a:rPr>
              <a:t>Design</a:t>
            </a:r>
          </a:p>
        </p:txBody>
      </p:sp>
      <p:sp>
        <p:nvSpPr>
          <p:cNvPr id="22" name="ZoneTexte 21">
            <a:extLst>
              <a:ext uri="{FF2B5EF4-FFF2-40B4-BE49-F238E27FC236}">
                <a16:creationId xmlns:a16="http://schemas.microsoft.com/office/drawing/2014/main" id="{CE511053-D4F7-F75B-E8AC-D7C76EDC04E3}"/>
              </a:ext>
            </a:extLst>
          </p:cNvPr>
          <p:cNvSpPr txBox="1"/>
          <p:nvPr/>
        </p:nvSpPr>
        <p:spPr>
          <a:xfrm>
            <a:off x="995475" y="1667524"/>
            <a:ext cx="3061386" cy="369332"/>
          </a:xfrm>
          <a:prstGeom prst="rect">
            <a:avLst/>
          </a:prstGeom>
          <a:noFill/>
        </p:spPr>
        <p:txBody>
          <a:bodyPr wrap="square" rtlCol="0">
            <a:spAutoFit/>
          </a:bodyPr>
          <a:lstStyle/>
          <a:p>
            <a:r>
              <a:rPr lang="fr-FR" b="1" dirty="0" err="1"/>
              <a:t>Text</a:t>
            </a:r>
            <a:endParaRPr lang="fr-FR" dirty="0"/>
          </a:p>
        </p:txBody>
      </p:sp>
      <p:pic>
        <p:nvPicPr>
          <p:cNvPr id="27" name="Image 26">
            <a:extLst>
              <a:ext uri="{FF2B5EF4-FFF2-40B4-BE49-F238E27FC236}">
                <a16:creationId xmlns:a16="http://schemas.microsoft.com/office/drawing/2014/main" id="{970393A0-01FA-6F5E-EBB0-23A93E28336F}"/>
              </a:ext>
            </a:extLst>
          </p:cNvPr>
          <p:cNvPicPr>
            <a:picLocks noChangeAspect="1"/>
          </p:cNvPicPr>
          <p:nvPr/>
        </p:nvPicPr>
        <p:blipFill>
          <a:blip r:embed="rId2"/>
          <a:stretch>
            <a:fillRect/>
          </a:stretch>
        </p:blipFill>
        <p:spPr>
          <a:xfrm>
            <a:off x="509412" y="1667524"/>
            <a:ext cx="369332" cy="369332"/>
          </a:xfrm>
          <a:prstGeom prst="rect">
            <a:avLst/>
          </a:prstGeom>
        </p:spPr>
      </p:pic>
      <p:sp>
        <p:nvSpPr>
          <p:cNvPr id="37" name="ZoneTexte 36">
            <a:extLst>
              <a:ext uri="{FF2B5EF4-FFF2-40B4-BE49-F238E27FC236}">
                <a16:creationId xmlns:a16="http://schemas.microsoft.com/office/drawing/2014/main" id="{FFED6C8F-C963-555E-A513-96AF0724309C}"/>
              </a:ext>
            </a:extLst>
          </p:cNvPr>
          <p:cNvSpPr txBox="1"/>
          <p:nvPr/>
        </p:nvSpPr>
        <p:spPr>
          <a:xfrm>
            <a:off x="3763918" y="4041451"/>
            <a:ext cx="4048738" cy="369332"/>
          </a:xfrm>
          <a:prstGeom prst="rect">
            <a:avLst/>
          </a:prstGeom>
          <a:noFill/>
        </p:spPr>
        <p:txBody>
          <a:bodyPr wrap="square">
            <a:spAutoFit/>
          </a:bodyPr>
          <a:lstStyle/>
          <a:p>
            <a:r>
              <a:rPr lang="fr-FR" dirty="0"/>
              <a:t>New option to </a:t>
            </a:r>
            <a:r>
              <a:rPr lang="fr-FR" dirty="0" err="1"/>
              <a:t>make</a:t>
            </a:r>
            <a:r>
              <a:rPr lang="fr-FR" dirty="0"/>
              <a:t> </a:t>
            </a:r>
            <a:r>
              <a:rPr lang="fr-FR" dirty="0" err="1"/>
              <a:t>texts</a:t>
            </a:r>
            <a:r>
              <a:rPr lang="fr-FR" dirty="0"/>
              <a:t> </a:t>
            </a:r>
            <a:r>
              <a:rPr lang="fr-FR" dirty="0" err="1"/>
              <a:t>filled</a:t>
            </a:r>
            <a:r>
              <a:rPr lang="fr-FR" dirty="0"/>
              <a:t> or stroke</a:t>
            </a:r>
          </a:p>
        </p:txBody>
      </p:sp>
      <p:sp>
        <p:nvSpPr>
          <p:cNvPr id="38" name="Rectangle 37">
            <a:extLst>
              <a:ext uri="{FF2B5EF4-FFF2-40B4-BE49-F238E27FC236}">
                <a16:creationId xmlns:a16="http://schemas.microsoft.com/office/drawing/2014/main" id="{A0E6D78E-2A86-83BB-C3F1-9272A8F44ED1}"/>
              </a:ext>
            </a:extLst>
          </p:cNvPr>
          <p:cNvSpPr/>
          <p:nvPr/>
        </p:nvSpPr>
        <p:spPr>
          <a:xfrm rot="21415863">
            <a:off x="6102764" y="3061951"/>
            <a:ext cx="2745844"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System Technology - </a:t>
            </a:r>
            <a:r>
              <a:rPr lang="fr-FR" b="1" dirty="0">
                <a:solidFill>
                  <a:srgbClr val="C00000"/>
                </a:solidFill>
              </a:rPr>
              <a:t>15392</a:t>
            </a:r>
          </a:p>
        </p:txBody>
      </p:sp>
      <p:sp>
        <p:nvSpPr>
          <p:cNvPr id="39" name="Rectangle 38">
            <a:extLst>
              <a:ext uri="{FF2B5EF4-FFF2-40B4-BE49-F238E27FC236}">
                <a16:creationId xmlns:a16="http://schemas.microsoft.com/office/drawing/2014/main" id="{E1E55E4E-F877-E5C7-E947-C80253AA87C4}"/>
              </a:ext>
            </a:extLst>
          </p:cNvPr>
          <p:cNvSpPr/>
          <p:nvPr/>
        </p:nvSpPr>
        <p:spPr>
          <a:xfrm>
            <a:off x="5826995" y="4428104"/>
            <a:ext cx="2759666" cy="369332"/>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15317</a:t>
            </a:r>
          </a:p>
        </p:txBody>
      </p:sp>
      <p:pic>
        <p:nvPicPr>
          <p:cNvPr id="41" name="Image 40">
            <a:extLst>
              <a:ext uri="{FF2B5EF4-FFF2-40B4-BE49-F238E27FC236}">
                <a16:creationId xmlns:a16="http://schemas.microsoft.com/office/drawing/2014/main" id="{F945DBE3-369C-7BDB-4790-9438CF8E9C5F}"/>
              </a:ext>
            </a:extLst>
          </p:cNvPr>
          <p:cNvPicPr>
            <a:picLocks noChangeAspect="1"/>
          </p:cNvPicPr>
          <p:nvPr/>
        </p:nvPicPr>
        <p:blipFill>
          <a:blip r:embed="rId3"/>
          <a:stretch>
            <a:fillRect/>
          </a:stretch>
        </p:blipFill>
        <p:spPr>
          <a:xfrm>
            <a:off x="436085" y="2377699"/>
            <a:ext cx="2759665" cy="4300777"/>
          </a:xfrm>
          <a:prstGeom prst="rect">
            <a:avLst/>
          </a:prstGeom>
        </p:spPr>
      </p:pic>
      <p:cxnSp>
        <p:nvCxnSpPr>
          <p:cNvPr id="45" name="Connecteur droit avec flèche 44">
            <a:extLst>
              <a:ext uri="{FF2B5EF4-FFF2-40B4-BE49-F238E27FC236}">
                <a16:creationId xmlns:a16="http://schemas.microsoft.com/office/drawing/2014/main" id="{8DED87AB-3906-40E2-25DB-CAAD2AF9F5C6}"/>
              </a:ext>
            </a:extLst>
          </p:cNvPr>
          <p:cNvCxnSpPr>
            <a:cxnSpLocks/>
          </p:cNvCxnSpPr>
          <p:nvPr/>
        </p:nvCxnSpPr>
        <p:spPr>
          <a:xfrm flipH="1">
            <a:off x="2441290" y="2867900"/>
            <a:ext cx="121145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E369DE76-1A8E-2FCB-D484-4A67553ED7E9}"/>
              </a:ext>
            </a:extLst>
          </p:cNvPr>
          <p:cNvSpPr txBox="1"/>
          <p:nvPr/>
        </p:nvSpPr>
        <p:spPr>
          <a:xfrm>
            <a:off x="3752517" y="5279050"/>
            <a:ext cx="4642795" cy="369332"/>
          </a:xfrm>
          <a:prstGeom prst="rect">
            <a:avLst/>
          </a:prstGeom>
          <a:noFill/>
        </p:spPr>
        <p:txBody>
          <a:bodyPr wrap="square">
            <a:spAutoFit/>
          </a:bodyPr>
          <a:lstStyle/>
          <a:p>
            <a:r>
              <a:rPr lang="fr-FR" dirty="0"/>
              <a:t>New ratio to manage </a:t>
            </a:r>
            <a:r>
              <a:rPr lang="fr-FR" dirty="0" err="1"/>
              <a:t>width</a:t>
            </a:r>
            <a:r>
              <a:rPr lang="fr-FR" dirty="0"/>
              <a:t> and </a:t>
            </a:r>
            <a:r>
              <a:rPr lang="fr-FR" dirty="0" err="1"/>
              <a:t>height</a:t>
            </a:r>
            <a:r>
              <a:rPr lang="fr-FR" dirty="0"/>
              <a:t> of </a:t>
            </a:r>
            <a:r>
              <a:rPr lang="fr-FR" dirty="0" err="1"/>
              <a:t>texts</a:t>
            </a:r>
            <a:endParaRPr lang="fr-FR" dirty="0"/>
          </a:p>
        </p:txBody>
      </p:sp>
      <p:cxnSp>
        <p:nvCxnSpPr>
          <p:cNvPr id="52" name="Connecteur droit avec flèche 51">
            <a:extLst>
              <a:ext uri="{FF2B5EF4-FFF2-40B4-BE49-F238E27FC236}">
                <a16:creationId xmlns:a16="http://schemas.microsoft.com/office/drawing/2014/main" id="{6B922746-47CC-A253-FF0E-15BC9161DB06}"/>
              </a:ext>
            </a:extLst>
          </p:cNvPr>
          <p:cNvCxnSpPr>
            <a:cxnSpLocks/>
          </p:cNvCxnSpPr>
          <p:nvPr/>
        </p:nvCxnSpPr>
        <p:spPr>
          <a:xfrm flipH="1">
            <a:off x="2815557" y="4249824"/>
            <a:ext cx="936960" cy="20198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6942E26A-10C9-7163-96F3-F4898A242B5C}"/>
              </a:ext>
            </a:extLst>
          </p:cNvPr>
          <p:cNvCxnSpPr>
            <a:cxnSpLocks/>
          </p:cNvCxnSpPr>
          <p:nvPr/>
        </p:nvCxnSpPr>
        <p:spPr>
          <a:xfrm flipH="1" flipV="1">
            <a:off x="2441290" y="5026356"/>
            <a:ext cx="1128761" cy="40917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8" name="ZoneTexte 57">
            <a:extLst>
              <a:ext uri="{FF2B5EF4-FFF2-40B4-BE49-F238E27FC236}">
                <a16:creationId xmlns:a16="http://schemas.microsoft.com/office/drawing/2014/main" id="{2FA8BC3D-D3FA-6AD9-65A8-5E9AD419C47D}"/>
              </a:ext>
            </a:extLst>
          </p:cNvPr>
          <p:cNvSpPr txBox="1"/>
          <p:nvPr/>
        </p:nvSpPr>
        <p:spPr>
          <a:xfrm>
            <a:off x="3763918" y="2649279"/>
            <a:ext cx="4420453" cy="369332"/>
          </a:xfrm>
          <a:prstGeom prst="rect">
            <a:avLst/>
          </a:prstGeom>
          <a:noFill/>
        </p:spPr>
        <p:txBody>
          <a:bodyPr wrap="square">
            <a:spAutoFit/>
          </a:bodyPr>
          <a:lstStyle/>
          <a:p>
            <a:r>
              <a:rPr lang="fr-FR" dirty="0" err="1"/>
              <a:t>Ability</a:t>
            </a:r>
            <a:r>
              <a:rPr lang="fr-FR" dirty="0"/>
              <a:t> to </a:t>
            </a:r>
            <a:r>
              <a:rPr lang="fr-FR" dirty="0" err="1"/>
              <a:t>keep</a:t>
            </a:r>
            <a:r>
              <a:rPr lang="fr-FR" dirty="0"/>
              <a:t> a </a:t>
            </a:r>
            <a:r>
              <a:rPr lang="fr-FR" dirty="0" err="1"/>
              <a:t>list</a:t>
            </a:r>
            <a:r>
              <a:rPr lang="fr-FR" dirty="0"/>
              <a:t> of </a:t>
            </a:r>
            <a:r>
              <a:rPr lang="fr-FR" dirty="0" err="1"/>
              <a:t>texts</a:t>
            </a:r>
            <a:r>
              <a:rPr lang="fr-FR" dirty="0"/>
              <a:t> </a:t>
            </a:r>
            <a:r>
              <a:rPr lang="fr-FR" dirty="0" err="1"/>
              <a:t>previously</a:t>
            </a:r>
            <a:r>
              <a:rPr lang="fr-FR" dirty="0"/>
              <a:t> </a:t>
            </a:r>
            <a:r>
              <a:rPr lang="fr-FR" dirty="0" err="1"/>
              <a:t>used</a:t>
            </a:r>
            <a:endParaRPr lang="fr-FR" dirty="0"/>
          </a:p>
        </p:txBody>
      </p:sp>
      <p:sp>
        <p:nvSpPr>
          <p:cNvPr id="5" name="Rectangle 4">
            <a:extLst>
              <a:ext uri="{FF2B5EF4-FFF2-40B4-BE49-F238E27FC236}">
                <a16:creationId xmlns:a16="http://schemas.microsoft.com/office/drawing/2014/main" id="{5E0868C9-7ED1-CF7B-BFE2-8D5E4AE84181}"/>
              </a:ext>
            </a:extLst>
          </p:cNvPr>
          <p:cNvSpPr/>
          <p:nvPr/>
        </p:nvSpPr>
        <p:spPr>
          <a:xfrm>
            <a:off x="5899651" y="5708773"/>
            <a:ext cx="2614353" cy="369332"/>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a:t>
            </a:r>
            <a:r>
              <a:rPr lang="fr-FR" b="1" dirty="0">
                <a:solidFill>
                  <a:srgbClr val="C00000"/>
                </a:solidFill>
              </a:rPr>
              <a:t>- 15382</a:t>
            </a:r>
          </a:p>
        </p:txBody>
      </p:sp>
      <p:sp>
        <p:nvSpPr>
          <p:cNvPr id="8" name="ZoneTexte 7">
            <a:extLst>
              <a:ext uri="{FF2B5EF4-FFF2-40B4-BE49-F238E27FC236}">
                <a16:creationId xmlns:a16="http://schemas.microsoft.com/office/drawing/2014/main" id="{1E1343A4-E9C3-3B60-841B-7B9A16B24C00}"/>
              </a:ext>
            </a:extLst>
          </p:cNvPr>
          <p:cNvSpPr txBox="1"/>
          <p:nvPr/>
        </p:nvSpPr>
        <p:spPr>
          <a:xfrm>
            <a:off x="3763918" y="1687838"/>
            <a:ext cx="2480642" cy="369332"/>
          </a:xfrm>
          <a:prstGeom prst="rect">
            <a:avLst/>
          </a:prstGeom>
          <a:noFill/>
        </p:spPr>
        <p:txBody>
          <a:bodyPr wrap="square">
            <a:spAutoFit/>
          </a:bodyPr>
          <a:lstStyle/>
          <a:p>
            <a:r>
              <a:rPr lang="fr-FR" dirty="0" err="1"/>
              <a:t>Several</a:t>
            </a:r>
            <a:r>
              <a:rPr lang="fr-FR" dirty="0"/>
              <a:t> </a:t>
            </a:r>
            <a:r>
              <a:rPr lang="fr-FR" dirty="0" err="1"/>
              <a:t>improvements</a:t>
            </a:r>
            <a:r>
              <a:rPr lang="fr-FR" dirty="0"/>
              <a:t>:</a:t>
            </a:r>
          </a:p>
        </p:txBody>
      </p:sp>
      <p:grpSp>
        <p:nvGrpSpPr>
          <p:cNvPr id="2" name="Groupe 1">
            <a:extLst>
              <a:ext uri="{FF2B5EF4-FFF2-40B4-BE49-F238E27FC236}">
                <a16:creationId xmlns:a16="http://schemas.microsoft.com/office/drawing/2014/main" id="{729B19C9-353A-72CE-EEE3-AF6ADCF6556F}"/>
              </a:ext>
            </a:extLst>
          </p:cNvPr>
          <p:cNvGrpSpPr/>
          <p:nvPr/>
        </p:nvGrpSpPr>
        <p:grpSpPr>
          <a:xfrm>
            <a:off x="10899588" y="313244"/>
            <a:ext cx="845672" cy="809283"/>
            <a:chOff x="10127164" y="5361875"/>
            <a:chExt cx="737060" cy="700541"/>
          </a:xfrm>
        </p:grpSpPr>
        <p:sp>
          <p:nvSpPr>
            <p:cNvPr id="6" name="Rectangle : coins arrondis 5">
              <a:extLst>
                <a:ext uri="{FF2B5EF4-FFF2-40B4-BE49-F238E27FC236}">
                  <a16:creationId xmlns:a16="http://schemas.microsoft.com/office/drawing/2014/main" id="{412676C0-4992-E3EB-6BC8-454EA6473CE0}"/>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a:extLst>
                <a:ext uri="{FF2B5EF4-FFF2-40B4-BE49-F238E27FC236}">
                  <a16:creationId xmlns:a16="http://schemas.microsoft.com/office/drawing/2014/main" id="{17905ADE-8E76-C3F3-46C9-67F6A22010C0}"/>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73DA700F-CD8C-454A-C496-3201E1E0E14F}"/>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20</a:t>
              </a:r>
              <a:endParaRPr lang="fr-FR" b="1" dirty="0">
                <a:solidFill>
                  <a:schemeClr val="bg1"/>
                </a:solidFill>
              </a:endParaRPr>
            </a:p>
          </p:txBody>
        </p:sp>
      </p:grpSp>
    </p:spTree>
    <p:extLst>
      <p:ext uri="{BB962C8B-B14F-4D97-AF65-F5344CB8AC3E}">
        <p14:creationId xmlns:p14="http://schemas.microsoft.com/office/powerpoint/2010/main" val="2331015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416541" y="6185957"/>
            <a:ext cx="1776904" cy="520405"/>
          </a:xfrm>
          <a:prstGeom prst="rect">
            <a:avLst/>
          </a:prstGeom>
        </p:spPr>
      </p:pic>
      <p:sp>
        <p:nvSpPr>
          <p:cNvPr id="3" name="Title 1">
            <a:extLst>
              <a:ext uri="{FF2B5EF4-FFF2-40B4-BE49-F238E27FC236}">
                <a16:creationId xmlns:a16="http://schemas.microsoft.com/office/drawing/2014/main" id="{8E248738-199E-2ED7-14BD-EEE48E5AAC7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pic>
        <p:nvPicPr>
          <p:cNvPr id="5" name="Image 4">
            <a:extLst>
              <a:ext uri="{FF2B5EF4-FFF2-40B4-BE49-F238E27FC236}">
                <a16:creationId xmlns:a16="http://schemas.microsoft.com/office/drawing/2014/main" id="{5378945C-4FB2-A822-F4BF-4CD248FF1E74}"/>
              </a:ext>
            </a:extLst>
          </p:cNvPr>
          <p:cNvPicPr>
            <a:picLocks noChangeAspect="1"/>
          </p:cNvPicPr>
          <p:nvPr/>
        </p:nvPicPr>
        <p:blipFill>
          <a:blip r:embed="rId3"/>
          <a:stretch>
            <a:fillRect/>
          </a:stretch>
        </p:blipFill>
        <p:spPr>
          <a:xfrm>
            <a:off x="178416" y="2295686"/>
            <a:ext cx="1999868" cy="4463341"/>
          </a:xfrm>
          <a:prstGeom prst="rect">
            <a:avLst/>
          </a:prstGeom>
        </p:spPr>
      </p:pic>
      <p:sp>
        <p:nvSpPr>
          <p:cNvPr id="18" name="ZoneTexte 17">
            <a:extLst>
              <a:ext uri="{FF2B5EF4-FFF2-40B4-BE49-F238E27FC236}">
                <a16:creationId xmlns:a16="http://schemas.microsoft.com/office/drawing/2014/main" id="{03DBF779-0863-779D-9631-F8063C2E5225}"/>
              </a:ext>
            </a:extLst>
          </p:cNvPr>
          <p:cNvSpPr txBox="1"/>
          <p:nvPr/>
        </p:nvSpPr>
        <p:spPr>
          <a:xfrm>
            <a:off x="2559687" y="2574913"/>
            <a:ext cx="4639820" cy="830997"/>
          </a:xfrm>
          <a:prstGeom prst="rect">
            <a:avLst/>
          </a:prstGeom>
          <a:noFill/>
        </p:spPr>
        <p:txBody>
          <a:bodyPr wrap="square">
            <a:spAutoFit/>
          </a:bodyPr>
          <a:lstStyle/>
          <a:p>
            <a:pPr marL="285750" indent="-285750">
              <a:buFontTx/>
              <a:buChar char="-"/>
            </a:pPr>
            <a:r>
              <a:rPr lang="fr-FR" sz="1600" dirty="0"/>
              <a:t>One </a:t>
            </a:r>
            <a:r>
              <a:rPr lang="fr-FR" sz="1600" dirty="0" err="1"/>
              <a:t>only</a:t>
            </a:r>
            <a:r>
              <a:rPr lang="fr-FR" sz="1600" dirty="0"/>
              <a:t> command (</a:t>
            </a:r>
            <a:r>
              <a:rPr lang="fr-FR" sz="1600" dirty="0" err="1"/>
              <a:t>automatic</a:t>
            </a:r>
            <a:r>
              <a:rPr lang="fr-FR" sz="1600" dirty="0"/>
              <a:t>, </a:t>
            </a:r>
            <a:r>
              <a:rPr lang="fr-FR" sz="1600" dirty="0" err="1"/>
              <a:t>manual</a:t>
            </a:r>
            <a:r>
              <a:rPr lang="fr-FR" sz="1600" dirty="0"/>
              <a:t>, </a:t>
            </a:r>
            <a:r>
              <a:rPr lang="fr-FR" sz="1600" dirty="0" err="1"/>
              <a:t>inclined</a:t>
            </a:r>
            <a:r>
              <a:rPr lang="fr-FR" sz="1600" dirty="0"/>
              <a:t>).</a:t>
            </a:r>
          </a:p>
          <a:p>
            <a:pPr marL="285750" indent="-285750">
              <a:buFontTx/>
              <a:buChar char="-"/>
            </a:pPr>
            <a:r>
              <a:rPr lang="fr-FR" sz="1600" dirty="0"/>
              <a:t>New </a:t>
            </a:r>
            <a:r>
              <a:rPr lang="fr-FR" sz="1600" dirty="0" err="1"/>
              <a:t>dialog</a:t>
            </a:r>
            <a:r>
              <a:rPr lang="fr-FR" sz="1600" dirty="0"/>
              <a:t> </a:t>
            </a:r>
            <a:r>
              <a:rPr lang="fr-FR" sz="1600" dirty="0" err="1"/>
              <a:t>similar</a:t>
            </a:r>
            <a:r>
              <a:rPr lang="fr-FR" sz="1600" dirty="0"/>
              <a:t> to design </a:t>
            </a:r>
            <a:r>
              <a:rPr lang="fr-FR" sz="1600" dirty="0" err="1"/>
              <a:t>commands</a:t>
            </a:r>
            <a:endParaRPr lang="fr-FR" sz="1600" dirty="0"/>
          </a:p>
          <a:p>
            <a:pPr marL="285750" indent="-285750">
              <a:buFontTx/>
              <a:buChar char="-"/>
            </a:pPr>
            <a:r>
              <a:rPr lang="fr-FR" sz="1600" dirty="0" err="1"/>
              <a:t>Preview</a:t>
            </a:r>
            <a:r>
              <a:rPr lang="fr-FR" sz="1600" dirty="0"/>
              <a:t> of </a:t>
            </a:r>
            <a:r>
              <a:rPr lang="fr-FR" sz="1600" dirty="0" err="1"/>
              <a:t>result</a:t>
            </a:r>
            <a:endParaRPr lang="fr-FR" sz="1600" dirty="0"/>
          </a:p>
        </p:txBody>
      </p:sp>
      <p:sp>
        <p:nvSpPr>
          <p:cNvPr id="12" name="ZoneTexte 11">
            <a:extLst>
              <a:ext uri="{FF2B5EF4-FFF2-40B4-BE49-F238E27FC236}">
                <a16:creationId xmlns:a16="http://schemas.microsoft.com/office/drawing/2014/main" id="{9BA8E21D-38A1-2550-67A7-08C2838D69BE}"/>
              </a:ext>
            </a:extLst>
          </p:cNvPr>
          <p:cNvSpPr txBox="1"/>
          <p:nvPr/>
        </p:nvSpPr>
        <p:spPr>
          <a:xfrm>
            <a:off x="303824" y="805541"/>
            <a:ext cx="5182576" cy="646331"/>
          </a:xfrm>
          <a:prstGeom prst="rect">
            <a:avLst/>
          </a:prstGeom>
          <a:noFill/>
        </p:spPr>
        <p:txBody>
          <a:bodyPr wrap="square" rtlCol="0">
            <a:spAutoFit/>
          </a:bodyPr>
          <a:lstStyle/>
          <a:p>
            <a:r>
              <a:rPr lang="fr-FR" sz="3600">
                <a:latin typeface="Calibri" panose="020F0502020204030204" pitchFamily="34" charset="0"/>
              </a:rPr>
              <a:t>Wire EDM </a:t>
            </a:r>
            <a:r>
              <a:rPr lang="fr-FR" sz="3600" err="1">
                <a:latin typeface="Calibri" panose="020F0502020204030204" pitchFamily="34" charset="0"/>
              </a:rPr>
              <a:t>Geometry</a:t>
            </a:r>
            <a:endParaRPr lang="fr-FR" sz="3600">
              <a:latin typeface="Calibri" panose="020F0502020204030204" pitchFamily="34" charset="0"/>
            </a:endParaRPr>
          </a:p>
        </p:txBody>
      </p:sp>
      <p:sp>
        <p:nvSpPr>
          <p:cNvPr id="13" name="ZoneTexte 12">
            <a:extLst>
              <a:ext uri="{FF2B5EF4-FFF2-40B4-BE49-F238E27FC236}">
                <a16:creationId xmlns:a16="http://schemas.microsoft.com/office/drawing/2014/main" id="{40C30CB9-EB1A-08B7-857F-0E59BF0B7FBE}"/>
              </a:ext>
            </a:extLst>
          </p:cNvPr>
          <p:cNvSpPr txBox="1"/>
          <p:nvPr/>
        </p:nvSpPr>
        <p:spPr>
          <a:xfrm>
            <a:off x="826192" y="1547290"/>
            <a:ext cx="2367259" cy="369332"/>
          </a:xfrm>
          <a:prstGeom prst="rect">
            <a:avLst/>
          </a:prstGeom>
          <a:noFill/>
        </p:spPr>
        <p:txBody>
          <a:bodyPr wrap="square">
            <a:spAutoFit/>
          </a:bodyPr>
          <a:lstStyle/>
          <a:p>
            <a:r>
              <a:rPr lang="fr-FR" b="1" dirty="0"/>
              <a:t>Threading Points</a:t>
            </a:r>
          </a:p>
        </p:txBody>
      </p:sp>
      <p:sp>
        <p:nvSpPr>
          <p:cNvPr id="15" name="ZoneTexte 14">
            <a:extLst>
              <a:ext uri="{FF2B5EF4-FFF2-40B4-BE49-F238E27FC236}">
                <a16:creationId xmlns:a16="http://schemas.microsoft.com/office/drawing/2014/main" id="{3E985CCE-A897-6B67-F554-15A6B53FA783}"/>
              </a:ext>
            </a:extLst>
          </p:cNvPr>
          <p:cNvSpPr txBox="1"/>
          <p:nvPr/>
        </p:nvSpPr>
        <p:spPr>
          <a:xfrm>
            <a:off x="2550346" y="5439917"/>
            <a:ext cx="6202245" cy="830997"/>
          </a:xfrm>
          <a:prstGeom prst="rect">
            <a:avLst/>
          </a:prstGeom>
          <a:noFill/>
        </p:spPr>
        <p:txBody>
          <a:bodyPr wrap="square">
            <a:spAutoFit/>
          </a:bodyPr>
          <a:lstStyle/>
          <a:p>
            <a:r>
              <a:rPr lang="fr-FR" sz="1600" dirty="0"/>
              <a:t>- New </a:t>
            </a:r>
            <a:r>
              <a:rPr lang="fr-FR" sz="1600" dirty="0" err="1"/>
              <a:t>parameter</a:t>
            </a:r>
            <a:r>
              <a:rPr lang="fr-FR" sz="1600" dirty="0"/>
              <a:t> ‘</a:t>
            </a:r>
            <a:r>
              <a:rPr lang="fr-FR" sz="1600" b="1" dirty="0"/>
              <a:t>Maxi </a:t>
            </a:r>
            <a:r>
              <a:rPr lang="fr-FR" sz="1600" b="1" dirty="0" err="1"/>
              <a:t>diameter</a:t>
            </a:r>
            <a:r>
              <a:rPr lang="fr-FR" sz="1600" dirty="0"/>
              <a:t>’: </a:t>
            </a:r>
            <a:r>
              <a:rPr lang="fr-FR" sz="1600" dirty="0" err="1"/>
              <a:t>used</a:t>
            </a:r>
            <a:r>
              <a:rPr lang="fr-FR" sz="1600" dirty="0"/>
              <a:t> in case of </a:t>
            </a:r>
            <a:r>
              <a:rPr lang="fr-FR" sz="1600" dirty="0" err="1"/>
              <a:t>machining</a:t>
            </a:r>
            <a:r>
              <a:rPr lang="fr-FR" sz="1600" dirty="0"/>
              <a:t> of </a:t>
            </a:r>
            <a:r>
              <a:rPr lang="fr-FR" sz="1600" dirty="0" err="1"/>
              <a:t>circle</a:t>
            </a:r>
            <a:r>
              <a:rPr lang="fr-FR" sz="1600" dirty="0"/>
              <a:t>.</a:t>
            </a:r>
          </a:p>
          <a:p>
            <a:r>
              <a:rPr lang="fr-FR" sz="1600" dirty="0" err="1"/>
              <a:t>Below</a:t>
            </a:r>
            <a:r>
              <a:rPr lang="fr-FR" sz="1600" dirty="0"/>
              <a:t> the value, the threading point </a:t>
            </a:r>
            <a:r>
              <a:rPr lang="fr-FR" sz="1600" dirty="0" err="1"/>
              <a:t>is</a:t>
            </a:r>
            <a:r>
              <a:rPr lang="fr-FR" sz="1600" dirty="0"/>
              <a:t> on the center of </a:t>
            </a:r>
            <a:r>
              <a:rPr lang="fr-FR" sz="1600" dirty="0" err="1"/>
              <a:t>circle</a:t>
            </a:r>
            <a:r>
              <a:rPr lang="fr-FR" sz="1600" dirty="0"/>
              <a:t>, </a:t>
            </a:r>
            <a:r>
              <a:rPr lang="fr-FR" sz="1600" dirty="0" err="1"/>
              <a:t>either</a:t>
            </a:r>
            <a:r>
              <a:rPr lang="fr-FR" sz="1600" dirty="0"/>
              <a:t> </a:t>
            </a:r>
            <a:r>
              <a:rPr lang="fr-FR" sz="1600" dirty="0" err="1"/>
              <a:t>it</a:t>
            </a:r>
            <a:r>
              <a:rPr lang="fr-FR" sz="1600" dirty="0"/>
              <a:t> </a:t>
            </a:r>
            <a:r>
              <a:rPr lang="fr-FR" sz="1600" dirty="0" err="1"/>
              <a:t>is</a:t>
            </a:r>
            <a:r>
              <a:rPr lang="fr-FR" sz="1600" dirty="0"/>
              <a:t> </a:t>
            </a:r>
            <a:r>
              <a:rPr lang="fr-FR" sz="1600" dirty="0" err="1"/>
              <a:t>closer</a:t>
            </a:r>
            <a:r>
              <a:rPr lang="fr-FR" sz="1600" dirty="0"/>
              <a:t> to the profile by the ‘distance’ value</a:t>
            </a:r>
          </a:p>
        </p:txBody>
      </p:sp>
      <p:sp>
        <p:nvSpPr>
          <p:cNvPr id="17" name="Rectangle 16">
            <a:extLst>
              <a:ext uri="{FF2B5EF4-FFF2-40B4-BE49-F238E27FC236}">
                <a16:creationId xmlns:a16="http://schemas.microsoft.com/office/drawing/2014/main" id="{0E1927ED-33AC-6423-946F-B5C5F26ADABE}"/>
              </a:ext>
            </a:extLst>
          </p:cNvPr>
          <p:cNvSpPr/>
          <p:nvPr/>
        </p:nvSpPr>
        <p:spPr>
          <a:xfrm>
            <a:off x="4512428" y="3847927"/>
            <a:ext cx="2687079"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15415</a:t>
            </a:r>
          </a:p>
        </p:txBody>
      </p:sp>
      <p:sp>
        <p:nvSpPr>
          <p:cNvPr id="23" name="ZoneTexte 22">
            <a:extLst>
              <a:ext uri="{FF2B5EF4-FFF2-40B4-BE49-F238E27FC236}">
                <a16:creationId xmlns:a16="http://schemas.microsoft.com/office/drawing/2014/main" id="{ED58EBAF-70DF-CA28-E52B-E8BE2E27229F}"/>
              </a:ext>
            </a:extLst>
          </p:cNvPr>
          <p:cNvSpPr txBox="1"/>
          <p:nvPr/>
        </p:nvSpPr>
        <p:spPr>
          <a:xfrm>
            <a:off x="2550346" y="4156093"/>
            <a:ext cx="4278883" cy="584775"/>
          </a:xfrm>
          <a:prstGeom prst="rect">
            <a:avLst/>
          </a:prstGeom>
          <a:noFill/>
        </p:spPr>
        <p:txBody>
          <a:bodyPr wrap="square">
            <a:spAutoFit/>
          </a:bodyPr>
          <a:lstStyle/>
          <a:p>
            <a:r>
              <a:rPr lang="fr-FR" sz="1600" dirty="0"/>
              <a:t>- New </a:t>
            </a:r>
            <a:r>
              <a:rPr lang="fr-FR" sz="1600" dirty="0" err="1"/>
              <a:t>ability</a:t>
            </a:r>
            <a:r>
              <a:rPr lang="fr-FR" sz="1600" dirty="0"/>
              <a:t> to set the slug value to 0.</a:t>
            </a:r>
          </a:p>
          <a:p>
            <a:r>
              <a:rPr lang="fr-FR" sz="1600" dirty="0"/>
              <a:t>Can </a:t>
            </a:r>
            <a:r>
              <a:rPr lang="fr-FR" sz="1600" dirty="0" err="1"/>
              <a:t>be</a:t>
            </a:r>
            <a:r>
              <a:rPr lang="fr-FR" sz="1600" dirty="0"/>
              <a:t> </a:t>
            </a:r>
            <a:r>
              <a:rPr lang="fr-FR" sz="1600" dirty="0" err="1"/>
              <a:t>useful</a:t>
            </a:r>
            <a:r>
              <a:rPr lang="fr-FR" sz="1600" dirty="0"/>
              <a:t> in </a:t>
            </a:r>
            <a:r>
              <a:rPr lang="fr-FR" sz="1600" dirty="0" err="1"/>
              <a:t>some</a:t>
            </a:r>
            <a:r>
              <a:rPr lang="fr-FR" sz="1600" dirty="0"/>
              <a:t> cases for 4 axis </a:t>
            </a:r>
            <a:r>
              <a:rPr lang="fr-FR" sz="1600" dirty="0" err="1"/>
              <a:t>machining</a:t>
            </a:r>
            <a:endParaRPr lang="fr-FR" sz="1600" dirty="0"/>
          </a:p>
        </p:txBody>
      </p:sp>
      <p:pic>
        <p:nvPicPr>
          <p:cNvPr id="25" name="Image 24">
            <a:extLst>
              <a:ext uri="{FF2B5EF4-FFF2-40B4-BE49-F238E27FC236}">
                <a16:creationId xmlns:a16="http://schemas.microsoft.com/office/drawing/2014/main" id="{0CBFE2F7-65B0-783B-C76A-BAD202504FFE}"/>
              </a:ext>
            </a:extLst>
          </p:cNvPr>
          <p:cNvPicPr>
            <a:picLocks noChangeAspect="1"/>
          </p:cNvPicPr>
          <p:nvPr/>
        </p:nvPicPr>
        <p:blipFill>
          <a:blip r:embed="rId4"/>
          <a:stretch>
            <a:fillRect/>
          </a:stretch>
        </p:blipFill>
        <p:spPr>
          <a:xfrm>
            <a:off x="407013" y="1547290"/>
            <a:ext cx="408715" cy="408715"/>
          </a:xfrm>
          <a:prstGeom prst="rect">
            <a:avLst/>
          </a:prstGeom>
        </p:spPr>
      </p:pic>
      <p:sp>
        <p:nvSpPr>
          <p:cNvPr id="4" name="ZoneTexte 3">
            <a:extLst>
              <a:ext uri="{FF2B5EF4-FFF2-40B4-BE49-F238E27FC236}">
                <a16:creationId xmlns:a16="http://schemas.microsoft.com/office/drawing/2014/main" id="{D3ADC793-F370-DFE2-91CF-436141E372D2}"/>
              </a:ext>
            </a:extLst>
          </p:cNvPr>
          <p:cNvSpPr txBox="1"/>
          <p:nvPr/>
        </p:nvSpPr>
        <p:spPr>
          <a:xfrm>
            <a:off x="9149132" y="1547290"/>
            <a:ext cx="923879" cy="369332"/>
          </a:xfrm>
          <a:prstGeom prst="rect">
            <a:avLst/>
          </a:prstGeom>
          <a:noFill/>
        </p:spPr>
        <p:txBody>
          <a:bodyPr wrap="square">
            <a:spAutoFit/>
          </a:bodyPr>
          <a:lstStyle/>
          <a:p>
            <a:r>
              <a:rPr lang="fr-FR" b="1" dirty="0" err="1"/>
              <a:t>Gear</a:t>
            </a:r>
            <a:endParaRPr lang="fr-FR" b="1" dirty="0"/>
          </a:p>
        </p:txBody>
      </p:sp>
      <p:pic>
        <p:nvPicPr>
          <p:cNvPr id="6" name="Image 5">
            <a:extLst>
              <a:ext uri="{FF2B5EF4-FFF2-40B4-BE49-F238E27FC236}">
                <a16:creationId xmlns:a16="http://schemas.microsoft.com/office/drawing/2014/main" id="{09FB5C2B-5BB8-312C-D4DE-1506EF945FD2}"/>
              </a:ext>
            </a:extLst>
          </p:cNvPr>
          <p:cNvPicPr>
            <a:picLocks noChangeAspect="1"/>
          </p:cNvPicPr>
          <p:nvPr/>
        </p:nvPicPr>
        <p:blipFill>
          <a:blip r:embed="rId5"/>
          <a:stretch>
            <a:fillRect/>
          </a:stretch>
        </p:blipFill>
        <p:spPr>
          <a:xfrm>
            <a:off x="8813244" y="1580734"/>
            <a:ext cx="335888" cy="335888"/>
          </a:xfrm>
          <a:prstGeom prst="rect">
            <a:avLst/>
          </a:prstGeom>
        </p:spPr>
      </p:pic>
      <p:pic>
        <p:nvPicPr>
          <p:cNvPr id="7" name="Image 6">
            <a:extLst>
              <a:ext uri="{FF2B5EF4-FFF2-40B4-BE49-F238E27FC236}">
                <a16:creationId xmlns:a16="http://schemas.microsoft.com/office/drawing/2014/main" id="{E9D0CC3A-417C-E4D5-AF5C-CA0A6364DE5C}"/>
              </a:ext>
            </a:extLst>
          </p:cNvPr>
          <p:cNvPicPr>
            <a:picLocks noChangeAspect="1"/>
          </p:cNvPicPr>
          <p:nvPr/>
        </p:nvPicPr>
        <p:blipFill>
          <a:blip r:embed="rId6"/>
          <a:stretch>
            <a:fillRect/>
          </a:stretch>
        </p:blipFill>
        <p:spPr>
          <a:xfrm>
            <a:off x="10014645" y="1576898"/>
            <a:ext cx="369332" cy="369332"/>
          </a:xfrm>
          <a:prstGeom prst="rect">
            <a:avLst/>
          </a:prstGeom>
        </p:spPr>
      </p:pic>
      <p:sp>
        <p:nvSpPr>
          <p:cNvPr id="8" name="ZoneTexte 7">
            <a:extLst>
              <a:ext uri="{FF2B5EF4-FFF2-40B4-BE49-F238E27FC236}">
                <a16:creationId xmlns:a16="http://schemas.microsoft.com/office/drawing/2014/main" id="{15CD611D-F5D6-774B-B07F-5FDE7772DBB6}"/>
              </a:ext>
            </a:extLst>
          </p:cNvPr>
          <p:cNvSpPr txBox="1"/>
          <p:nvPr/>
        </p:nvSpPr>
        <p:spPr>
          <a:xfrm>
            <a:off x="10408899" y="1564012"/>
            <a:ext cx="1251626" cy="369332"/>
          </a:xfrm>
          <a:prstGeom prst="rect">
            <a:avLst/>
          </a:prstGeom>
          <a:noFill/>
        </p:spPr>
        <p:txBody>
          <a:bodyPr wrap="square">
            <a:spAutoFit/>
          </a:bodyPr>
          <a:lstStyle/>
          <a:p>
            <a:r>
              <a:rPr lang="fr-FR" b="1" dirty="0" err="1"/>
              <a:t>Toothing</a:t>
            </a:r>
            <a:r>
              <a:rPr lang="fr-FR" b="1" dirty="0"/>
              <a:t> </a:t>
            </a:r>
            <a:endParaRPr lang="fr-FR" dirty="0"/>
          </a:p>
        </p:txBody>
      </p:sp>
      <p:sp>
        <p:nvSpPr>
          <p:cNvPr id="9" name="ZoneTexte 8">
            <a:extLst>
              <a:ext uri="{FF2B5EF4-FFF2-40B4-BE49-F238E27FC236}">
                <a16:creationId xmlns:a16="http://schemas.microsoft.com/office/drawing/2014/main" id="{BDFBB032-F610-32FD-D294-4AE5A0B10689}"/>
              </a:ext>
            </a:extLst>
          </p:cNvPr>
          <p:cNvSpPr txBox="1"/>
          <p:nvPr/>
        </p:nvSpPr>
        <p:spPr>
          <a:xfrm>
            <a:off x="8787453" y="2149080"/>
            <a:ext cx="2625649" cy="584775"/>
          </a:xfrm>
          <a:prstGeom prst="rect">
            <a:avLst/>
          </a:prstGeom>
          <a:noFill/>
        </p:spPr>
        <p:txBody>
          <a:bodyPr wrap="square">
            <a:spAutoFit/>
          </a:bodyPr>
          <a:lstStyle/>
          <a:p>
            <a:r>
              <a:rPr lang="fr-FR" sz="1600" dirty="0"/>
              <a:t>New </a:t>
            </a:r>
            <a:r>
              <a:rPr lang="fr-FR" sz="1600" b="1" dirty="0"/>
              <a:t>Reset</a:t>
            </a:r>
            <a:r>
              <a:rPr lang="fr-FR" sz="1600" dirty="0"/>
              <a:t> </a:t>
            </a:r>
            <a:r>
              <a:rPr lang="fr-FR" sz="1600" dirty="0" err="1"/>
              <a:t>button</a:t>
            </a:r>
            <a:r>
              <a:rPr lang="fr-FR" sz="1600" dirty="0"/>
              <a:t> to </a:t>
            </a:r>
            <a:r>
              <a:rPr lang="fr-FR" sz="1600" dirty="0" err="1"/>
              <a:t>clear</a:t>
            </a:r>
            <a:r>
              <a:rPr lang="fr-FR" sz="1600" dirty="0"/>
              <a:t> all the values to default </a:t>
            </a:r>
            <a:r>
              <a:rPr lang="fr-FR" sz="1600" dirty="0" err="1"/>
              <a:t>ones</a:t>
            </a:r>
            <a:r>
              <a:rPr lang="fr-FR" sz="1600" dirty="0"/>
              <a:t>.</a:t>
            </a:r>
          </a:p>
        </p:txBody>
      </p:sp>
      <p:sp>
        <p:nvSpPr>
          <p:cNvPr id="10" name="Rectangle 9">
            <a:extLst>
              <a:ext uri="{FF2B5EF4-FFF2-40B4-BE49-F238E27FC236}">
                <a16:creationId xmlns:a16="http://schemas.microsoft.com/office/drawing/2014/main" id="{FF1FAE7C-3DDB-7524-A090-6699D33002ED}"/>
              </a:ext>
            </a:extLst>
          </p:cNvPr>
          <p:cNvSpPr/>
          <p:nvPr/>
        </p:nvSpPr>
        <p:spPr>
          <a:xfrm>
            <a:off x="8656647" y="1451872"/>
            <a:ext cx="3181917" cy="14284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a:extLst>
              <a:ext uri="{FF2B5EF4-FFF2-40B4-BE49-F238E27FC236}">
                <a16:creationId xmlns:a16="http://schemas.microsoft.com/office/drawing/2014/main" id="{5828C93B-0C93-2B01-3F01-6C6F1D2FC0C5}"/>
              </a:ext>
            </a:extLst>
          </p:cNvPr>
          <p:cNvGrpSpPr/>
          <p:nvPr/>
        </p:nvGrpSpPr>
        <p:grpSpPr>
          <a:xfrm>
            <a:off x="2891019" y="1500140"/>
            <a:ext cx="845672" cy="809283"/>
            <a:chOff x="10127164" y="5361875"/>
            <a:chExt cx="737060" cy="700541"/>
          </a:xfrm>
        </p:grpSpPr>
        <p:sp>
          <p:nvSpPr>
            <p:cNvPr id="14" name="Rectangle : coins arrondis 13">
              <a:extLst>
                <a:ext uri="{FF2B5EF4-FFF2-40B4-BE49-F238E27FC236}">
                  <a16:creationId xmlns:a16="http://schemas.microsoft.com/office/drawing/2014/main" id="{CE92C52D-EDC6-A761-1D89-0F6451A35EE2}"/>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riangle isocèle 15">
              <a:extLst>
                <a:ext uri="{FF2B5EF4-FFF2-40B4-BE49-F238E27FC236}">
                  <a16:creationId xmlns:a16="http://schemas.microsoft.com/office/drawing/2014/main" id="{222E5F26-FA88-2E5D-82C7-F890702BE0BD}"/>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64B9A275-AAB8-A25A-63F8-862E2E9022E6}"/>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21</a:t>
              </a:r>
              <a:endParaRPr lang="fr-FR" b="1" dirty="0">
                <a:solidFill>
                  <a:schemeClr val="bg1"/>
                </a:solidFill>
              </a:endParaRPr>
            </a:p>
          </p:txBody>
        </p:sp>
      </p:grpSp>
      <p:cxnSp>
        <p:nvCxnSpPr>
          <p:cNvPr id="20" name="Connecteur droit avec flèche 19">
            <a:extLst>
              <a:ext uri="{FF2B5EF4-FFF2-40B4-BE49-F238E27FC236}">
                <a16:creationId xmlns:a16="http://schemas.microsoft.com/office/drawing/2014/main" id="{850C1DAA-0B54-6713-1326-EA36A3384983}"/>
              </a:ext>
            </a:extLst>
          </p:cNvPr>
          <p:cNvCxnSpPr>
            <a:cxnSpLocks/>
          </p:cNvCxnSpPr>
          <p:nvPr/>
        </p:nvCxnSpPr>
        <p:spPr>
          <a:xfrm flipH="1">
            <a:off x="2026884" y="5622867"/>
            <a:ext cx="53280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541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E248738-199E-2ED7-14BD-EEE48E5AAC7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12" name="ZoneTexte 11">
            <a:extLst>
              <a:ext uri="{FF2B5EF4-FFF2-40B4-BE49-F238E27FC236}">
                <a16:creationId xmlns:a16="http://schemas.microsoft.com/office/drawing/2014/main" id="{9BA8E21D-38A1-2550-67A7-08C2838D69BE}"/>
              </a:ext>
            </a:extLst>
          </p:cNvPr>
          <p:cNvSpPr txBox="1"/>
          <p:nvPr/>
        </p:nvSpPr>
        <p:spPr>
          <a:xfrm>
            <a:off x="303824" y="805541"/>
            <a:ext cx="5182576" cy="646331"/>
          </a:xfrm>
          <a:prstGeom prst="rect">
            <a:avLst/>
          </a:prstGeom>
          <a:noFill/>
        </p:spPr>
        <p:txBody>
          <a:bodyPr wrap="square" rtlCol="0">
            <a:spAutoFit/>
          </a:bodyPr>
          <a:lstStyle/>
          <a:p>
            <a:r>
              <a:rPr lang="fr-FR" sz="3600">
                <a:latin typeface="Calibri" panose="020F0502020204030204" pitchFamily="34" charset="0"/>
              </a:rPr>
              <a:t>Wire EDM </a:t>
            </a:r>
            <a:r>
              <a:rPr lang="fr-FR" sz="3600" err="1">
                <a:latin typeface="Calibri" panose="020F0502020204030204" pitchFamily="34" charset="0"/>
              </a:rPr>
              <a:t>Geometry</a:t>
            </a:r>
            <a:endParaRPr lang="fr-FR" sz="3600">
              <a:latin typeface="Calibri" panose="020F0502020204030204" pitchFamily="34" charset="0"/>
            </a:endParaRPr>
          </a:p>
        </p:txBody>
      </p:sp>
      <p:sp>
        <p:nvSpPr>
          <p:cNvPr id="4" name="ZoneTexte 3">
            <a:extLst>
              <a:ext uri="{FF2B5EF4-FFF2-40B4-BE49-F238E27FC236}">
                <a16:creationId xmlns:a16="http://schemas.microsoft.com/office/drawing/2014/main" id="{DD720B45-99F3-46F5-E9AD-65C37D8E4E9F}"/>
              </a:ext>
            </a:extLst>
          </p:cNvPr>
          <p:cNvSpPr txBox="1"/>
          <p:nvPr/>
        </p:nvSpPr>
        <p:spPr>
          <a:xfrm>
            <a:off x="5574298" y="2035173"/>
            <a:ext cx="6550646" cy="338554"/>
          </a:xfrm>
          <a:prstGeom prst="rect">
            <a:avLst/>
          </a:prstGeom>
          <a:noFill/>
        </p:spPr>
        <p:txBody>
          <a:bodyPr wrap="square">
            <a:spAutoFit/>
          </a:bodyPr>
          <a:lstStyle/>
          <a:p>
            <a:r>
              <a:rPr lang="fr-FR" sz="1600" dirty="0"/>
              <a:t>- New option: </a:t>
            </a:r>
            <a:r>
              <a:rPr lang="fr-FR" sz="1600" b="1" dirty="0"/>
              <a:t>maxi taper angle </a:t>
            </a:r>
            <a:r>
              <a:rPr lang="fr-FR" sz="1600" dirty="0"/>
              <a:t>to </a:t>
            </a:r>
            <a:r>
              <a:rPr lang="fr-FR" sz="1600" dirty="0" err="1"/>
              <a:t>avoid</a:t>
            </a:r>
            <a:r>
              <a:rPr lang="fr-FR" sz="1600" dirty="0"/>
              <a:t> </a:t>
            </a:r>
            <a:r>
              <a:rPr lang="fr-FR" sz="1600" dirty="0" err="1"/>
              <a:t>chamfers</a:t>
            </a:r>
            <a:r>
              <a:rPr lang="fr-FR" sz="1600" dirty="0"/>
              <a:t> but </a:t>
            </a:r>
            <a:r>
              <a:rPr lang="fr-FR" sz="1600" dirty="0" err="1"/>
              <a:t>still</a:t>
            </a:r>
            <a:r>
              <a:rPr lang="fr-FR" sz="1600" dirty="0"/>
              <a:t> </a:t>
            </a:r>
            <a:r>
              <a:rPr lang="fr-FR" sz="1600" dirty="0" err="1"/>
              <a:t>recognize</a:t>
            </a:r>
            <a:r>
              <a:rPr lang="fr-FR" sz="1600" dirty="0"/>
              <a:t> collets</a:t>
            </a:r>
          </a:p>
        </p:txBody>
      </p:sp>
      <p:sp>
        <p:nvSpPr>
          <p:cNvPr id="7" name="ZoneTexte 6">
            <a:extLst>
              <a:ext uri="{FF2B5EF4-FFF2-40B4-BE49-F238E27FC236}">
                <a16:creationId xmlns:a16="http://schemas.microsoft.com/office/drawing/2014/main" id="{96FCE012-D21A-C6AF-6C4C-8AEDD1E2D18F}"/>
              </a:ext>
            </a:extLst>
          </p:cNvPr>
          <p:cNvSpPr txBox="1"/>
          <p:nvPr/>
        </p:nvSpPr>
        <p:spPr>
          <a:xfrm>
            <a:off x="779345" y="1614434"/>
            <a:ext cx="2708656" cy="369332"/>
          </a:xfrm>
          <a:prstGeom prst="rect">
            <a:avLst/>
          </a:prstGeom>
          <a:noFill/>
        </p:spPr>
        <p:txBody>
          <a:bodyPr wrap="square">
            <a:spAutoFit/>
          </a:bodyPr>
          <a:lstStyle/>
          <a:p>
            <a:r>
              <a:rPr lang="fr-FR" b="1" dirty="0"/>
              <a:t>Recognition of Profiles</a:t>
            </a:r>
            <a:endParaRPr lang="fr-FR" dirty="0"/>
          </a:p>
        </p:txBody>
      </p:sp>
      <p:sp>
        <p:nvSpPr>
          <p:cNvPr id="8" name="ZoneTexte 7">
            <a:extLst>
              <a:ext uri="{FF2B5EF4-FFF2-40B4-BE49-F238E27FC236}">
                <a16:creationId xmlns:a16="http://schemas.microsoft.com/office/drawing/2014/main" id="{E424CDEC-9C8F-62AB-5710-7CEF9FB1B4DD}"/>
              </a:ext>
            </a:extLst>
          </p:cNvPr>
          <p:cNvSpPr txBox="1"/>
          <p:nvPr/>
        </p:nvSpPr>
        <p:spPr>
          <a:xfrm>
            <a:off x="345440" y="2035173"/>
            <a:ext cx="4383183" cy="584775"/>
          </a:xfrm>
          <a:prstGeom prst="rect">
            <a:avLst/>
          </a:prstGeom>
          <a:noFill/>
        </p:spPr>
        <p:txBody>
          <a:bodyPr wrap="square">
            <a:spAutoFit/>
          </a:bodyPr>
          <a:lstStyle/>
          <a:p>
            <a:r>
              <a:rPr lang="fr-FR" sz="1600" dirty="0"/>
              <a:t>- </a:t>
            </a:r>
            <a:r>
              <a:rPr lang="fr-FR" sz="1600" dirty="0" err="1"/>
              <a:t>Better</a:t>
            </a:r>
            <a:r>
              <a:rPr lang="fr-FR" sz="1600" dirty="0"/>
              <a:t> </a:t>
            </a:r>
            <a:r>
              <a:rPr lang="fr-FR" sz="1600" dirty="0" err="1"/>
              <a:t>solid</a:t>
            </a:r>
            <a:r>
              <a:rPr lang="fr-FR" sz="1600" dirty="0"/>
              <a:t> </a:t>
            </a:r>
            <a:r>
              <a:rPr lang="fr-FR" sz="1600" dirty="0" err="1"/>
              <a:t>analysis</a:t>
            </a:r>
            <a:r>
              <a:rPr lang="fr-FR" sz="1600" dirty="0"/>
              <a:t> if </a:t>
            </a:r>
            <a:r>
              <a:rPr lang="fr-FR" sz="1600" dirty="0" err="1"/>
              <a:t>there</a:t>
            </a:r>
            <a:r>
              <a:rPr lang="fr-FR" sz="1600" dirty="0"/>
              <a:t> are </a:t>
            </a:r>
            <a:r>
              <a:rPr lang="fr-FR" sz="1600" dirty="0" err="1"/>
              <a:t>several</a:t>
            </a:r>
            <a:r>
              <a:rPr lang="fr-FR" sz="1600" dirty="0"/>
              <a:t> horizontal faces </a:t>
            </a:r>
            <a:r>
              <a:rPr lang="fr-FR" sz="1600" dirty="0" err="1"/>
              <a:t>with</a:t>
            </a:r>
            <a:r>
              <a:rPr lang="fr-FR" sz="1600" dirty="0"/>
              <a:t> </a:t>
            </a:r>
            <a:r>
              <a:rPr lang="fr-FR" sz="1600" dirty="0" err="1"/>
              <a:t>different</a:t>
            </a:r>
            <a:r>
              <a:rPr lang="fr-FR" sz="1600" dirty="0"/>
              <a:t> Z</a:t>
            </a:r>
          </a:p>
        </p:txBody>
      </p:sp>
      <p:pic>
        <p:nvPicPr>
          <p:cNvPr id="10" name="Image 9">
            <a:extLst>
              <a:ext uri="{FF2B5EF4-FFF2-40B4-BE49-F238E27FC236}">
                <a16:creationId xmlns:a16="http://schemas.microsoft.com/office/drawing/2014/main" id="{7D8F4747-5BE5-729C-CCB6-1CA5545E625E}"/>
              </a:ext>
            </a:extLst>
          </p:cNvPr>
          <p:cNvPicPr>
            <a:picLocks noChangeAspect="1"/>
          </p:cNvPicPr>
          <p:nvPr/>
        </p:nvPicPr>
        <p:blipFill>
          <a:blip r:embed="rId2"/>
          <a:stretch>
            <a:fillRect/>
          </a:stretch>
        </p:blipFill>
        <p:spPr>
          <a:xfrm>
            <a:off x="370630" y="1594742"/>
            <a:ext cx="408715" cy="408715"/>
          </a:xfrm>
          <a:prstGeom prst="rect">
            <a:avLst/>
          </a:prstGeom>
        </p:spPr>
      </p:pic>
      <p:pic>
        <p:nvPicPr>
          <p:cNvPr id="5" name="Image 4">
            <a:extLst>
              <a:ext uri="{FF2B5EF4-FFF2-40B4-BE49-F238E27FC236}">
                <a16:creationId xmlns:a16="http://schemas.microsoft.com/office/drawing/2014/main" id="{E48A8642-388C-5CA1-5047-FF8586B514D5}"/>
              </a:ext>
            </a:extLst>
          </p:cNvPr>
          <p:cNvPicPr>
            <a:picLocks noChangeAspect="1"/>
          </p:cNvPicPr>
          <p:nvPr/>
        </p:nvPicPr>
        <p:blipFill>
          <a:blip r:embed="rId3"/>
          <a:stretch>
            <a:fillRect/>
          </a:stretch>
        </p:blipFill>
        <p:spPr>
          <a:xfrm>
            <a:off x="9616452" y="2738131"/>
            <a:ext cx="2121383" cy="2286521"/>
          </a:xfrm>
          <a:prstGeom prst="rect">
            <a:avLst/>
          </a:prstGeom>
        </p:spPr>
      </p:pic>
      <p:pic>
        <p:nvPicPr>
          <p:cNvPr id="9" name="Image 8">
            <a:extLst>
              <a:ext uri="{FF2B5EF4-FFF2-40B4-BE49-F238E27FC236}">
                <a16:creationId xmlns:a16="http://schemas.microsoft.com/office/drawing/2014/main" id="{0E6570B8-242A-C084-34DA-41C444D8235A}"/>
              </a:ext>
            </a:extLst>
          </p:cNvPr>
          <p:cNvPicPr>
            <a:picLocks noChangeAspect="1"/>
          </p:cNvPicPr>
          <p:nvPr/>
        </p:nvPicPr>
        <p:blipFill>
          <a:blip r:embed="rId4"/>
          <a:stretch>
            <a:fillRect/>
          </a:stretch>
        </p:blipFill>
        <p:spPr>
          <a:xfrm>
            <a:off x="108346" y="2651664"/>
            <a:ext cx="5458400" cy="3978156"/>
          </a:xfrm>
          <a:prstGeom prst="rect">
            <a:avLst/>
          </a:prstGeom>
        </p:spPr>
      </p:pic>
      <p:pic>
        <p:nvPicPr>
          <p:cNvPr id="13" name="Image 12">
            <a:extLst>
              <a:ext uri="{FF2B5EF4-FFF2-40B4-BE49-F238E27FC236}">
                <a16:creationId xmlns:a16="http://schemas.microsoft.com/office/drawing/2014/main" id="{6A83D0C2-82A1-7D96-A448-46CDD84E410A}"/>
              </a:ext>
            </a:extLst>
          </p:cNvPr>
          <p:cNvPicPr>
            <a:picLocks noChangeAspect="1"/>
          </p:cNvPicPr>
          <p:nvPr/>
        </p:nvPicPr>
        <p:blipFill>
          <a:blip r:embed="rId5"/>
          <a:stretch>
            <a:fillRect/>
          </a:stretch>
        </p:blipFill>
        <p:spPr>
          <a:xfrm>
            <a:off x="7089670" y="2738131"/>
            <a:ext cx="2301218" cy="2287100"/>
          </a:xfrm>
          <a:prstGeom prst="rect">
            <a:avLst/>
          </a:prstGeom>
        </p:spPr>
      </p:pic>
      <p:sp>
        <p:nvSpPr>
          <p:cNvPr id="14" name="Rectangle 13">
            <a:extLst>
              <a:ext uri="{FF2B5EF4-FFF2-40B4-BE49-F238E27FC236}">
                <a16:creationId xmlns:a16="http://schemas.microsoft.com/office/drawing/2014/main" id="{8EAF6AED-8BF6-B809-1890-9E572C2DF053}"/>
              </a:ext>
            </a:extLst>
          </p:cNvPr>
          <p:cNvSpPr/>
          <p:nvPr/>
        </p:nvSpPr>
        <p:spPr>
          <a:xfrm>
            <a:off x="1596165" y="5243566"/>
            <a:ext cx="1576803" cy="10566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48DAC912-B85A-E90B-E890-91637901E13F}"/>
              </a:ext>
            </a:extLst>
          </p:cNvPr>
          <p:cNvCxnSpPr>
            <a:cxnSpLocks/>
          </p:cNvCxnSpPr>
          <p:nvPr/>
        </p:nvCxnSpPr>
        <p:spPr>
          <a:xfrm>
            <a:off x="2670048" y="2671355"/>
            <a:ext cx="87152" cy="97315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35BA8208-E8FC-8655-CC1F-101B6B349335}"/>
              </a:ext>
            </a:extLst>
          </p:cNvPr>
          <p:cNvCxnSpPr>
            <a:cxnSpLocks/>
          </p:cNvCxnSpPr>
          <p:nvPr/>
        </p:nvCxnSpPr>
        <p:spPr>
          <a:xfrm flipH="1">
            <a:off x="1234440" y="2685068"/>
            <a:ext cx="1056878" cy="205606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97766E15-40B4-B54F-7E1D-4F0C592B43F6}"/>
              </a:ext>
            </a:extLst>
          </p:cNvPr>
          <p:cNvCxnSpPr>
            <a:cxnSpLocks/>
          </p:cNvCxnSpPr>
          <p:nvPr/>
        </p:nvCxnSpPr>
        <p:spPr>
          <a:xfrm flipH="1">
            <a:off x="8449978" y="2373727"/>
            <a:ext cx="606813" cy="78420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F49AF690-C244-6AF8-5846-68DB744F2E78}"/>
              </a:ext>
            </a:extLst>
          </p:cNvPr>
          <p:cNvCxnSpPr>
            <a:cxnSpLocks/>
          </p:cNvCxnSpPr>
          <p:nvPr/>
        </p:nvCxnSpPr>
        <p:spPr>
          <a:xfrm flipH="1">
            <a:off x="10819711" y="2368864"/>
            <a:ext cx="138759" cy="9780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64B3BD81-DB7F-2DCD-5393-15298CC19A3F}"/>
              </a:ext>
            </a:extLst>
          </p:cNvPr>
          <p:cNvGrpSpPr/>
          <p:nvPr/>
        </p:nvGrpSpPr>
        <p:grpSpPr>
          <a:xfrm>
            <a:off x="10899588" y="313244"/>
            <a:ext cx="845672" cy="809283"/>
            <a:chOff x="10127164" y="5361875"/>
            <a:chExt cx="737060" cy="700541"/>
          </a:xfrm>
        </p:grpSpPr>
        <p:sp>
          <p:nvSpPr>
            <p:cNvPr id="6" name="Rectangle : coins arrondis 5">
              <a:extLst>
                <a:ext uri="{FF2B5EF4-FFF2-40B4-BE49-F238E27FC236}">
                  <a16:creationId xmlns:a16="http://schemas.microsoft.com/office/drawing/2014/main" id="{0402C229-7D66-FCCA-2808-FBB7A94D9DAB}"/>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a:extLst>
                <a:ext uri="{FF2B5EF4-FFF2-40B4-BE49-F238E27FC236}">
                  <a16:creationId xmlns:a16="http://schemas.microsoft.com/office/drawing/2014/main" id="{FDEEA520-4869-6507-1B38-B3165F7F279D}"/>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3C5A21C0-7B3D-A544-33DE-3DDC3134F534}"/>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91</a:t>
              </a:r>
              <a:endParaRPr lang="fr-FR" b="1" dirty="0">
                <a:solidFill>
                  <a:schemeClr val="bg1"/>
                </a:solidFill>
              </a:endParaRPr>
            </a:p>
          </p:txBody>
        </p:sp>
      </p:grpSp>
      <p:grpSp>
        <p:nvGrpSpPr>
          <p:cNvPr id="18" name="Groupe 17">
            <a:extLst>
              <a:ext uri="{FF2B5EF4-FFF2-40B4-BE49-F238E27FC236}">
                <a16:creationId xmlns:a16="http://schemas.microsoft.com/office/drawing/2014/main" id="{FF4A9EBE-E587-9B2B-3580-3D559853FA95}"/>
              </a:ext>
            </a:extLst>
          </p:cNvPr>
          <p:cNvGrpSpPr/>
          <p:nvPr/>
        </p:nvGrpSpPr>
        <p:grpSpPr>
          <a:xfrm>
            <a:off x="10007997" y="310348"/>
            <a:ext cx="845672" cy="809283"/>
            <a:chOff x="10127164" y="5361875"/>
            <a:chExt cx="737060" cy="700541"/>
          </a:xfrm>
        </p:grpSpPr>
        <p:sp>
          <p:nvSpPr>
            <p:cNvPr id="21" name="Rectangle : coins arrondis 20">
              <a:extLst>
                <a:ext uri="{FF2B5EF4-FFF2-40B4-BE49-F238E27FC236}">
                  <a16:creationId xmlns:a16="http://schemas.microsoft.com/office/drawing/2014/main" id="{BF39BC5F-0382-86A7-97D5-4898F9CB83A6}"/>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riangle isocèle 21">
              <a:extLst>
                <a:ext uri="{FF2B5EF4-FFF2-40B4-BE49-F238E27FC236}">
                  <a16:creationId xmlns:a16="http://schemas.microsoft.com/office/drawing/2014/main" id="{1B35B91B-CCFC-5404-04ED-6B1F66CC13ED}"/>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EFD532B8-CD96-E75E-86EB-1EDF40352677}"/>
                </a:ext>
              </a:extLst>
            </p:cNvPr>
            <p:cNvSpPr txBox="1"/>
            <p:nvPr/>
          </p:nvSpPr>
          <p:spPr>
            <a:xfrm>
              <a:off x="10226246" y="5535145"/>
              <a:ext cx="551816" cy="346348"/>
            </a:xfrm>
            <a:prstGeom prst="rect">
              <a:avLst/>
            </a:prstGeom>
            <a:noFill/>
          </p:spPr>
          <p:txBody>
            <a:bodyPr wrap="square" rtlCol="0">
              <a:spAutoFit/>
            </a:bodyPr>
            <a:lstStyle/>
            <a:p>
              <a:r>
                <a:rPr lang="fr-FR" sz="2000" b="1" dirty="0">
                  <a:solidFill>
                    <a:schemeClr val="bg1"/>
                  </a:solidFill>
                </a:rPr>
                <a:t>VM</a:t>
              </a:r>
              <a:endParaRPr lang="fr-FR" b="1" dirty="0">
                <a:solidFill>
                  <a:schemeClr val="bg1"/>
                </a:solidFill>
              </a:endParaRPr>
            </a:p>
          </p:txBody>
        </p:sp>
      </p:grpSp>
    </p:spTree>
    <p:extLst>
      <p:ext uri="{BB962C8B-B14F-4D97-AF65-F5344CB8AC3E}">
        <p14:creationId xmlns:p14="http://schemas.microsoft.com/office/powerpoint/2010/main" val="3651202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0B15C5C1-F23F-4E0A-B993-02A2ADFDA189}"/>
              </a:ext>
            </a:extLst>
          </p:cNvPr>
          <p:cNvPicPr>
            <a:picLocks noChangeAspect="1"/>
          </p:cNvPicPr>
          <p:nvPr/>
        </p:nvPicPr>
        <p:blipFill>
          <a:blip r:embed="rId2"/>
          <a:stretch>
            <a:fillRect/>
          </a:stretch>
        </p:blipFill>
        <p:spPr>
          <a:xfrm>
            <a:off x="0" y="3429000"/>
            <a:ext cx="3895480" cy="3014930"/>
          </a:xfrm>
          <a:prstGeom prst="rect">
            <a:avLst/>
          </a:prstGeom>
        </p:spPr>
      </p:pic>
      <p:sp>
        <p:nvSpPr>
          <p:cNvPr id="3" name="Title 1">
            <a:extLst>
              <a:ext uri="{FF2B5EF4-FFF2-40B4-BE49-F238E27FC236}">
                <a16:creationId xmlns:a16="http://schemas.microsoft.com/office/drawing/2014/main" id="{B2EBD816-E9CD-A0BD-7FAC-B25FB2A09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2C75EEF-226D-F5F3-F6C9-627074515968}"/>
              </a:ext>
            </a:extLst>
          </p:cNvPr>
          <p:cNvSpPr txBox="1"/>
          <p:nvPr/>
        </p:nvSpPr>
        <p:spPr>
          <a:xfrm>
            <a:off x="335360" y="825140"/>
            <a:ext cx="2833353"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12" name="ZoneTexte 11">
            <a:extLst>
              <a:ext uri="{FF2B5EF4-FFF2-40B4-BE49-F238E27FC236}">
                <a16:creationId xmlns:a16="http://schemas.microsoft.com/office/drawing/2014/main" id="{B75E580B-16D8-F81B-6F4C-CEEB0E87AA91}"/>
              </a:ext>
            </a:extLst>
          </p:cNvPr>
          <p:cNvSpPr txBox="1"/>
          <p:nvPr/>
        </p:nvSpPr>
        <p:spPr>
          <a:xfrm>
            <a:off x="3065094" y="906072"/>
            <a:ext cx="4160598" cy="523220"/>
          </a:xfrm>
          <a:prstGeom prst="rect">
            <a:avLst/>
          </a:prstGeom>
          <a:noFill/>
        </p:spPr>
        <p:txBody>
          <a:bodyPr wrap="square" rtlCol="0">
            <a:spAutoFit/>
          </a:bodyPr>
          <a:lstStyle/>
          <a:p>
            <a:r>
              <a:rPr lang="fr-FR" sz="2800" b="1"/>
              <a:t>Main </a:t>
            </a:r>
            <a:r>
              <a:rPr lang="fr-FR" sz="2800" b="1" err="1"/>
              <a:t>Improvements</a:t>
            </a:r>
            <a:endParaRPr lang="fr-FR" sz="2800" b="1"/>
          </a:p>
        </p:txBody>
      </p:sp>
      <p:sp>
        <p:nvSpPr>
          <p:cNvPr id="17" name="ZoneTexte 16">
            <a:extLst>
              <a:ext uri="{FF2B5EF4-FFF2-40B4-BE49-F238E27FC236}">
                <a16:creationId xmlns:a16="http://schemas.microsoft.com/office/drawing/2014/main" id="{0952003C-A3AB-A403-93A4-FDD50C3AC787}"/>
              </a:ext>
            </a:extLst>
          </p:cNvPr>
          <p:cNvSpPr txBox="1"/>
          <p:nvPr/>
        </p:nvSpPr>
        <p:spPr>
          <a:xfrm>
            <a:off x="359549" y="1496177"/>
            <a:ext cx="5465858" cy="1477328"/>
          </a:xfrm>
          <a:prstGeom prst="rect">
            <a:avLst/>
          </a:prstGeom>
          <a:noFill/>
        </p:spPr>
        <p:txBody>
          <a:bodyPr wrap="square" rtlCol="0">
            <a:spAutoFit/>
          </a:bodyPr>
          <a:lstStyle/>
          <a:p>
            <a:r>
              <a:rPr lang="fr-FR" b="1" dirty="0"/>
              <a:t>User Interface: </a:t>
            </a:r>
          </a:p>
          <a:p>
            <a:pPr marL="285750" indent="-285750">
              <a:buFontTx/>
              <a:buChar char="-"/>
            </a:pPr>
            <a:r>
              <a:rPr lang="fr-FR" dirty="0"/>
              <a:t>New menus and </a:t>
            </a:r>
            <a:r>
              <a:rPr lang="fr-FR" dirty="0" err="1"/>
              <a:t>organization</a:t>
            </a:r>
            <a:r>
              <a:rPr lang="fr-FR" dirty="0"/>
              <a:t> of </a:t>
            </a:r>
            <a:r>
              <a:rPr lang="fr-FR" dirty="0" err="1"/>
              <a:t>commands</a:t>
            </a:r>
            <a:endParaRPr lang="fr-FR" dirty="0"/>
          </a:p>
          <a:p>
            <a:pPr marL="285750" indent="-285750">
              <a:buFontTx/>
              <a:buChar char="-"/>
            </a:pPr>
            <a:r>
              <a:rPr lang="fr-FR" dirty="0"/>
              <a:t>Merge of </a:t>
            </a:r>
            <a:r>
              <a:rPr lang="fr-FR" dirty="0" err="1"/>
              <a:t>commands</a:t>
            </a:r>
            <a:r>
              <a:rPr lang="fr-FR" dirty="0"/>
              <a:t> (</a:t>
            </a:r>
            <a:r>
              <a:rPr lang="fr-FR" dirty="0" err="1"/>
              <a:t>from</a:t>
            </a:r>
            <a:r>
              <a:rPr lang="fr-FR" dirty="0"/>
              <a:t> 43 to 34 </a:t>
            </a:r>
            <a:r>
              <a:rPr lang="fr-FR" dirty="0" err="1"/>
              <a:t>commands</a:t>
            </a:r>
            <a:r>
              <a:rPr lang="fr-FR" dirty="0"/>
              <a:t>) </a:t>
            </a:r>
          </a:p>
          <a:p>
            <a:pPr marL="285750" indent="-285750">
              <a:buFontTx/>
              <a:buChar char="-"/>
            </a:pPr>
            <a:r>
              <a:rPr lang="fr-FR" dirty="0"/>
              <a:t>Display help: </a:t>
            </a:r>
            <a:r>
              <a:rPr lang="fr-FR" dirty="0" err="1"/>
              <a:t>Preview</a:t>
            </a:r>
            <a:r>
              <a:rPr lang="fr-FR" dirty="0"/>
              <a:t> + convention of </a:t>
            </a:r>
            <a:r>
              <a:rPr lang="fr-FR" dirty="0" err="1"/>
              <a:t>colors</a:t>
            </a:r>
            <a:endParaRPr lang="fr-FR" dirty="0"/>
          </a:p>
          <a:p>
            <a:pPr marL="285750" indent="-285750">
              <a:buFontTx/>
              <a:buChar char="-"/>
            </a:pPr>
            <a:r>
              <a:rPr lang="fr-FR" dirty="0"/>
              <a:t>direct </a:t>
            </a:r>
            <a:r>
              <a:rPr lang="fr-FR" dirty="0" err="1"/>
              <a:t>access</a:t>
            </a:r>
            <a:r>
              <a:rPr lang="fr-FR" dirty="0"/>
              <a:t> by right-click on faces</a:t>
            </a:r>
          </a:p>
        </p:txBody>
      </p:sp>
      <p:cxnSp>
        <p:nvCxnSpPr>
          <p:cNvPr id="21" name="Connecteur droit avec flèche 20">
            <a:extLst>
              <a:ext uri="{FF2B5EF4-FFF2-40B4-BE49-F238E27FC236}">
                <a16:creationId xmlns:a16="http://schemas.microsoft.com/office/drawing/2014/main" id="{34A5CE8B-D1B1-D607-116E-4FC9EC3C33A1}"/>
              </a:ext>
            </a:extLst>
          </p:cNvPr>
          <p:cNvCxnSpPr>
            <a:cxnSpLocks/>
          </p:cNvCxnSpPr>
          <p:nvPr/>
        </p:nvCxnSpPr>
        <p:spPr>
          <a:xfrm flipH="1">
            <a:off x="2190703" y="2923706"/>
            <a:ext cx="275824" cy="144006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A013ABD0-5018-4B97-30DB-94E151DBFF57}"/>
              </a:ext>
            </a:extLst>
          </p:cNvPr>
          <p:cNvSpPr/>
          <p:nvPr/>
        </p:nvSpPr>
        <p:spPr>
          <a:xfrm>
            <a:off x="841807" y="4698460"/>
            <a:ext cx="1483433" cy="2626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3AA12E25-4A3F-390B-8C15-DAA4AC1393ED}"/>
              </a:ext>
            </a:extLst>
          </p:cNvPr>
          <p:cNvCxnSpPr>
            <a:cxnSpLocks/>
          </p:cNvCxnSpPr>
          <p:nvPr/>
        </p:nvCxnSpPr>
        <p:spPr>
          <a:xfrm>
            <a:off x="5131806" y="2005317"/>
            <a:ext cx="1869468" cy="11079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4FD8EF07-3999-16A7-8EB4-BD0F374B6689}"/>
              </a:ext>
            </a:extLst>
          </p:cNvPr>
          <p:cNvCxnSpPr>
            <a:cxnSpLocks/>
          </p:cNvCxnSpPr>
          <p:nvPr/>
        </p:nvCxnSpPr>
        <p:spPr>
          <a:xfrm>
            <a:off x="4810536" y="2725620"/>
            <a:ext cx="334857" cy="115887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11767771-6C7C-8422-E460-F1D3B01055CD}"/>
              </a:ext>
            </a:extLst>
          </p:cNvPr>
          <p:cNvSpPr txBox="1"/>
          <p:nvPr/>
        </p:nvSpPr>
        <p:spPr>
          <a:xfrm>
            <a:off x="4193848" y="3941311"/>
            <a:ext cx="5356891" cy="369332"/>
          </a:xfrm>
          <a:prstGeom prst="rect">
            <a:avLst/>
          </a:prstGeom>
          <a:noFill/>
        </p:spPr>
        <p:txBody>
          <a:bodyPr wrap="square" rtlCol="0">
            <a:spAutoFit/>
          </a:bodyPr>
          <a:lstStyle/>
          <a:p>
            <a:r>
              <a:rPr lang="fr-FR"/>
              <a:t>Union: </a:t>
            </a:r>
            <a:r>
              <a:rPr lang="fr-FR" b="1">
                <a:solidFill>
                  <a:srgbClr val="00B050"/>
                </a:solidFill>
              </a:rPr>
              <a:t>green</a:t>
            </a:r>
            <a:r>
              <a:rPr lang="fr-FR"/>
              <a:t> / </a:t>
            </a:r>
            <a:r>
              <a:rPr lang="fr-FR" err="1"/>
              <a:t>Subtraction</a:t>
            </a:r>
            <a:r>
              <a:rPr lang="fr-FR"/>
              <a:t>: </a:t>
            </a:r>
            <a:r>
              <a:rPr lang="fr-FR" b="1" err="1">
                <a:solidFill>
                  <a:srgbClr val="FF0000"/>
                </a:solidFill>
              </a:rPr>
              <a:t>red</a:t>
            </a:r>
            <a:r>
              <a:rPr lang="fr-FR"/>
              <a:t> / Intersection: </a:t>
            </a:r>
            <a:r>
              <a:rPr lang="fr-FR" b="1" err="1">
                <a:solidFill>
                  <a:srgbClr val="0070C0"/>
                </a:solidFill>
              </a:rPr>
              <a:t>blue</a:t>
            </a:r>
            <a:endParaRPr lang="fr-FR" b="1">
              <a:solidFill>
                <a:srgbClr val="0070C0"/>
              </a:solidFill>
            </a:endParaRPr>
          </a:p>
        </p:txBody>
      </p:sp>
      <p:pic>
        <p:nvPicPr>
          <p:cNvPr id="14" name="Image 13">
            <a:extLst>
              <a:ext uri="{FF2B5EF4-FFF2-40B4-BE49-F238E27FC236}">
                <a16:creationId xmlns:a16="http://schemas.microsoft.com/office/drawing/2014/main" id="{5A10C955-7A78-CE10-8802-8B4445D1D960}"/>
              </a:ext>
            </a:extLst>
          </p:cNvPr>
          <p:cNvPicPr>
            <a:picLocks noChangeAspect="1"/>
          </p:cNvPicPr>
          <p:nvPr/>
        </p:nvPicPr>
        <p:blipFill>
          <a:blip r:embed="rId3"/>
          <a:stretch>
            <a:fillRect/>
          </a:stretch>
        </p:blipFill>
        <p:spPr>
          <a:xfrm>
            <a:off x="7163043" y="1604287"/>
            <a:ext cx="2324630" cy="2235709"/>
          </a:xfrm>
          <a:prstGeom prst="rect">
            <a:avLst/>
          </a:prstGeom>
        </p:spPr>
      </p:pic>
      <p:sp>
        <p:nvSpPr>
          <p:cNvPr id="6" name="Rectangle 5">
            <a:extLst>
              <a:ext uri="{FF2B5EF4-FFF2-40B4-BE49-F238E27FC236}">
                <a16:creationId xmlns:a16="http://schemas.microsoft.com/office/drawing/2014/main" id="{D81B080F-3EC8-8D28-148E-6960FF835B61}"/>
              </a:ext>
            </a:extLst>
          </p:cNvPr>
          <p:cNvSpPr/>
          <p:nvPr/>
        </p:nvSpPr>
        <p:spPr>
          <a:xfrm rot="221470">
            <a:off x="8156548" y="1136636"/>
            <a:ext cx="263769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15224</a:t>
            </a:r>
          </a:p>
        </p:txBody>
      </p:sp>
      <p:pic>
        <p:nvPicPr>
          <p:cNvPr id="8" name="Image 7">
            <a:extLst>
              <a:ext uri="{FF2B5EF4-FFF2-40B4-BE49-F238E27FC236}">
                <a16:creationId xmlns:a16="http://schemas.microsoft.com/office/drawing/2014/main" id="{C4FBC8F3-AC52-38BE-425C-ED7CD28FC131}"/>
              </a:ext>
            </a:extLst>
          </p:cNvPr>
          <p:cNvPicPr>
            <a:picLocks noChangeAspect="1"/>
          </p:cNvPicPr>
          <p:nvPr/>
        </p:nvPicPr>
        <p:blipFill>
          <a:blip r:embed="rId4"/>
          <a:stretch>
            <a:fillRect/>
          </a:stretch>
        </p:blipFill>
        <p:spPr>
          <a:xfrm>
            <a:off x="8110664" y="4426811"/>
            <a:ext cx="4081335" cy="2445772"/>
          </a:xfrm>
          <a:prstGeom prst="rect">
            <a:avLst/>
          </a:prstGeom>
        </p:spPr>
      </p:pic>
      <p:pic>
        <p:nvPicPr>
          <p:cNvPr id="10" name="Image 9">
            <a:extLst>
              <a:ext uri="{FF2B5EF4-FFF2-40B4-BE49-F238E27FC236}">
                <a16:creationId xmlns:a16="http://schemas.microsoft.com/office/drawing/2014/main" id="{3C6B4570-D1EC-E27C-935A-58D78D1D1142}"/>
              </a:ext>
            </a:extLst>
          </p:cNvPr>
          <p:cNvPicPr>
            <a:picLocks noChangeAspect="1"/>
          </p:cNvPicPr>
          <p:nvPr/>
        </p:nvPicPr>
        <p:blipFill>
          <a:blip r:embed="rId5"/>
          <a:stretch>
            <a:fillRect/>
          </a:stretch>
        </p:blipFill>
        <p:spPr>
          <a:xfrm>
            <a:off x="4082351" y="4457932"/>
            <a:ext cx="3968379" cy="2378083"/>
          </a:xfrm>
          <a:prstGeom prst="rect">
            <a:avLst/>
          </a:prstGeom>
        </p:spPr>
      </p:pic>
      <p:grpSp>
        <p:nvGrpSpPr>
          <p:cNvPr id="2" name="Groupe 1">
            <a:extLst>
              <a:ext uri="{FF2B5EF4-FFF2-40B4-BE49-F238E27FC236}">
                <a16:creationId xmlns:a16="http://schemas.microsoft.com/office/drawing/2014/main" id="{358B2AF2-8D76-F130-1FB1-21638477F956}"/>
              </a:ext>
            </a:extLst>
          </p:cNvPr>
          <p:cNvGrpSpPr/>
          <p:nvPr/>
        </p:nvGrpSpPr>
        <p:grpSpPr>
          <a:xfrm>
            <a:off x="10897128" y="312966"/>
            <a:ext cx="845672" cy="809283"/>
            <a:chOff x="10127164" y="5361875"/>
            <a:chExt cx="737060" cy="700541"/>
          </a:xfrm>
        </p:grpSpPr>
        <p:sp>
          <p:nvSpPr>
            <p:cNvPr id="5" name="Rectangle : coins arrondis 4">
              <a:extLst>
                <a:ext uri="{FF2B5EF4-FFF2-40B4-BE49-F238E27FC236}">
                  <a16:creationId xmlns:a16="http://schemas.microsoft.com/office/drawing/2014/main" id="{C6D9286B-1EC3-F31D-ED15-F9CCD4A6E478}"/>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a:extLst>
                <a:ext uri="{FF2B5EF4-FFF2-40B4-BE49-F238E27FC236}">
                  <a16:creationId xmlns:a16="http://schemas.microsoft.com/office/drawing/2014/main" id="{40BC8049-72C0-E057-3C8F-380C61A96510}"/>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56DF7FFA-CD4C-4BFB-62B1-AC5EEDDBE15B}"/>
                </a:ext>
              </a:extLst>
            </p:cNvPr>
            <p:cNvSpPr txBox="1"/>
            <p:nvPr/>
          </p:nvSpPr>
          <p:spPr>
            <a:xfrm>
              <a:off x="10226246" y="5535145"/>
              <a:ext cx="551816" cy="346348"/>
            </a:xfrm>
            <a:prstGeom prst="rect">
              <a:avLst/>
            </a:prstGeom>
            <a:noFill/>
          </p:spPr>
          <p:txBody>
            <a:bodyPr wrap="square" rtlCol="0">
              <a:spAutoFit/>
            </a:bodyPr>
            <a:lstStyle/>
            <a:p>
              <a:r>
                <a:rPr lang="fr-FR" sz="2000" b="1" dirty="0">
                  <a:solidFill>
                    <a:schemeClr val="bg1"/>
                  </a:solidFill>
                </a:rPr>
                <a:t>VM</a:t>
              </a:r>
              <a:endParaRPr lang="fr-FR" b="1" dirty="0">
                <a:solidFill>
                  <a:schemeClr val="bg1"/>
                </a:solidFill>
              </a:endParaRPr>
            </a:p>
          </p:txBody>
        </p:sp>
      </p:grpSp>
    </p:spTree>
    <p:extLst>
      <p:ext uri="{BB962C8B-B14F-4D97-AF65-F5344CB8AC3E}">
        <p14:creationId xmlns:p14="http://schemas.microsoft.com/office/powerpoint/2010/main" val="1371977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010D370-07CD-45D6-B2A7-A69D01A5FA4C}"/>
              </a:ext>
            </a:extLst>
          </p:cNvPr>
          <p:cNvPicPr>
            <a:picLocks noChangeAspect="1"/>
          </p:cNvPicPr>
          <p:nvPr/>
        </p:nvPicPr>
        <p:blipFill rotWithShape="1">
          <a:blip r:embed="rId2"/>
          <a:srcRect r="24362"/>
          <a:stretch/>
        </p:blipFill>
        <p:spPr>
          <a:xfrm>
            <a:off x="5304458" y="4165100"/>
            <a:ext cx="3205395" cy="2692900"/>
          </a:xfrm>
          <a:prstGeom prst="rect">
            <a:avLst/>
          </a:prstGeom>
        </p:spPr>
      </p:pic>
      <p:pic>
        <p:nvPicPr>
          <p:cNvPr id="30" name="Image 29">
            <a:extLst>
              <a:ext uri="{FF2B5EF4-FFF2-40B4-BE49-F238E27FC236}">
                <a16:creationId xmlns:a16="http://schemas.microsoft.com/office/drawing/2014/main" id="{81765E32-BB54-C3CD-8253-E5E8A0C529B9}"/>
              </a:ext>
            </a:extLst>
          </p:cNvPr>
          <p:cNvPicPr>
            <a:picLocks noChangeAspect="1"/>
          </p:cNvPicPr>
          <p:nvPr/>
        </p:nvPicPr>
        <p:blipFill>
          <a:blip r:embed="rId3"/>
          <a:stretch>
            <a:fillRect/>
          </a:stretch>
        </p:blipFill>
        <p:spPr>
          <a:xfrm>
            <a:off x="8573037" y="1026697"/>
            <a:ext cx="2560709" cy="3792849"/>
          </a:xfrm>
          <a:prstGeom prst="rect">
            <a:avLst/>
          </a:prstGeom>
        </p:spPr>
      </p:pic>
      <p:sp>
        <p:nvSpPr>
          <p:cNvPr id="3" name="Title 1">
            <a:extLst>
              <a:ext uri="{FF2B5EF4-FFF2-40B4-BE49-F238E27FC236}">
                <a16:creationId xmlns:a16="http://schemas.microsoft.com/office/drawing/2014/main" id="{B2EBD816-E9CD-A0BD-7FAC-B25FB2A09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2C75EEF-226D-F5F3-F6C9-627074515968}"/>
              </a:ext>
            </a:extLst>
          </p:cNvPr>
          <p:cNvSpPr txBox="1"/>
          <p:nvPr/>
        </p:nvSpPr>
        <p:spPr>
          <a:xfrm>
            <a:off x="335360" y="825140"/>
            <a:ext cx="2833353"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12" name="ZoneTexte 11">
            <a:extLst>
              <a:ext uri="{FF2B5EF4-FFF2-40B4-BE49-F238E27FC236}">
                <a16:creationId xmlns:a16="http://schemas.microsoft.com/office/drawing/2014/main" id="{B75E580B-16D8-F81B-6F4C-CEEB0E87AA91}"/>
              </a:ext>
            </a:extLst>
          </p:cNvPr>
          <p:cNvSpPr txBox="1"/>
          <p:nvPr/>
        </p:nvSpPr>
        <p:spPr>
          <a:xfrm>
            <a:off x="3065094" y="906072"/>
            <a:ext cx="4160598" cy="523220"/>
          </a:xfrm>
          <a:prstGeom prst="rect">
            <a:avLst/>
          </a:prstGeom>
          <a:noFill/>
        </p:spPr>
        <p:txBody>
          <a:bodyPr wrap="square" rtlCol="0">
            <a:spAutoFit/>
          </a:bodyPr>
          <a:lstStyle/>
          <a:p>
            <a:r>
              <a:rPr lang="fr-FR" sz="2800" b="1"/>
              <a:t>Main </a:t>
            </a:r>
            <a:r>
              <a:rPr lang="fr-FR" sz="2800" b="1" err="1"/>
              <a:t>Improvements</a:t>
            </a:r>
            <a:endParaRPr lang="fr-FR" sz="2800" b="1"/>
          </a:p>
        </p:txBody>
      </p:sp>
      <p:sp>
        <p:nvSpPr>
          <p:cNvPr id="6" name="ZoneTexte 5">
            <a:extLst>
              <a:ext uri="{FF2B5EF4-FFF2-40B4-BE49-F238E27FC236}">
                <a16:creationId xmlns:a16="http://schemas.microsoft.com/office/drawing/2014/main" id="{FF5FEF13-78F5-CD11-25EB-74212FDC651F}"/>
              </a:ext>
            </a:extLst>
          </p:cNvPr>
          <p:cNvSpPr txBox="1"/>
          <p:nvPr/>
        </p:nvSpPr>
        <p:spPr>
          <a:xfrm>
            <a:off x="345440" y="1587656"/>
            <a:ext cx="7363165" cy="646331"/>
          </a:xfrm>
          <a:prstGeom prst="rect">
            <a:avLst/>
          </a:prstGeom>
          <a:noFill/>
        </p:spPr>
        <p:txBody>
          <a:bodyPr wrap="square">
            <a:spAutoFit/>
          </a:bodyPr>
          <a:lstStyle/>
          <a:p>
            <a:r>
              <a:rPr lang="fr-FR" b="1" dirty="0"/>
              <a:t>Workflow:</a:t>
            </a:r>
          </a:p>
          <a:p>
            <a:pPr marL="285750" indent="-285750">
              <a:buFontTx/>
              <a:buChar char="-"/>
            </a:pPr>
            <a:r>
              <a:rPr lang="fr-FR" dirty="0" err="1"/>
              <a:t>commands</a:t>
            </a:r>
            <a:r>
              <a:rPr lang="fr-FR" dirty="0"/>
              <a:t> of </a:t>
            </a:r>
            <a:r>
              <a:rPr lang="fr-FR" dirty="0" err="1"/>
              <a:t>creation</a:t>
            </a:r>
            <a:r>
              <a:rPr lang="fr-FR" dirty="0"/>
              <a:t> and </a:t>
            </a:r>
            <a:r>
              <a:rPr lang="fr-FR" dirty="0" err="1"/>
              <a:t>boolean</a:t>
            </a:r>
            <a:r>
              <a:rPr lang="fr-FR" dirty="0"/>
              <a:t> </a:t>
            </a:r>
            <a:r>
              <a:rPr lang="fr-FR" dirty="0" err="1"/>
              <a:t>operations</a:t>
            </a:r>
            <a:r>
              <a:rPr lang="fr-FR" dirty="0"/>
              <a:t> set </a:t>
            </a:r>
            <a:r>
              <a:rPr lang="fr-FR" dirty="0" err="1"/>
              <a:t>together</a:t>
            </a:r>
            <a:endParaRPr lang="fr-FR" dirty="0"/>
          </a:p>
        </p:txBody>
      </p:sp>
      <p:cxnSp>
        <p:nvCxnSpPr>
          <p:cNvPr id="13" name="Connecteur droit avec flèche 12">
            <a:extLst>
              <a:ext uri="{FF2B5EF4-FFF2-40B4-BE49-F238E27FC236}">
                <a16:creationId xmlns:a16="http://schemas.microsoft.com/office/drawing/2014/main" id="{AFDF5D8D-F711-6735-BB71-2EE85C423F1C}"/>
              </a:ext>
            </a:extLst>
          </p:cNvPr>
          <p:cNvCxnSpPr>
            <a:cxnSpLocks/>
          </p:cNvCxnSpPr>
          <p:nvPr/>
        </p:nvCxnSpPr>
        <p:spPr>
          <a:xfrm>
            <a:off x="6351536" y="2242241"/>
            <a:ext cx="2138251" cy="90131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C8FABF5-8A50-C7F8-6BD3-A44570968374}"/>
              </a:ext>
            </a:extLst>
          </p:cNvPr>
          <p:cNvSpPr/>
          <p:nvPr/>
        </p:nvSpPr>
        <p:spPr>
          <a:xfrm>
            <a:off x="8573037" y="3135305"/>
            <a:ext cx="2560709" cy="8743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FEF3C8F2-53EE-F619-0FD3-950BC8F79C59}"/>
              </a:ext>
            </a:extLst>
          </p:cNvPr>
          <p:cNvSpPr txBox="1"/>
          <p:nvPr/>
        </p:nvSpPr>
        <p:spPr>
          <a:xfrm>
            <a:off x="217376" y="4265069"/>
            <a:ext cx="4790559" cy="646331"/>
          </a:xfrm>
          <a:prstGeom prst="rect">
            <a:avLst/>
          </a:prstGeom>
          <a:noFill/>
        </p:spPr>
        <p:txBody>
          <a:bodyPr wrap="square">
            <a:spAutoFit/>
          </a:bodyPr>
          <a:lstStyle/>
          <a:p>
            <a:pPr marL="285750" indent="-285750">
              <a:buFontTx/>
              <a:buChar char="-"/>
            </a:pPr>
            <a:r>
              <a:rPr lang="fr-FR" dirty="0" err="1"/>
              <a:t>Commands</a:t>
            </a:r>
            <a:r>
              <a:rPr lang="fr-FR" dirty="0"/>
              <a:t> are </a:t>
            </a:r>
            <a:r>
              <a:rPr lang="fr-FR" dirty="0" err="1"/>
              <a:t>greyed</a:t>
            </a:r>
            <a:r>
              <a:rPr lang="fr-FR" dirty="0"/>
              <a:t> out or invisible (dialogue) if not possible. </a:t>
            </a:r>
          </a:p>
        </p:txBody>
      </p:sp>
      <p:sp>
        <p:nvSpPr>
          <p:cNvPr id="22" name="Rectangle 21">
            <a:extLst>
              <a:ext uri="{FF2B5EF4-FFF2-40B4-BE49-F238E27FC236}">
                <a16:creationId xmlns:a16="http://schemas.microsoft.com/office/drawing/2014/main" id="{7214F797-D404-5644-BB80-40A16693967E}"/>
              </a:ext>
            </a:extLst>
          </p:cNvPr>
          <p:cNvSpPr/>
          <p:nvPr/>
        </p:nvSpPr>
        <p:spPr>
          <a:xfrm flipH="1">
            <a:off x="5304457" y="4911400"/>
            <a:ext cx="402797" cy="39550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a:extLst>
              <a:ext uri="{FF2B5EF4-FFF2-40B4-BE49-F238E27FC236}">
                <a16:creationId xmlns:a16="http://schemas.microsoft.com/office/drawing/2014/main" id="{08E5C310-E7D2-7508-E8BE-5454071ED3E3}"/>
              </a:ext>
            </a:extLst>
          </p:cNvPr>
          <p:cNvCxnSpPr>
            <a:cxnSpLocks/>
          </p:cNvCxnSpPr>
          <p:nvPr/>
        </p:nvCxnSpPr>
        <p:spPr>
          <a:xfrm flipV="1">
            <a:off x="4466651" y="5380074"/>
            <a:ext cx="837807" cy="74629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F0B5889-A8F4-80E5-CBA4-B5A6374262B9}"/>
              </a:ext>
            </a:extLst>
          </p:cNvPr>
          <p:cNvSpPr/>
          <p:nvPr/>
        </p:nvSpPr>
        <p:spPr>
          <a:xfrm rot="182356">
            <a:off x="5487919" y="1535148"/>
            <a:ext cx="2558798"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14214</a:t>
            </a:r>
          </a:p>
        </p:txBody>
      </p:sp>
      <p:sp>
        <p:nvSpPr>
          <p:cNvPr id="17" name="ZoneTexte 16">
            <a:extLst>
              <a:ext uri="{FF2B5EF4-FFF2-40B4-BE49-F238E27FC236}">
                <a16:creationId xmlns:a16="http://schemas.microsoft.com/office/drawing/2014/main" id="{63A297FA-0458-5734-C512-F156502A6FC1}"/>
              </a:ext>
            </a:extLst>
          </p:cNvPr>
          <p:cNvSpPr txBox="1"/>
          <p:nvPr/>
        </p:nvSpPr>
        <p:spPr>
          <a:xfrm>
            <a:off x="285270" y="5062248"/>
            <a:ext cx="4548856" cy="1200329"/>
          </a:xfrm>
          <a:prstGeom prst="rect">
            <a:avLst/>
          </a:prstGeom>
          <a:noFill/>
        </p:spPr>
        <p:txBody>
          <a:bodyPr wrap="square">
            <a:spAutoFit/>
          </a:bodyPr>
          <a:lstStyle/>
          <a:p>
            <a:r>
              <a:rPr lang="fr-FR" sz="1800" dirty="0" err="1"/>
              <a:t>Examples</a:t>
            </a:r>
            <a:r>
              <a:rPr lang="fr-FR" sz="1800" dirty="0"/>
              <a:t>: </a:t>
            </a:r>
          </a:p>
          <a:p>
            <a:pPr marL="285750" indent="-285750">
              <a:buFontTx/>
              <a:buChar char="-"/>
            </a:pPr>
            <a:r>
              <a:rPr lang="fr-FR" sz="1800" dirty="0"/>
              <a:t>no Extrusion or Revolution possible if </a:t>
            </a:r>
            <a:r>
              <a:rPr lang="fr-FR" sz="1800" dirty="0" err="1"/>
              <a:t>there</a:t>
            </a:r>
            <a:r>
              <a:rPr lang="fr-FR" sz="1800" dirty="0"/>
              <a:t> </a:t>
            </a:r>
            <a:r>
              <a:rPr lang="fr-FR" sz="1800" dirty="0" err="1"/>
              <a:t>is</a:t>
            </a:r>
            <a:r>
              <a:rPr lang="fr-FR" sz="1800" dirty="0"/>
              <a:t> no wireframe </a:t>
            </a:r>
            <a:r>
              <a:rPr lang="fr-FR" sz="1800" dirty="0" err="1"/>
              <a:t>geometry</a:t>
            </a:r>
            <a:r>
              <a:rPr lang="fr-FR" sz="1800" dirty="0"/>
              <a:t> on screen. </a:t>
            </a:r>
          </a:p>
          <a:p>
            <a:pPr marL="285750" indent="-285750">
              <a:buFontTx/>
              <a:buChar char="-"/>
            </a:pPr>
            <a:r>
              <a:rPr lang="fr-FR" dirty="0"/>
              <a:t>No </a:t>
            </a:r>
            <a:r>
              <a:rPr lang="fr-FR" dirty="0" err="1"/>
              <a:t>boolean</a:t>
            </a:r>
            <a:r>
              <a:rPr lang="fr-FR" dirty="0"/>
              <a:t> </a:t>
            </a:r>
            <a:r>
              <a:rPr lang="fr-FR" dirty="0" err="1"/>
              <a:t>operations</a:t>
            </a:r>
            <a:r>
              <a:rPr lang="fr-FR" dirty="0"/>
              <a:t> if </a:t>
            </a:r>
            <a:r>
              <a:rPr lang="fr-FR" dirty="0" err="1"/>
              <a:t>only</a:t>
            </a:r>
            <a:r>
              <a:rPr lang="fr-FR" dirty="0"/>
              <a:t> one </a:t>
            </a:r>
            <a:r>
              <a:rPr lang="fr-FR" dirty="0" err="1"/>
              <a:t>solid</a:t>
            </a:r>
            <a:endParaRPr lang="fr-FR" sz="1800" dirty="0"/>
          </a:p>
        </p:txBody>
      </p:sp>
      <p:pic>
        <p:nvPicPr>
          <p:cNvPr id="25" name="Image 24">
            <a:extLst>
              <a:ext uri="{FF2B5EF4-FFF2-40B4-BE49-F238E27FC236}">
                <a16:creationId xmlns:a16="http://schemas.microsoft.com/office/drawing/2014/main" id="{348612AA-888F-8128-8236-C637E21E4E7C}"/>
              </a:ext>
            </a:extLst>
          </p:cNvPr>
          <p:cNvPicPr>
            <a:picLocks noChangeAspect="1"/>
          </p:cNvPicPr>
          <p:nvPr/>
        </p:nvPicPr>
        <p:blipFill>
          <a:blip r:embed="rId4"/>
          <a:stretch>
            <a:fillRect/>
          </a:stretch>
        </p:blipFill>
        <p:spPr>
          <a:xfrm>
            <a:off x="3394953" y="2456303"/>
            <a:ext cx="2201435" cy="1040845"/>
          </a:xfrm>
          <a:prstGeom prst="rect">
            <a:avLst/>
          </a:prstGeom>
        </p:spPr>
      </p:pic>
      <p:sp>
        <p:nvSpPr>
          <p:cNvPr id="10" name="ZoneTexte 9">
            <a:extLst>
              <a:ext uri="{FF2B5EF4-FFF2-40B4-BE49-F238E27FC236}">
                <a16:creationId xmlns:a16="http://schemas.microsoft.com/office/drawing/2014/main" id="{F625A992-7C23-F073-A115-CFE7D2933DF7}"/>
              </a:ext>
            </a:extLst>
          </p:cNvPr>
          <p:cNvSpPr txBox="1"/>
          <p:nvPr/>
        </p:nvSpPr>
        <p:spPr>
          <a:xfrm>
            <a:off x="345440" y="2410068"/>
            <a:ext cx="3049513" cy="923330"/>
          </a:xfrm>
          <a:prstGeom prst="rect">
            <a:avLst/>
          </a:prstGeom>
          <a:noFill/>
        </p:spPr>
        <p:txBody>
          <a:bodyPr wrap="square">
            <a:spAutoFit/>
          </a:bodyPr>
          <a:lstStyle/>
          <a:p>
            <a:r>
              <a:rPr lang="fr-FR" dirty="0"/>
              <a:t>If </a:t>
            </a:r>
            <a:r>
              <a:rPr lang="fr-FR" dirty="0" err="1"/>
              <a:t>there</a:t>
            </a:r>
            <a:r>
              <a:rPr lang="fr-FR" dirty="0"/>
              <a:t> are </a:t>
            </a:r>
            <a:r>
              <a:rPr lang="fr-FR" dirty="0" err="1"/>
              <a:t>several</a:t>
            </a:r>
            <a:r>
              <a:rPr lang="fr-FR" dirty="0"/>
              <a:t> </a:t>
            </a:r>
            <a:r>
              <a:rPr lang="fr-FR" dirty="0" err="1"/>
              <a:t>solids</a:t>
            </a:r>
            <a:r>
              <a:rPr lang="fr-FR" dirty="0"/>
              <a:t>, </a:t>
            </a:r>
            <a:r>
              <a:rPr lang="fr-FR" dirty="0" err="1"/>
              <a:t>you</a:t>
            </a:r>
            <a:r>
              <a:rPr lang="fr-FR" dirty="0"/>
              <a:t> can </a:t>
            </a:r>
            <a:r>
              <a:rPr lang="fr-FR" dirty="0" err="1"/>
              <a:t>choose</a:t>
            </a:r>
            <a:r>
              <a:rPr lang="fr-FR" dirty="0"/>
              <a:t> the one </a:t>
            </a:r>
            <a:r>
              <a:rPr lang="fr-FR" dirty="0" err="1"/>
              <a:t>you</a:t>
            </a:r>
            <a:r>
              <a:rPr lang="fr-FR" dirty="0"/>
              <a:t> </a:t>
            </a:r>
            <a:r>
              <a:rPr lang="fr-FR" dirty="0" err="1"/>
              <a:t>want</a:t>
            </a:r>
            <a:r>
              <a:rPr lang="fr-FR" dirty="0"/>
              <a:t> in a combo box.</a:t>
            </a:r>
          </a:p>
        </p:txBody>
      </p:sp>
      <p:grpSp>
        <p:nvGrpSpPr>
          <p:cNvPr id="15" name="Groupe 14">
            <a:extLst>
              <a:ext uri="{FF2B5EF4-FFF2-40B4-BE49-F238E27FC236}">
                <a16:creationId xmlns:a16="http://schemas.microsoft.com/office/drawing/2014/main" id="{D3AB7189-B77C-8D97-104D-CF7F1FA86E2F}"/>
              </a:ext>
            </a:extLst>
          </p:cNvPr>
          <p:cNvGrpSpPr/>
          <p:nvPr/>
        </p:nvGrpSpPr>
        <p:grpSpPr>
          <a:xfrm>
            <a:off x="10897128" y="312966"/>
            <a:ext cx="845672" cy="809283"/>
            <a:chOff x="10127164" y="5361875"/>
            <a:chExt cx="737060" cy="700541"/>
          </a:xfrm>
        </p:grpSpPr>
        <p:sp>
          <p:nvSpPr>
            <p:cNvPr id="16" name="Rectangle : coins arrondis 15">
              <a:extLst>
                <a:ext uri="{FF2B5EF4-FFF2-40B4-BE49-F238E27FC236}">
                  <a16:creationId xmlns:a16="http://schemas.microsoft.com/office/drawing/2014/main" id="{30FFEFA7-E717-49D6-D7EF-B1C9C470C85B}"/>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riangle isocèle 17">
              <a:extLst>
                <a:ext uri="{FF2B5EF4-FFF2-40B4-BE49-F238E27FC236}">
                  <a16:creationId xmlns:a16="http://schemas.microsoft.com/office/drawing/2014/main" id="{49300BD6-2F04-E3AE-073E-F2CB332FCD78}"/>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1A641FA5-49C8-E1FE-72BB-72E4EFE7D60A}"/>
                </a:ext>
              </a:extLst>
            </p:cNvPr>
            <p:cNvSpPr txBox="1"/>
            <p:nvPr/>
          </p:nvSpPr>
          <p:spPr>
            <a:xfrm>
              <a:off x="10226246" y="5535145"/>
              <a:ext cx="551816" cy="346348"/>
            </a:xfrm>
            <a:prstGeom prst="rect">
              <a:avLst/>
            </a:prstGeom>
            <a:noFill/>
          </p:spPr>
          <p:txBody>
            <a:bodyPr wrap="square" rtlCol="0">
              <a:spAutoFit/>
            </a:bodyPr>
            <a:lstStyle/>
            <a:p>
              <a:r>
                <a:rPr lang="fr-FR" sz="2000" b="1" dirty="0">
                  <a:solidFill>
                    <a:schemeClr val="bg1"/>
                  </a:solidFill>
                </a:rPr>
                <a:t>VM</a:t>
              </a:r>
              <a:endParaRPr lang="fr-FR" b="1" dirty="0">
                <a:solidFill>
                  <a:schemeClr val="bg1"/>
                </a:solidFill>
              </a:endParaRPr>
            </a:p>
          </p:txBody>
        </p:sp>
      </p:grpSp>
    </p:spTree>
    <p:extLst>
      <p:ext uri="{BB962C8B-B14F-4D97-AF65-F5344CB8AC3E}">
        <p14:creationId xmlns:p14="http://schemas.microsoft.com/office/powerpoint/2010/main" val="1638979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78D19225-2D74-73F0-317D-69AC89DFB099}"/>
              </a:ext>
            </a:extLst>
          </p:cNvPr>
          <p:cNvPicPr>
            <a:picLocks noChangeAspect="1"/>
          </p:cNvPicPr>
          <p:nvPr/>
        </p:nvPicPr>
        <p:blipFill>
          <a:blip r:embed="rId2"/>
          <a:stretch>
            <a:fillRect/>
          </a:stretch>
        </p:blipFill>
        <p:spPr>
          <a:xfrm>
            <a:off x="2091387" y="4326717"/>
            <a:ext cx="2460293" cy="2496810"/>
          </a:xfrm>
          <a:prstGeom prst="rect">
            <a:avLst/>
          </a:prstGeom>
        </p:spPr>
      </p:pic>
      <p:sp>
        <p:nvSpPr>
          <p:cNvPr id="3" name="Title 1">
            <a:extLst>
              <a:ext uri="{FF2B5EF4-FFF2-40B4-BE49-F238E27FC236}">
                <a16:creationId xmlns:a16="http://schemas.microsoft.com/office/drawing/2014/main" id="{B2EBD816-E9CD-A0BD-7FAC-B25FB2A09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2C75EEF-226D-F5F3-F6C9-627074515968}"/>
              </a:ext>
            </a:extLst>
          </p:cNvPr>
          <p:cNvSpPr txBox="1"/>
          <p:nvPr/>
        </p:nvSpPr>
        <p:spPr>
          <a:xfrm>
            <a:off x="335360" y="825140"/>
            <a:ext cx="7776864"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5" name="ZoneTexte 4">
            <a:extLst>
              <a:ext uri="{FF2B5EF4-FFF2-40B4-BE49-F238E27FC236}">
                <a16:creationId xmlns:a16="http://schemas.microsoft.com/office/drawing/2014/main" id="{A11F1913-7394-6A16-5A5A-6CA99304E1A4}"/>
              </a:ext>
            </a:extLst>
          </p:cNvPr>
          <p:cNvSpPr txBox="1"/>
          <p:nvPr/>
        </p:nvSpPr>
        <p:spPr>
          <a:xfrm>
            <a:off x="335360" y="1677562"/>
            <a:ext cx="5431697" cy="1754326"/>
          </a:xfrm>
          <a:prstGeom prst="rect">
            <a:avLst/>
          </a:prstGeom>
          <a:noFill/>
        </p:spPr>
        <p:txBody>
          <a:bodyPr wrap="square" rtlCol="0">
            <a:spAutoFit/>
          </a:bodyPr>
          <a:lstStyle/>
          <a:p>
            <a:r>
              <a:rPr lang="fr-FR" b="1" dirty="0"/>
              <a:t>New modes of construction</a:t>
            </a:r>
            <a:r>
              <a:rPr lang="fr-FR" dirty="0"/>
              <a:t>: </a:t>
            </a:r>
          </a:p>
          <a:p>
            <a:pPr marL="285750" indent="-285750">
              <a:buFontTx/>
              <a:buChar char="-"/>
            </a:pPr>
            <a:r>
              <a:rPr lang="fr-FR" dirty="0"/>
              <a:t>type of construction: </a:t>
            </a:r>
            <a:r>
              <a:rPr lang="fr-FR" dirty="0" err="1"/>
              <a:t>cylinder</a:t>
            </a:r>
            <a:r>
              <a:rPr lang="fr-FR" dirty="0"/>
              <a:t> </a:t>
            </a:r>
            <a:r>
              <a:rPr lang="fr-FR" dirty="0" err="1"/>
              <a:t>based</a:t>
            </a:r>
            <a:r>
              <a:rPr lang="fr-FR" dirty="0"/>
              <a:t> on </a:t>
            </a:r>
            <a:r>
              <a:rPr lang="fr-FR" dirty="0" err="1"/>
              <a:t>circle</a:t>
            </a:r>
            <a:r>
              <a:rPr lang="fr-FR" dirty="0"/>
              <a:t>, block </a:t>
            </a:r>
            <a:r>
              <a:rPr lang="fr-FR" dirty="0" err="1"/>
              <a:t>based</a:t>
            </a:r>
            <a:r>
              <a:rPr lang="fr-FR" dirty="0"/>
              <a:t> on rectangle etc.</a:t>
            </a:r>
          </a:p>
          <a:p>
            <a:pPr marL="285750" indent="-285750">
              <a:buFontTx/>
              <a:buChar char="-"/>
            </a:pPr>
            <a:r>
              <a:rPr lang="fr-FR" dirty="0" err="1"/>
              <a:t>contextual</a:t>
            </a:r>
            <a:r>
              <a:rPr lang="fr-FR" dirty="0"/>
              <a:t> </a:t>
            </a:r>
            <a:r>
              <a:rPr lang="fr-FR" dirty="0" err="1"/>
              <a:t>creations</a:t>
            </a:r>
            <a:r>
              <a:rPr lang="fr-FR" dirty="0"/>
              <a:t> </a:t>
            </a:r>
            <a:r>
              <a:rPr lang="fr-FR" dirty="0" err="1"/>
              <a:t>with</a:t>
            </a:r>
            <a:r>
              <a:rPr lang="fr-FR" dirty="0"/>
              <a:t> </a:t>
            </a:r>
            <a:r>
              <a:rPr lang="fr-FR" dirty="0" err="1"/>
              <a:t>cursor</a:t>
            </a:r>
            <a:r>
              <a:rPr lang="fr-FR" dirty="0"/>
              <a:t> (ex: </a:t>
            </a:r>
            <a:r>
              <a:rPr lang="fr-FR" dirty="0" err="1"/>
              <a:t>depth</a:t>
            </a:r>
            <a:r>
              <a:rPr lang="fr-FR" dirty="0"/>
              <a:t> of </a:t>
            </a:r>
            <a:r>
              <a:rPr lang="fr-FR" dirty="0" err="1"/>
              <a:t>cylinder</a:t>
            </a:r>
            <a:r>
              <a:rPr lang="fr-FR" dirty="0"/>
              <a:t> by </a:t>
            </a:r>
            <a:r>
              <a:rPr lang="fr-FR" dirty="0" err="1"/>
              <a:t>clicking</a:t>
            </a:r>
            <a:r>
              <a:rPr lang="fr-FR" dirty="0"/>
              <a:t> </a:t>
            </a:r>
            <a:r>
              <a:rPr lang="fr-FR" dirty="0" err="1"/>
              <a:t>solid</a:t>
            </a:r>
            <a:r>
              <a:rPr lang="fr-FR" dirty="0"/>
              <a:t> </a:t>
            </a:r>
            <a:r>
              <a:rPr lang="fr-FR" dirty="0" err="1"/>
              <a:t>edge</a:t>
            </a:r>
            <a:r>
              <a:rPr lang="fr-FR" dirty="0"/>
              <a:t>)</a:t>
            </a:r>
          </a:p>
          <a:p>
            <a:pPr marL="285750" indent="-285750">
              <a:buFontTx/>
              <a:buChar char="-"/>
            </a:pPr>
            <a:r>
              <a:rPr lang="fr-FR" dirty="0" err="1"/>
              <a:t>Homogenization</a:t>
            </a:r>
            <a:r>
              <a:rPr lang="fr-FR" dirty="0"/>
              <a:t> </a:t>
            </a:r>
            <a:r>
              <a:rPr lang="fr-FR" dirty="0" err="1"/>
              <a:t>with</a:t>
            </a:r>
            <a:r>
              <a:rPr lang="fr-FR" dirty="0"/>
              <a:t> wireframe </a:t>
            </a:r>
          </a:p>
        </p:txBody>
      </p:sp>
      <p:pic>
        <p:nvPicPr>
          <p:cNvPr id="7" name="Image 6">
            <a:extLst>
              <a:ext uri="{FF2B5EF4-FFF2-40B4-BE49-F238E27FC236}">
                <a16:creationId xmlns:a16="http://schemas.microsoft.com/office/drawing/2014/main" id="{83046956-5654-8771-88E5-19534EDF23F7}"/>
              </a:ext>
            </a:extLst>
          </p:cNvPr>
          <p:cNvPicPr>
            <a:picLocks noChangeAspect="1"/>
          </p:cNvPicPr>
          <p:nvPr/>
        </p:nvPicPr>
        <p:blipFill>
          <a:blip r:embed="rId3"/>
          <a:stretch>
            <a:fillRect/>
          </a:stretch>
        </p:blipFill>
        <p:spPr>
          <a:xfrm>
            <a:off x="6496347" y="1304070"/>
            <a:ext cx="4744212" cy="3876368"/>
          </a:xfrm>
          <a:prstGeom prst="rect">
            <a:avLst/>
          </a:prstGeom>
        </p:spPr>
      </p:pic>
      <p:sp>
        <p:nvSpPr>
          <p:cNvPr id="8" name="ZoneTexte 7">
            <a:extLst>
              <a:ext uri="{FF2B5EF4-FFF2-40B4-BE49-F238E27FC236}">
                <a16:creationId xmlns:a16="http://schemas.microsoft.com/office/drawing/2014/main" id="{E96417CA-A701-2F51-157A-1AED6BBE1E53}"/>
              </a:ext>
            </a:extLst>
          </p:cNvPr>
          <p:cNvSpPr txBox="1"/>
          <p:nvPr/>
        </p:nvSpPr>
        <p:spPr>
          <a:xfrm>
            <a:off x="2091387" y="3469224"/>
            <a:ext cx="3349783" cy="584775"/>
          </a:xfrm>
          <a:prstGeom prst="rect">
            <a:avLst/>
          </a:prstGeom>
          <a:noFill/>
        </p:spPr>
        <p:txBody>
          <a:bodyPr wrap="square" rtlCol="0">
            <a:spAutoFit/>
          </a:bodyPr>
          <a:lstStyle/>
          <a:p>
            <a:r>
              <a:rPr lang="fr-FR" sz="1600" dirty="0"/>
              <a:t>Example </a:t>
            </a:r>
            <a:r>
              <a:rPr lang="fr-FR" sz="1600" dirty="0" err="1"/>
              <a:t>with</a:t>
            </a:r>
            <a:r>
              <a:rPr lang="fr-FR" sz="1600" dirty="0"/>
              <a:t> a </a:t>
            </a:r>
            <a:r>
              <a:rPr lang="fr-FR" sz="1600" dirty="0" err="1"/>
              <a:t>cylinder</a:t>
            </a:r>
            <a:r>
              <a:rPr lang="fr-FR" sz="1600" dirty="0"/>
              <a:t> tangent to 2 </a:t>
            </a:r>
            <a:r>
              <a:rPr lang="fr-FR" sz="1600" dirty="0" err="1"/>
              <a:t>lines</a:t>
            </a:r>
            <a:r>
              <a:rPr lang="fr-FR" sz="1600" dirty="0"/>
              <a:t> and </a:t>
            </a:r>
            <a:r>
              <a:rPr lang="fr-FR" sz="1600" dirty="0" err="1"/>
              <a:t>parametric</a:t>
            </a:r>
            <a:r>
              <a:rPr lang="fr-FR" sz="1600" dirty="0"/>
              <a:t> design</a:t>
            </a:r>
          </a:p>
        </p:txBody>
      </p:sp>
      <p:cxnSp>
        <p:nvCxnSpPr>
          <p:cNvPr id="10" name="Connecteur droit avec flèche 9">
            <a:extLst>
              <a:ext uri="{FF2B5EF4-FFF2-40B4-BE49-F238E27FC236}">
                <a16:creationId xmlns:a16="http://schemas.microsoft.com/office/drawing/2014/main" id="{46CF1C11-14F4-2238-E0FA-9DDA265E052B}"/>
              </a:ext>
            </a:extLst>
          </p:cNvPr>
          <p:cNvCxnSpPr>
            <a:cxnSpLocks/>
          </p:cNvCxnSpPr>
          <p:nvPr/>
        </p:nvCxnSpPr>
        <p:spPr>
          <a:xfrm flipV="1">
            <a:off x="5663389" y="1967767"/>
            <a:ext cx="969997" cy="1590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AA544DA8-0EDC-7ECA-22E5-956207B917A9}"/>
              </a:ext>
            </a:extLst>
          </p:cNvPr>
          <p:cNvCxnSpPr>
            <a:cxnSpLocks/>
          </p:cNvCxnSpPr>
          <p:nvPr/>
        </p:nvCxnSpPr>
        <p:spPr>
          <a:xfrm>
            <a:off x="5380080" y="3684550"/>
            <a:ext cx="2524270" cy="9598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80C7AFB-463A-BA65-5053-8C5A9C496AC7}"/>
              </a:ext>
            </a:extLst>
          </p:cNvPr>
          <p:cNvSpPr/>
          <p:nvPr/>
        </p:nvSpPr>
        <p:spPr>
          <a:xfrm>
            <a:off x="6694753" y="1820115"/>
            <a:ext cx="1376341" cy="35308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211F05AD-62B1-88C6-0279-1E7412402B2A}"/>
              </a:ext>
            </a:extLst>
          </p:cNvPr>
          <p:cNvSpPr txBox="1"/>
          <p:nvPr/>
        </p:nvSpPr>
        <p:spPr>
          <a:xfrm>
            <a:off x="3065094" y="906072"/>
            <a:ext cx="4160598" cy="523220"/>
          </a:xfrm>
          <a:prstGeom prst="rect">
            <a:avLst/>
          </a:prstGeom>
          <a:noFill/>
        </p:spPr>
        <p:txBody>
          <a:bodyPr wrap="square" rtlCol="0">
            <a:spAutoFit/>
          </a:bodyPr>
          <a:lstStyle/>
          <a:p>
            <a:r>
              <a:rPr lang="fr-FR" sz="2800" b="1"/>
              <a:t>Main </a:t>
            </a:r>
            <a:r>
              <a:rPr lang="fr-FR" sz="2800" b="1" err="1"/>
              <a:t>Improvements</a:t>
            </a:r>
            <a:endParaRPr lang="fr-FR" sz="2800" b="1"/>
          </a:p>
        </p:txBody>
      </p:sp>
      <p:sp>
        <p:nvSpPr>
          <p:cNvPr id="16" name="ZoneTexte 15">
            <a:extLst>
              <a:ext uri="{FF2B5EF4-FFF2-40B4-BE49-F238E27FC236}">
                <a16:creationId xmlns:a16="http://schemas.microsoft.com/office/drawing/2014/main" id="{FA93149A-307D-891A-0867-04C90C9D1620}"/>
              </a:ext>
            </a:extLst>
          </p:cNvPr>
          <p:cNvSpPr txBox="1"/>
          <p:nvPr/>
        </p:nvSpPr>
        <p:spPr>
          <a:xfrm>
            <a:off x="345440" y="5448085"/>
            <a:ext cx="2306320" cy="584775"/>
          </a:xfrm>
          <a:prstGeom prst="rect">
            <a:avLst/>
          </a:prstGeom>
          <a:noFill/>
        </p:spPr>
        <p:txBody>
          <a:bodyPr wrap="square">
            <a:spAutoFit/>
          </a:bodyPr>
          <a:lstStyle/>
          <a:p>
            <a:r>
              <a:rPr lang="fr-FR" sz="1600" dirty="0"/>
              <a:t>New </a:t>
            </a:r>
            <a:r>
              <a:rPr lang="fr-FR" sz="1600" dirty="0" err="1"/>
              <a:t>grid</a:t>
            </a:r>
            <a:r>
              <a:rPr lang="fr-FR" sz="1600" dirty="0"/>
              <a:t> </a:t>
            </a:r>
            <a:r>
              <a:rPr lang="fr-FR" sz="1600" dirty="0" err="1"/>
              <a:t>available</a:t>
            </a:r>
            <a:r>
              <a:rPr lang="fr-FR" sz="1600" dirty="0"/>
              <a:t> </a:t>
            </a:r>
            <a:r>
              <a:rPr lang="fr-FR" sz="1600" dirty="0" err="1"/>
              <a:t>while</a:t>
            </a:r>
            <a:r>
              <a:rPr lang="fr-FR" sz="1600" dirty="0"/>
              <a:t> </a:t>
            </a:r>
            <a:r>
              <a:rPr lang="fr-FR" sz="1600" dirty="0" err="1"/>
              <a:t>working</a:t>
            </a:r>
            <a:r>
              <a:rPr lang="fr-FR" sz="1600" dirty="0"/>
              <a:t> in Z direction</a:t>
            </a:r>
          </a:p>
        </p:txBody>
      </p:sp>
      <p:sp>
        <p:nvSpPr>
          <p:cNvPr id="17" name="ZoneTexte 16">
            <a:extLst>
              <a:ext uri="{FF2B5EF4-FFF2-40B4-BE49-F238E27FC236}">
                <a16:creationId xmlns:a16="http://schemas.microsoft.com/office/drawing/2014/main" id="{018EEB79-3933-72E1-4B67-056D9A3D965F}"/>
              </a:ext>
            </a:extLst>
          </p:cNvPr>
          <p:cNvSpPr txBox="1"/>
          <p:nvPr/>
        </p:nvSpPr>
        <p:spPr>
          <a:xfrm>
            <a:off x="335360" y="5072441"/>
            <a:ext cx="1501154" cy="369332"/>
          </a:xfrm>
          <a:prstGeom prst="rect">
            <a:avLst/>
          </a:prstGeom>
          <a:noFill/>
        </p:spPr>
        <p:txBody>
          <a:bodyPr wrap="square" rtlCol="0">
            <a:spAutoFit/>
          </a:bodyPr>
          <a:lstStyle/>
          <a:p>
            <a:r>
              <a:rPr lang="fr-FR" b="1" dirty="0" err="1"/>
              <a:t>Grid</a:t>
            </a:r>
            <a:endParaRPr lang="fr-FR" b="1" dirty="0"/>
          </a:p>
        </p:txBody>
      </p:sp>
      <p:cxnSp>
        <p:nvCxnSpPr>
          <p:cNvPr id="19" name="Connecteur droit avec flèche 18">
            <a:extLst>
              <a:ext uri="{FF2B5EF4-FFF2-40B4-BE49-F238E27FC236}">
                <a16:creationId xmlns:a16="http://schemas.microsoft.com/office/drawing/2014/main" id="{853CF943-8F3C-CCB5-9FCA-EE72FD2D9FB3}"/>
              </a:ext>
            </a:extLst>
          </p:cNvPr>
          <p:cNvCxnSpPr>
            <a:cxnSpLocks/>
          </p:cNvCxnSpPr>
          <p:nvPr/>
        </p:nvCxnSpPr>
        <p:spPr>
          <a:xfrm>
            <a:off x="3012052" y="6523108"/>
            <a:ext cx="756441" cy="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E8B6861F-E54E-C171-A7A7-14D6A49D13AD}"/>
              </a:ext>
            </a:extLst>
          </p:cNvPr>
          <p:cNvCxnSpPr/>
          <p:nvPr/>
        </p:nvCxnSpPr>
        <p:spPr>
          <a:xfrm flipV="1">
            <a:off x="2990581" y="6374173"/>
            <a:ext cx="0" cy="3578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5C201D58-F759-B98A-11B2-156E3E1D8EB8}"/>
              </a:ext>
            </a:extLst>
          </p:cNvPr>
          <p:cNvCxnSpPr/>
          <p:nvPr/>
        </p:nvCxnSpPr>
        <p:spPr>
          <a:xfrm flipV="1">
            <a:off x="3779156" y="6374173"/>
            <a:ext cx="0" cy="3578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4" name="Groupe 13">
            <a:extLst>
              <a:ext uri="{FF2B5EF4-FFF2-40B4-BE49-F238E27FC236}">
                <a16:creationId xmlns:a16="http://schemas.microsoft.com/office/drawing/2014/main" id="{5A1FF1EF-D1F6-00C7-281E-0E6CD0D1B209}"/>
              </a:ext>
            </a:extLst>
          </p:cNvPr>
          <p:cNvGrpSpPr/>
          <p:nvPr/>
        </p:nvGrpSpPr>
        <p:grpSpPr>
          <a:xfrm>
            <a:off x="10897128" y="312966"/>
            <a:ext cx="845672" cy="809283"/>
            <a:chOff x="10127164" y="5361875"/>
            <a:chExt cx="737060" cy="700541"/>
          </a:xfrm>
        </p:grpSpPr>
        <p:sp>
          <p:nvSpPr>
            <p:cNvPr id="15" name="Rectangle : coins arrondis 14">
              <a:extLst>
                <a:ext uri="{FF2B5EF4-FFF2-40B4-BE49-F238E27FC236}">
                  <a16:creationId xmlns:a16="http://schemas.microsoft.com/office/drawing/2014/main" id="{21DCBC7A-8BD2-36A4-5C9F-61C723089C0C}"/>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riangle isocèle 17">
              <a:extLst>
                <a:ext uri="{FF2B5EF4-FFF2-40B4-BE49-F238E27FC236}">
                  <a16:creationId xmlns:a16="http://schemas.microsoft.com/office/drawing/2014/main" id="{0468EE5B-FCFB-4B30-579A-BD06F027D4A4}"/>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F4860C8E-5730-109D-6C9D-A3F5299B3184}"/>
                </a:ext>
              </a:extLst>
            </p:cNvPr>
            <p:cNvSpPr txBox="1"/>
            <p:nvPr/>
          </p:nvSpPr>
          <p:spPr>
            <a:xfrm>
              <a:off x="10226246" y="5535145"/>
              <a:ext cx="551816" cy="346348"/>
            </a:xfrm>
            <a:prstGeom prst="rect">
              <a:avLst/>
            </a:prstGeom>
            <a:noFill/>
          </p:spPr>
          <p:txBody>
            <a:bodyPr wrap="square" rtlCol="0">
              <a:spAutoFit/>
            </a:bodyPr>
            <a:lstStyle/>
            <a:p>
              <a:r>
                <a:rPr lang="fr-FR" sz="2000" b="1" dirty="0">
                  <a:solidFill>
                    <a:schemeClr val="bg1"/>
                  </a:solidFill>
                </a:rPr>
                <a:t>VM</a:t>
              </a:r>
              <a:endParaRPr lang="fr-FR" b="1" dirty="0">
                <a:solidFill>
                  <a:schemeClr val="bg1"/>
                </a:solidFill>
              </a:endParaRPr>
            </a:p>
          </p:txBody>
        </p:sp>
      </p:grpSp>
    </p:spTree>
    <p:extLst>
      <p:ext uri="{BB962C8B-B14F-4D97-AF65-F5344CB8AC3E}">
        <p14:creationId xmlns:p14="http://schemas.microsoft.com/office/powerpoint/2010/main" val="99117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632BE9FC-D5F5-51FD-8DB6-EBC0C4DFB38F}"/>
              </a:ext>
            </a:extLst>
          </p:cNvPr>
          <p:cNvPicPr>
            <a:picLocks noChangeAspect="1"/>
          </p:cNvPicPr>
          <p:nvPr/>
        </p:nvPicPr>
        <p:blipFill>
          <a:blip r:embed="rId2"/>
          <a:stretch>
            <a:fillRect/>
          </a:stretch>
        </p:blipFill>
        <p:spPr>
          <a:xfrm>
            <a:off x="293126" y="2107987"/>
            <a:ext cx="3895480" cy="3014930"/>
          </a:xfrm>
          <a:prstGeom prst="rect">
            <a:avLst/>
          </a:prstGeom>
        </p:spPr>
      </p:pic>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3"/>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2EBD816-E9CD-A0BD-7FAC-B25FB2A09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2C75EEF-226D-F5F3-F6C9-627074515968}"/>
              </a:ext>
            </a:extLst>
          </p:cNvPr>
          <p:cNvSpPr txBox="1"/>
          <p:nvPr/>
        </p:nvSpPr>
        <p:spPr>
          <a:xfrm>
            <a:off x="335360" y="825140"/>
            <a:ext cx="7776864"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18" name="ZoneTexte 17">
            <a:extLst>
              <a:ext uri="{FF2B5EF4-FFF2-40B4-BE49-F238E27FC236}">
                <a16:creationId xmlns:a16="http://schemas.microsoft.com/office/drawing/2014/main" id="{86EC10CD-64C4-B84C-7EEC-39DFCEAEC166}"/>
              </a:ext>
            </a:extLst>
          </p:cNvPr>
          <p:cNvSpPr txBox="1"/>
          <p:nvPr/>
        </p:nvSpPr>
        <p:spPr>
          <a:xfrm>
            <a:off x="5565927" y="1778526"/>
            <a:ext cx="4498164" cy="369332"/>
          </a:xfrm>
          <a:prstGeom prst="rect">
            <a:avLst/>
          </a:prstGeom>
          <a:noFill/>
        </p:spPr>
        <p:txBody>
          <a:bodyPr wrap="square" rtlCol="0">
            <a:spAutoFit/>
          </a:bodyPr>
          <a:lstStyle/>
          <a:p>
            <a:r>
              <a:rPr lang="fr-FR" b="1" dirty="0" err="1"/>
              <a:t>Creation</a:t>
            </a:r>
            <a:r>
              <a:rPr lang="fr-FR" b="1" dirty="0"/>
              <a:t> of plane on a face</a:t>
            </a:r>
          </a:p>
        </p:txBody>
      </p:sp>
      <p:cxnSp>
        <p:nvCxnSpPr>
          <p:cNvPr id="25" name="Connecteur droit avec flèche 24">
            <a:extLst>
              <a:ext uri="{FF2B5EF4-FFF2-40B4-BE49-F238E27FC236}">
                <a16:creationId xmlns:a16="http://schemas.microsoft.com/office/drawing/2014/main" id="{2411CDE8-DF69-9C7A-657C-C5D2215C41FD}"/>
              </a:ext>
            </a:extLst>
          </p:cNvPr>
          <p:cNvCxnSpPr>
            <a:cxnSpLocks/>
          </p:cNvCxnSpPr>
          <p:nvPr/>
        </p:nvCxnSpPr>
        <p:spPr>
          <a:xfrm flipH="1">
            <a:off x="2306130" y="2246826"/>
            <a:ext cx="2829563" cy="104591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11246C3E-9F13-61E5-D876-159AE14EDDE9}"/>
              </a:ext>
            </a:extLst>
          </p:cNvPr>
          <p:cNvSpPr txBox="1"/>
          <p:nvPr/>
        </p:nvSpPr>
        <p:spPr>
          <a:xfrm>
            <a:off x="5542870" y="2638610"/>
            <a:ext cx="2292490" cy="369332"/>
          </a:xfrm>
          <a:prstGeom prst="rect">
            <a:avLst/>
          </a:prstGeom>
          <a:noFill/>
        </p:spPr>
        <p:txBody>
          <a:bodyPr wrap="square" rtlCol="0">
            <a:spAutoFit/>
          </a:bodyPr>
          <a:lstStyle/>
          <a:p>
            <a:r>
              <a:rPr lang="fr-FR" b="1" dirty="0"/>
              <a:t>Clone the Face</a:t>
            </a:r>
          </a:p>
        </p:txBody>
      </p:sp>
      <p:sp>
        <p:nvSpPr>
          <p:cNvPr id="6" name="ZoneTexte 5">
            <a:extLst>
              <a:ext uri="{FF2B5EF4-FFF2-40B4-BE49-F238E27FC236}">
                <a16:creationId xmlns:a16="http://schemas.microsoft.com/office/drawing/2014/main" id="{C5315E54-8109-A7BA-2B44-D77E7E520D9C}"/>
              </a:ext>
            </a:extLst>
          </p:cNvPr>
          <p:cNvSpPr txBox="1"/>
          <p:nvPr/>
        </p:nvSpPr>
        <p:spPr>
          <a:xfrm>
            <a:off x="3065093" y="906072"/>
            <a:ext cx="4582133" cy="523220"/>
          </a:xfrm>
          <a:prstGeom prst="rect">
            <a:avLst/>
          </a:prstGeom>
          <a:noFill/>
        </p:spPr>
        <p:txBody>
          <a:bodyPr wrap="square" rtlCol="0">
            <a:spAutoFit/>
          </a:bodyPr>
          <a:lstStyle/>
          <a:p>
            <a:r>
              <a:rPr lang="fr-FR" sz="2800" b="1"/>
              <a:t>New </a:t>
            </a:r>
            <a:r>
              <a:rPr lang="fr-FR" sz="2800" b="1" err="1"/>
              <a:t>Features</a:t>
            </a:r>
            <a:endParaRPr lang="fr-FR" sz="2800" b="1"/>
          </a:p>
        </p:txBody>
      </p:sp>
      <p:pic>
        <p:nvPicPr>
          <p:cNvPr id="7" name="Image 6">
            <a:extLst>
              <a:ext uri="{FF2B5EF4-FFF2-40B4-BE49-F238E27FC236}">
                <a16:creationId xmlns:a16="http://schemas.microsoft.com/office/drawing/2014/main" id="{1ECEC195-FBF9-98F1-2934-BEDEBC0542DC}"/>
              </a:ext>
            </a:extLst>
          </p:cNvPr>
          <p:cNvPicPr>
            <a:picLocks noChangeAspect="1"/>
          </p:cNvPicPr>
          <p:nvPr/>
        </p:nvPicPr>
        <p:blipFill>
          <a:blip r:embed="rId4"/>
          <a:stretch>
            <a:fillRect/>
          </a:stretch>
        </p:blipFill>
        <p:spPr>
          <a:xfrm>
            <a:off x="5196595" y="2673833"/>
            <a:ext cx="369332" cy="369332"/>
          </a:xfrm>
          <a:prstGeom prst="rect">
            <a:avLst/>
          </a:prstGeom>
        </p:spPr>
      </p:pic>
      <p:pic>
        <p:nvPicPr>
          <p:cNvPr id="11" name="Image 10">
            <a:extLst>
              <a:ext uri="{FF2B5EF4-FFF2-40B4-BE49-F238E27FC236}">
                <a16:creationId xmlns:a16="http://schemas.microsoft.com/office/drawing/2014/main" id="{AF95CE84-5ABC-1243-5A51-EBB3B5D37941}"/>
              </a:ext>
            </a:extLst>
          </p:cNvPr>
          <p:cNvPicPr>
            <a:picLocks noChangeAspect="1"/>
          </p:cNvPicPr>
          <p:nvPr/>
        </p:nvPicPr>
        <p:blipFill>
          <a:blip r:embed="rId5"/>
          <a:stretch>
            <a:fillRect/>
          </a:stretch>
        </p:blipFill>
        <p:spPr>
          <a:xfrm>
            <a:off x="5213243" y="1811629"/>
            <a:ext cx="369332" cy="369332"/>
          </a:xfrm>
          <a:prstGeom prst="rect">
            <a:avLst/>
          </a:prstGeom>
        </p:spPr>
      </p:pic>
      <p:pic>
        <p:nvPicPr>
          <p:cNvPr id="17" name="Image 16">
            <a:extLst>
              <a:ext uri="{FF2B5EF4-FFF2-40B4-BE49-F238E27FC236}">
                <a16:creationId xmlns:a16="http://schemas.microsoft.com/office/drawing/2014/main" id="{BC9AC8AF-1B1B-C7AD-0908-2780EEDCD1E0}"/>
              </a:ext>
            </a:extLst>
          </p:cNvPr>
          <p:cNvPicPr>
            <a:picLocks noChangeAspect="1"/>
          </p:cNvPicPr>
          <p:nvPr/>
        </p:nvPicPr>
        <p:blipFill>
          <a:blip r:embed="rId6"/>
          <a:stretch>
            <a:fillRect/>
          </a:stretch>
        </p:blipFill>
        <p:spPr>
          <a:xfrm>
            <a:off x="5112850" y="4642550"/>
            <a:ext cx="3090823" cy="2215450"/>
          </a:xfrm>
          <a:prstGeom prst="rect">
            <a:avLst/>
          </a:prstGeom>
        </p:spPr>
      </p:pic>
      <p:pic>
        <p:nvPicPr>
          <p:cNvPr id="20" name="Image 19">
            <a:extLst>
              <a:ext uri="{FF2B5EF4-FFF2-40B4-BE49-F238E27FC236}">
                <a16:creationId xmlns:a16="http://schemas.microsoft.com/office/drawing/2014/main" id="{5C222131-3C2B-72D2-377D-58DAC1B50249}"/>
              </a:ext>
            </a:extLst>
          </p:cNvPr>
          <p:cNvPicPr>
            <a:picLocks noChangeAspect="1"/>
          </p:cNvPicPr>
          <p:nvPr/>
        </p:nvPicPr>
        <p:blipFill>
          <a:blip r:embed="rId7"/>
          <a:stretch>
            <a:fillRect/>
          </a:stretch>
        </p:blipFill>
        <p:spPr>
          <a:xfrm>
            <a:off x="8284456" y="4638612"/>
            <a:ext cx="3252550" cy="2219388"/>
          </a:xfrm>
          <a:prstGeom prst="rect">
            <a:avLst/>
          </a:prstGeom>
        </p:spPr>
      </p:pic>
      <p:sp>
        <p:nvSpPr>
          <p:cNvPr id="21" name="ZoneTexte 20">
            <a:extLst>
              <a:ext uri="{FF2B5EF4-FFF2-40B4-BE49-F238E27FC236}">
                <a16:creationId xmlns:a16="http://schemas.microsoft.com/office/drawing/2014/main" id="{17DA3E31-79EF-FCB1-6A19-41AE0D4411D1}"/>
              </a:ext>
            </a:extLst>
          </p:cNvPr>
          <p:cNvSpPr txBox="1"/>
          <p:nvPr/>
        </p:nvSpPr>
        <p:spPr>
          <a:xfrm>
            <a:off x="5587125" y="3596248"/>
            <a:ext cx="2292490" cy="369332"/>
          </a:xfrm>
          <a:prstGeom prst="rect">
            <a:avLst/>
          </a:prstGeom>
          <a:noFill/>
        </p:spPr>
        <p:txBody>
          <a:bodyPr wrap="square" rtlCol="0">
            <a:spAutoFit/>
          </a:bodyPr>
          <a:lstStyle/>
          <a:p>
            <a:r>
              <a:rPr lang="fr-FR" b="1" dirty="0" err="1"/>
              <a:t>Redefine</a:t>
            </a:r>
            <a:r>
              <a:rPr lang="fr-FR" b="1" dirty="0"/>
              <a:t> the UV</a:t>
            </a:r>
          </a:p>
        </p:txBody>
      </p:sp>
      <p:sp>
        <p:nvSpPr>
          <p:cNvPr id="23" name="ZoneTexte 22">
            <a:extLst>
              <a:ext uri="{FF2B5EF4-FFF2-40B4-BE49-F238E27FC236}">
                <a16:creationId xmlns:a16="http://schemas.microsoft.com/office/drawing/2014/main" id="{6C130264-6783-8B13-C6B8-AB384764072F}"/>
              </a:ext>
            </a:extLst>
          </p:cNvPr>
          <p:cNvSpPr txBox="1"/>
          <p:nvPr/>
        </p:nvSpPr>
        <p:spPr>
          <a:xfrm>
            <a:off x="5613268" y="3974057"/>
            <a:ext cx="6391566" cy="584775"/>
          </a:xfrm>
          <a:prstGeom prst="rect">
            <a:avLst/>
          </a:prstGeom>
          <a:noFill/>
        </p:spPr>
        <p:txBody>
          <a:bodyPr wrap="square" rtlCol="0">
            <a:spAutoFit/>
          </a:bodyPr>
          <a:lstStyle/>
          <a:p>
            <a:r>
              <a:rPr lang="fr-FR" sz="1600" dirty="0"/>
              <a:t>If UV are </a:t>
            </a:r>
            <a:r>
              <a:rPr lang="fr-FR" sz="1600" dirty="0" err="1"/>
              <a:t>badly</a:t>
            </a:r>
            <a:r>
              <a:rPr lang="fr-FR" sz="1600" dirty="0"/>
              <a:t> </a:t>
            </a:r>
            <a:r>
              <a:rPr lang="fr-FR" sz="1600" dirty="0" err="1"/>
              <a:t>defined</a:t>
            </a:r>
            <a:r>
              <a:rPr lang="fr-FR" sz="1600" dirty="0"/>
              <a:t> in a </a:t>
            </a:r>
            <a:r>
              <a:rPr lang="fr-FR" sz="1600" dirty="0" err="1"/>
              <a:t>solid</a:t>
            </a:r>
            <a:r>
              <a:rPr lang="fr-FR" sz="1600" dirty="0"/>
              <a:t>, </a:t>
            </a:r>
            <a:r>
              <a:rPr lang="fr-FR" sz="1600" dirty="0" err="1"/>
              <a:t>we</a:t>
            </a:r>
            <a:r>
              <a:rPr lang="fr-FR" sz="1600" dirty="0"/>
              <a:t> can </a:t>
            </a:r>
            <a:r>
              <a:rPr lang="fr-FR" sz="1600" dirty="0" err="1"/>
              <a:t>modify</a:t>
            </a:r>
            <a:r>
              <a:rPr lang="fr-FR" sz="1600" dirty="0"/>
              <a:t> </a:t>
            </a:r>
            <a:r>
              <a:rPr lang="fr-FR" sz="1600" dirty="0" err="1"/>
              <a:t>them</a:t>
            </a:r>
            <a:r>
              <a:rPr lang="fr-FR" sz="1600" dirty="0"/>
              <a:t> by </a:t>
            </a:r>
            <a:r>
              <a:rPr lang="fr-FR" sz="1600" dirty="0" err="1"/>
              <a:t>choosing</a:t>
            </a:r>
            <a:r>
              <a:rPr lang="fr-FR" sz="1600" dirty="0"/>
              <a:t> the correct axis (X, Y, Z) and </a:t>
            </a:r>
            <a:r>
              <a:rPr lang="fr-FR" sz="1600" dirty="0" err="1"/>
              <a:t>recalculate</a:t>
            </a:r>
            <a:r>
              <a:rPr lang="fr-FR" sz="1600" dirty="0"/>
              <a:t> the </a:t>
            </a:r>
            <a:r>
              <a:rPr lang="fr-FR" sz="1600" dirty="0" err="1"/>
              <a:t>isoparametric</a:t>
            </a:r>
            <a:r>
              <a:rPr lang="fr-FR" sz="1600" dirty="0"/>
              <a:t> </a:t>
            </a:r>
            <a:r>
              <a:rPr lang="fr-FR" sz="1600" dirty="0" err="1"/>
              <a:t>toolpath</a:t>
            </a:r>
            <a:r>
              <a:rPr lang="fr-FR" sz="1600" dirty="0"/>
              <a:t>.</a:t>
            </a:r>
          </a:p>
        </p:txBody>
      </p:sp>
      <p:pic>
        <p:nvPicPr>
          <p:cNvPr id="24" name="Image 23">
            <a:extLst>
              <a:ext uri="{FF2B5EF4-FFF2-40B4-BE49-F238E27FC236}">
                <a16:creationId xmlns:a16="http://schemas.microsoft.com/office/drawing/2014/main" id="{7FDBA1BE-EFF6-20CC-CA78-4E89B35ACB8B}"/>
              </a:ext>
            </a:extLst>
          </p:cNvPr>
          <p:cNvPicPr>
            <a:picLocks noChangeAspect="1"/>
          </p:cNvPicPr>
          <p:nvPr/>
        </p:nvPicPr>
        <p:blipFill>
          <a:blip r:embed="rId8"/>
          <a:stretch>
            <a:fillRect/>
          </a:stretch>
        </p:blipFill>
        <p:spPr>
          <a:xfrm>
            <a:off x="5190722" y="3589131"/>
            <a:ext cx="396403" cy="396403"/>
          </a:xfrm>
          <a:prstGeom prst="rect">
            <a:avLst/>
          </a:prstGeom>
        </p:spPr>
      </p:pic>
      <p:cxnSp>
        <p:nvCxnSpPr>
          <p:cNvPr id="26" name="Connecteur droit avec flèche 25">
            <a:extLst>
              <a:ext uri="{FF2B5EF4-FFF2-40B4-BE49-F238E27FC236}">
                <a16:creationId xmlns:a16="http://schemas.microsoft.com/office/drawing/2014/main" id="{F73E4DCB-BBB1-77C6-D839-F4937CBC9484}"/>
              </a:ext>
            </a:extLst>
          </p:cNvPr>
          <p:cNvCxnSpPr>
            <a:cxnSpLocks/>
          </p:cNvCxnSpPr>
          <p:nvPr/>
        </p:nvCxnSpPr>
        <p:spPr>
          <a:xfrm flipH="1">
            <a:off x="3696960" y="3007942"/>
            <a:ext cx="1415890" cy="8634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FA8C9A3A-9486-AB4A-69E8-F35FD87A6005}"/>
              </a:ext>
            </a:extLst>
          </p:cNvPr>
          <p:cNvCxnSpPr>
            <a:cxnSpLocks/>
          </p:cNvCxnSpPr>
          <p:nvPr/>
        </p:nvCxnSpPr>
        <p:spPr>
          <a:xfrm flipH="1">
            <a:off x="3579385" y="3937555"/>
            <a:ext cx="1533465" cy="6136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6A98A485-3228-B8A1-84A3-400FA3C35357}"/>
              </a:ext>
            </a:extLst>
          </p:cNvPr>
          <p:cNvSpPr txBox="1"/>
          <p:nvPr/>
        </p:nvSpPr>
        <p:spPr>
          <a:xfrm>
            <a:off x="673209" y="1703229"/>
            <a:ext cx="4171165" cy="338554"/>
          </a:xfrm>
          <a:prstGeom prst="rect">
            <a:avLst/>
          </a:prstGeom>
          <a:noFill/>
        </p:spPr>
        <p:txBody>
          <a:bodyPr wrap="square">
            <a:spAutoFit/>
          </a:bodyPr>
          <a:lstStyle/>
          <a:p>
            <a:r>
              <a:rPr lang="fr-FR" sz="1600" b="1" dirty="0"/>
              <a:t>3 New </a:t>
            </a:r>
            <a:r>
              <a:rPr lang="fr-FR" sz="1600" b="1" dirty="0" err="1"/>
              <a:t>Features</a:t>
            </a:r>
            <a:r>
              <a:rPr lang="fr-FR" sz="1600" dirty="0"/>
              <a:t>, all </a:t>
            </a:r>
            <a:r>
              <a:rPr lang="fr-FR" sz="1600" dirty="0" err="1"/>
              <a:t>available</a:t>
            </a:r>
            <a:r>
              <a:rPr lang="fr-FR" sz="1600" dirty="0"/>
              <a:t> by </a:t>
            </a:r>
            <a:r>
              <a:rPr lang="fr-FR" sz="1600" b="1" dirty="0"/>
              <a:t>popup menu</a:t>
            </a:r>
          </a:p>
        </p:txBody>
      </p:sp>
      <p:sp>
        <p:nvSpPr>
          <p:cNvPr id="32" name="ZoneTexte 31">
            <a:extLst>
              <a:ext uri="{FF2B5EF4-FFF2-40B4-BE49-F238E27FC236}">
                <a16:creationId xmlns:a16="http://schemas.microsoft.com/office/drawing/2014/main" id="{D3F9BB90-3D8E-5DC8-0A2F-A64C3352D2E6}"/>
              </a:ext>
            </a:extLst>
          </p:cNvPr>
          <p:cNvSpPr txBox="1"/>
          <p:nvPr/>
        </p:nvSpPr>
        <p:spPr>
          <a:xfrm>
            <a:off x="5565927" y="2985229"/>
            <a:ext cx="5684018" cy="338554"/>
          </a:xfrm>
          <a:prstGeom prst="rect">
            <a:avLst/>
          </a:prstGeom>
          <a:noFill/>
        </p:spPr>
        <p:txBody>
          <a:bodyPr wrap="square" rtlCol="0">
            <a:spAutoFit/>
          </a:bodyPr>
          <a:lstStyle/>
          <a:p>
            <a:r>
              <a:rPr lang="fr-FR" sz="1600" dirty="0" err="1"/>
              <a:t>Creation</a:t>
            </a:r>
            <a:r>
              <a:rPr lang="fr-FR" sz="1600" dirty="0"/>
              <a:t> of a new </a:t>
            </a:r>
            <a:r>
              <a:rPr lang="fr-FR" sz="1600" dirty="0" err="1"/>
              <a:t>independant</a:t>
            </a:r>
            <a:r>
              <a:rPr lang="fr-FR" sz="1600" dirty="0"/>
              <a:t> face, by </a:t>
            </a:r>
            <a:r>
              <a:rPr lang="fr-FR" sz="1600" dirty="0" err="1"/>
              <a:t>cloning</a:t>
            </a:r>
            <a:r>
              <a:rPr lang="fr-FR" sz="1600" dirty="0"/>
              <a:t> an </a:t>
            </a:r>
            <a:r>
              <a:rPr lang="fr-FR" sz="1600" dirty="0" err="1"/>
              <a:t>existing</a:t>
            </a:r>
            <a:r>
              <a:rPr lang="fr-FR" sz="1600" dirty="0"/>
              <a:t> one</a:t>
            </a:r>
          </a:p>
        </p:txBody>
      </p:sp>
      <p:sp>
        <p:nvSpPr>
          <p:cNvPr id="33" name="ZoneTexte 32">
            <a:extLst>
              <a:ext uri="{FF2B5EF4-FFF2-40B4-BE49-F238E27FC236}">
                <a16:creationId xmlns:a16="http://schemas.microsoft.com/office/drawing/2014/main" id="{33277E10-86F3-7ED8-F52F-43B03C221551}"/>
              </a:ext>
            </a:extLst>
          </p:cNvPr>
          <p:cNvSpPr txBox="1"/>
          <p:nvPr/>
        </p:nvSpPr>
        <p:spPr>
          <a:xfrm>
            <a:off x="5582575" y="2124960"/>
            <a:ext cx="5545277" cy="338554"/>
          </a:xfrm>
          <a:prstGeom prst="rect">
            <a:avLst/>
          </a:prstGeom>
          <a:noFill/>
        </p:spPr>
        <p:txBody>
          <a:bodyPr wrap="square" rtlCol="0">
            <a:spAutoFit/>
          </a:bodyPr>
          <a:lstStyle/>
          <a:p>
            <a:r>
              <a:rPr lang="fr-FR" sz="1600" dirty="0"/>
              <a:t>Click </a:t>
            </a:r>
            <a:r>
              <a:rPr lang="fr-FR" sz="1600" dirty="0" err="1"/>
              <a:t>directly</a:t>
            </a:r>
            <a:r>
              <a:rPr lang="fr-FR" sz="1600" dirty="0"/>
              <a:t> a face to </a:t>
            </a:r>
            <a:r>
              <a:rPr lang="fr-FR" sz="1600" dirty="0" err="1"/>
              <a:t>create</a:t>
            </a:r>
            <a:r>
              <a:rPr lang="fr-FR" sz="1600" dirty="0"/>
              <a:t> </a:t>
            </a:r>
            <a:r>
              <a:rPr lang="fr-FR" sz="1600" dirty="0" err="1"/>
              <a:t>its</a:t>
            </a:r>
            <a:r>
              <a:rPr lang="fr-FR" sz="1600" dirty="0"/>
              <a:t> </a:t>
            </a:r>
            <a:r>
              <a:rPr lang="fr-FR" sz="1600" dirty="0" err="1"/>
              <a:t>corresponding</a:t>
            </a:r>
            <a:r>
              <a:rPr lang="fr-FR" sz="1600" dirty="0"/>
              <a:t> </a:t>
            </a:r>
            <a:r>
              <a:rPr lang="fr-FR" sz="1600" dirty="0" err="1"/>
              <a:t>workplane</a:t>
            </a:r>
            <a:endParaRPr lang="fr-FR" sz="1600" dirty="0"/>
          </a:p>
        </p:txBody>
      </p:sp>
      <p:sp>
        <p:nvSpPr>
          <p:cNvPr id="8" name="Rectangle 7">
            <a:extLst>
              <a:ext uri="{FF2B5EF4-FFF2-40B4-BE49-F238E27FC236}">
                <a16:creationId xmlns:a16="http://schemas.microsoft.com/office/drawing/2014/main" id="{FAB8B59F-2255-1EA7-D710-8A3E806F8D05}"/>
              </a:ext>
            </a:extLst>
          </p:cNvPr>
          <p:cNvSpPr/>
          <p:nvPr/>
        </p:nvSpPr>
        <p:spPr>
          <a:xfrm>
            <a:off x="7259911" y="2661693"/>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C00000"/>
                </a:solidFill>
              </a:rPr>
              <a:t>14201</a:t>
            </a:r>
          </a:p>
        </p:txBody>
      </p:sp>
      <p:grpSp>
        <p:nvGrpSpPr>
          <p:cNvPr id="13" name="Groupe 12">
            <a:extLst>
              <a:ext uri="{FF2B5EF4-FFF2-40B4-BE49-F238E27FC236}">
                <a16:creationId xmlns:a16="http://schemas.microsoft.com/office/drawing/2014/main" id="{E1244F74-F1A9-5315-0B69-9E9111350E86}"/>
              </a:ext>
            </a:extLst>
          </p:cNvPr>
          <p:cNvGrpSpPr/>
          <p:nvPr/>
        </p:nvGrpSpPr>
        <p:grpSpPr>
          <a:xfrm>
            <a:off x="10897128" y="312966"/>
            <a:ext cx="845672" cy="809283"/>
            <a:chOff x="10127164" y="5361875"/>
            <a:chExt cx="737060" cy="700541"/>
          </a:xfrm>
        </p:grpSpPr>
        <p:sp>
          <p:nvSpPr>
            <p:cNvPr id="16" name="Rectangle : coins arrondis 15">
              <a:extLst>
                <a:ext uri="{FF2B5EF4-FFF2-40B4-BE49-F238E27FC236}">
                  <a16:creationId xmlns:a16="http://schemas.microsoft.com/office/drawing/2014/main" id="{83121E18-9377-96C8-E341-490928129F8E}"/>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riangle isocèle 18">
              <a:extLst>
                <a:ext uri="{FF2B5EF4-FFF2-40B4-BE49-F238E27FC236}">
                  <a16:creationId xmlns:a16="http://schemas.microsoft.com/office/drawing/2014/main" id="{FF61557B-5B1D-527E-536F-3E54BF4AA6C2}"/>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7C2EBE1C-793D-7D63-59FD-185711879B7D}"/>
                </a:ext>
              </a:extLst>
            </p:cNvPr>
            <p:cNvSpPr txBox="1"/>
            <p:nvPr/>
          </p:nvSpPr>
          <p:spPr>
            <a:xfrm>
              <a:off x="10226246" y="5535145"/>
              <a:ext cx="551816" cy="346348"/>
            </a:xfrm>
            <a:prstGeom prst="rect">
              <a:avLst/>
            </a:prstGeom>
            <a:noFill/>
          </p:spPr>
          <p:txBody>
            <a:bodyPr wrap="square" rtlCol="0">
              <a:spAutoFit/>
            </a:bodyPr>
            <a:lstStyle/>
            <a:p>
              <a:r>
                <a:rPr lang="fr-FR" sz="2000" b="1" dirty="0">
                  <a:solidFill>
                    <a:schemeClr val="bg1"/>
                  </a:solidFill>
                </a:rPr>
                <a:t>VM</a:t>
              </a:r>
              <a:endParaRPr lang="fr-FR" b="1" dirty="0">
                <a:solidFill>
                  <a:schemeClr val="bg1"/>
                </a:solidFill>
              </a:endParaRPr>
            </a:p>
          </p:txBody>
        </p:sp>
      </p:grpSp>
    </p:spTree>
    <p:extLst>
      <p:ext uri="{BB962C8B-B14F-4D97-AF65-F5344CB8AC3E}">
        <p14:creationId xmlns:p14="http://schemas.microsoft.com/office/powerpoint/2010/main" val="3621067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2EBD816-E9CD-A0BD-7FAC-B25FB2A09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2C75EEF-226D-F5F3-F6C9-627074515968}"/>
              </a:ext>
            </a:extLst>
          </p:cNvPr>
          <p:cNvSpPr txBox="1"/>
          <p:nvPr/>
        </p:nvSpPr>
        <p:spPr>
          <a:xfrm>
            <a:off x="335360" y="825140"/>
            <a:ext cx="7776864"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5" name="ZoneTexte 4">
            <a:extLst>
              <a:ext uri="{FF2B5EF4-FFF2-40B4-BE49-F238E27FC236}">
                <a16:creationId xmlns:a16="http://schemas.microsoft.com/office/drawing/2014/main" id="{2B1288E4-19E4-ED6F-A53C-DF4FFED6D4BB}"/>
              </a:ext>
            </a:extLst>
          </p:cNvPr>
          <p:cNvSpPr txBox="1"/>
          <p:nvPr/>
        </p:nvSpPr>
        <p:spPr>
          <a:xfrm>
            <a:off x="516982" y="1585298"/>
            <a:ext cx="4357742" cy="369332"/>
          </a:xfrm>
          <a:prstGeom prst="rect">
            <a:avLst/>
          </a:prstGeom>
          <a:noFill/>
        </p:spPr>
        <p:txBody>
          <a:bodyPr wrap="square" rtlCol="0">
            <a:spAutoFit/>
          </a:bodyPr>
          <a:lstStyle/>
          <a:p>
            <a:r>
              <a:rPr lang="fr-FR" b="1" dirty="0"/>
              <a:t>Calculation of Surfaces in mm2</a:t>
            </a:r>
          </a:p>
        </p:txBody>
      </p:sp>
      <p:sp>
        <p:nvSpPr>
          <p:cNvPr id="8" name="ZoneTexte 7">
            <a:extLst>
              <a:ext uri="{FF2B5EF4-FFF2-40B4-BE49-F238E27FC236}">
                <a16:creationId xmlns:a16="http://schemas.microsoft.com/office/drawing/2014/main" id="{F8850BA8-BD3C-F652-F00C-FCEDFE275472}"/>
              </a:ext>
            </a:extLst>
          </p:cNvPr>
          <p:cNvSpPr txBox="1"/>
          <p:nvPr/>
        </p:nvSpPr>
        <p:spPr>
          <a:xfrm>
            <a:off x="3307404" y="2646692"/>
            <a:ext cx="5247558" cy="369332"/>
          </a:xfrm>
          <a:prstGeom prst="rect">
            <a:avLst/>
          </a:prstGeom>
          <a:noFill/>
        </p:spPr>
        <p:txBody>
          <a:bodyPr wrap="square" rtlCol="0">
            <a:spAutoFit/>
          </a:bodyPr>
          <a:lstStyle/>
          <a:p>
            <a:r>
              <a:rPr lang="fr-FR" dirty="0"/>
              <a:t>- In </a:t>
            </a:r>
            <a:r>
              <a:rPr lang="fr-FR" dirty="0" err="1"/>
              <a:t>solid</a:t>
            </a:r>
            <a:r>
              <a:rPr lang="fr-FR" dirty="0"/>
              <a:t> Information, </a:t>
            </a:r>
            <a:r>
              <a:rPr lang="fr-FR" b="1" dirty="0"/>
              <a:t>the </a:t>
            </a:r>
            <a:r>
              <a:rPr lang="fr-FR" b="1" dirty="0" err="1"/>
              <a:t>whole</a:t>
            </a:r>
            <a:r>
              <a:rPr lang="fr-FR" b="1" dirty="0"/>
              <a:t> </a:t>
            </a:r>
            <a:r>
              <a:rPr lang="fr-FR" b="1" dirty="0" err="1"/>
              <a:t>solid</a:t>
            </a:r>
            <a:r>
              <a:rPr lang="fr-FR" dirty="0"/>
              <a:t> </a:t>
            </a:r>
            <a:r>
              <a:rPr lang="fr-FR" b="1" dirty="0"/>
              <a:t>surface</a:t>
            </a:r>
            <a:r>
              <a:rPr lang="fr-FR" dirty="0"/>
              <a:t> </a:t>
            </a:r>
            <a:r>
              <a:rPr lang="fr-FR" dirty="0" err="1"/>
              <a:t>is</a:t>
            </a:r>
            <a:r>
              <a:rPr lang="fr-FR" dirty="0"/>
              <a:t> </a:t>
            </a:r>
            <a:r>
              <a:rPr lang="fr-FR" dirty="0" err="1"/>
              <a:t>given</a:t>
            </a:r>
            <a:r>
              <a:rPr lang="fr-FR" dirty="0"/>
              <a:t>.</a:t>
            </a:r>
          </a:p>
        </p:txBody>
      </p:sp>
      <p:sp>
        <p:nvSpPr>
          <p:cNvPr id="11" name="ZoneTexte 10">
            <a:extLst>
              <a:ext uri="{FF2B5EF4-FFF2-40B4-BE49-F238E27FC236}">
                <a16:creationId xmlns:a16="http://schemas.microsoft.com/office/drawing/2014/main" id="{53C1D669-8477-460F-A733-F94575DB0A14}"/>
              </a:ext>
            </a:extLst>
          </p:cNvPr>
          <p:cNvSpPr txBox="1"/>
          <p:nvPr/>
        </p:nvSpPr>
        <p:spPr>
          <a:xfrm>
            <a:off x="3346674" y="3858910"/>
            <a:ext cx="4723846" cy="646331"/>
          </a:xfrm>
          <a:prstGeom prst="rect">
            <a:avLst/>
          </a:prstGeom>
          <a:noFill/>
        </p:spPr>
        <p:txBody>
          <a:bodyPr wrap="square" rtlCol="0">
            <a:spAutoFit/>
          </a:bodyPr>
          <a:lstStyle/>
          <a:p>
            <a:r>
              <a:rPr lang="fr-FR" dirty="0"/>
              <a:t>- The surface of the </a:t>
            </a:r>
            <a:r>
              <a:rPr lang="fr-FR" dirty="0" err="1"/>
              <a:t>clicked</a:t>
            </a:r>
            <a:r>
              <a:rPr lang="fr-FR" dirty="0"/>
              <a:t> face </a:t>
            </a:r>
            <a:r>
              <a:rPr lang="fr-FR" dirty="0" err="1"/>
              <a:t>is</a:t>
            </a:r>
            <a:r>
              <a:rPr lang="fr-FR" dirty="0"/>
              <a:t> </a:t>
            </a:r>
            <a:r>
              <a:rPr lang="fr-FR" dirty="0" err="1"/>
              <a:t>also</a:t>
            </a:r>
            <a:r>
              <a:rPr lang="fr-FR" dirty="0"/>
              <a:t> </a:t>
            </a:r>
            <a:r>
              <a:rPr lang="fr-FR" dirty="0" err="1"/>
              <a:t>displayed</a:t>
            </a:r>
            <a:r>
              <a:rPr lang="fr-FR" dirty="0"/>
              <a:t>.</a:t>
            </a:r>
          </a:p>
          <a:p>
            <a:r>
              <a:rPr lang="fr-FR" dirty="0"/>
              <a:t>This surface </a:t>
            </a:r>
            <a:r>
              <a:rPr lang="fr-FR" dirty="0" err="1"/>
              <a:t>is</a:t>
            </a:r>
            <a:r>
              <a:rPr lang="fr-FR" dirty="0"/>
              <a:t> </a:t>
            </a:r>
            <a:r>
              <a:rPr lang="fr-FR" dirty="0" err="1"/>
              <a:t>also</a:t>
            </a:r>
            <a:r>
              <a:rPr lang="fr-FR" dirty="0"/>
              <a:t> </a:t>
            </a:r>
            <a:r>
              <a:rPr lang="fr-FR" dirty="0" err="1"/>
              <a:t>given</a:t>
            </a:r>
            <a:r>
              <a:rPr lang="fr-FR" dirty="0"/>
              <a:t> </a:t>
            </a:r>
            <a:r>
              <a:rPr lang="fr-FR" dirty="0" err="1"/>
              <a:t>with</a:t>
            </a:r>
            <a:r>
              <a:rPr lang="fr-FR" dirty="0"/>
              <a:t> the Control</a:t>
            </a:r>
          </a:p>
        </p:txBody>
      </p:sp>
      <p:sp>
        <p:nvSpPr>
          <p:cNvPr id="13" name="ZoneTexte 12">
            <a:extLst>
              <a:ext uri="{FF2B5EF4-FFF2-40B4-BE49-F238E27FC236}">
                <a16:creationId xmlns:a16="http://schemas.microsoft.com/office/drawing/2014/main" id="{95BB07EA-8DCB-E876-319F-A78473E8EFEA}"/>
              </a:ext>
            </a:extLst>
          </p:cNvPr>
          <p:cNvSpPr txBox="1"/>
          <p:nvPr/>
        </p:nvSpPr>
        <p:spPr>
          <a:xfrm>
            <a:off x="3065094" y="906072"/>
            <a:ext cx="2521330" cy="523220"/>
          </a:xfrm>
          <a:prstGeom prst="rect">
            <a:avLst/>
          </a:prstGeom>
          <a:noFill/>
        </p:spPr>
        <p:txBody>
          <a:bodyPr wrap="square" rtlCol="0">
            <a:spAutoFit/>
          </a:bodyPr>
          <a:lstStyle/>
          <a:p>
            <a:r>
              <a:rPr lang="fr-FR" sz="2800" b="1"/>
              <a:t>New </a:t>
            </a:r>
            <a:r>
              <a:rPr lang="fr-FR" sz="2800" b="1" err="1"/>
              <a:t>Features</a:t>
            </a:r>
            <a:endParaRPr lang="fr-FR" sz="2800" b="1"/>
          </a:p>
        </p:txBody>
      </p:sp>
      <p:sp>
        <p:nvSpPr>
          <p:cNvPr id="16" name="Rectangle 15">
            <a:extLst>
              <a:ext uri="{FF2B5EF4-FFF2-40B4-BE49-F238E27FC236}">
                <a16:creationId xmlns:a16="http://schemas.microsoft.com/office/drawing/2014/main" id="{3427F728-8AEB-1F9B-78CD-684D0BDDC1C3}"/>
              </a:ext>
            </a:extLst>
          </p:cNvPr>
          <p:cNvSpPr/>
          <p:nvPr/>
        </p:nvSpPr>
        <p:spPr>
          <a:xfrm rot="21420903">
            <a:off x="4505178" y="2000399"/>
            <a:ext cx="2507882"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14790</a:t>
            </a:r>
          </a:p>
        </p:txBody>
      </p:sp>
      <p:sp>
        <p:nvSpPr>
          <p:cNvPr id="17" name="Rectangle 16">
            <a:extLst>
              <a:ext uri="{FF2B5EF4-FFF2-40B4-BE49-F238E27FC236}">
                <a16:creationId xmlns:a16="http://schemas.microsoft.com/office/drawing/2014/main" id="{CB39B58D-F87C-C93C-E810-79185C003EA1}"/>
              </a:ext>
            </a:extLst>
          </p:cNvPr>
          <p:cNvSpPr/>
          <p:nvPr/>
        </p:nvSpPr>
        <p:spPr>
          <a:xfrm>
            <a:off x="6146973" y="2285441"/>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Saeilo</a:t>
            </a:r>
            <a:r>
              <a:rPr lang="fr-FR" dirty="0">
                <a:solidFill>
                  <a:srgbClr val="C00000"/>
                </a:solidFill>
              </a:rPr>
              <a:t> - </a:t>
            </a:r>
            <a:r>
              <a:rPr lang="fr-FR" b="1" dirty="0">
                <a:solidFill>
                  <a:srgbClr val="C00000"/>
                </a:solidFill>
              </a:rPr>
              <a:t>15289</a:t>
            </a:r>
          </a:p>
        </p:txBody>
      </p:sp>
      <p:sp>
        <p:nvSpPr>
          <p:cNvPr id="21" name="ZoneTexte 20">
            <a:extLst>
              <a:ext uri="{FF2B5EF4-FFF2-40B4-BE49-F238E27FC236}">
                <a16:creationId xmlns:a16="http://schemas.microsoft.com/office/drawing/2014/main" id="{BEE397DE-D62E-9440-EB31-43A83D3B002F}"/>
              </a:ext>
            </a:extLst>
          </p:cNvPr>
          <p:cNvSpPr txBox="1"/>
          <p:nvPr/>
        </p:nvSpPr>
        <p:spPr>
          <a:xfrm>
            <a:off x="970381" y="2071215"/>
            <a:ext cx="2094713" cy="369332"/>
          </a:xfrm>
          <a:prstGeom prst="rect">
            <a:avLst/>
          </a:prstGeom>
          <a:noFill/>
        </p:spPr>
        <p:txBody>
          <a:bodyPr wrap="square">
            <a:spAutoFit/>
          </a:bodyPr>
          <a:lstStyle/>
          <a:p>
            <a:r>
              <a:rPr lang="fr-FR" dirty="0" err="1"/>
              <a:t>Entity</a:t>
            </a:r>
            <a:r>
              <a:rPr lang="fr-FR" dirty="0"/>
              <a:t> Information</a:t>
            </a:r>
          </a:p>
        </p:txBody>
      </p:sp>
      <p:pic>
        <p:nvPicPr>
          <p:cNvPr id="23" name="Image 22">
            <a:extLst>
              <a:ext uri="{FF2B5EF4-FFF2-40B4-BE49-F238E27FC236}">
                <a16:creationId xmlns:a16="http://schemas.microsoft.com/office/drawing/2014/main" id="{239897A5-EAC4-1E18-5692-15B2C3C938A8}"/>
              </a:ext>
            </a:extLst>
          </p:cNvPr>
          <p:cNvPicPr>
            <a:picLocks noChangeAspect="1"/>
          </p:cNvPicPr>
          <p:nvPr/>
        </p:nvPicPr>
        <p:blipFill>
          <a:blip r:embed="rId3"/>
          <a:stretch>
            <a:fillRect/>
          </a:stretch>
        </p:blipFill>
        <p:spPr>
          <a:xfrm>
            <a:off x="8554962" y="468068"/>
            <a:ext cx="3363360" cy="4167241"/>
          </a:xfrm>
          <a:prstGeom prst="rect">
            <a:avLst/>
          </a:prstGeom>
        </p:spPr>
      </p:pic>
      <p:pic>
        <p:nvPicPr>
          <p:cNvPr id="25" name="Image 24">
            <a:extLst>
              <a:ext uri="{FF2B5EF4-FFF2-40B4-BE49-F238E27FC236}">
                <a16:creationId xmlns:a16="http://schemas.microsoft.com/office/drawing/2014/main" id="{6F0D7038-3F68-335C-DDD1-C2F6624EF9AC}"/>
              </a:ext>
            </a:extLst>
          </p:cNvPr>
          <p:cNvPicPr>
            <a:picLocks noChangeAspect="1"/>
          </p:cNvPicPr>
          <p:nvPr/>
        </p:nvPicPr>
        <p:blipFill>
          <a:blip r:embed="rId4"/>
          <a:stretch>
            <a:fillRect/>
          </a:stretch>
        </p:blipFill>
        <p:spPr>
          <a:xfrm>
            <a:off x="63813" y="2499725"/>
            <a:ext cx="3040640" cy="1858549"/>
          </a:xfrm>
          <a:prstGeom prst="rect">
            <a:avLst/>
          </a:prstGeom>
        </p:spPr>
      </p:pic>
      <p:pic>
        <p:nvPicPr>
          <p:cNvPr id="27" name="Image 26">
            <a:extLst>
              <a:ext uri="{FF2B5EF4-FFF2-40B4-BE49-F238E27FC236}">
                <a16:creationId xmlns:a16="http://schemas.microsoft.com/office/drawing/2014/main" id="{32B89C30-3F64-9141-F782-69AA736CC41C}"/>
              </a:ext>
            </a:extLst>
          </p:cNvPr>
          <p:cNvPicPr>
            <a:picLocks noChangeAspect="1"/>
          </p:cNvPicPr>
          <p:nvPr/>
        </p:nvPicPr>
        <p:blipFill>
          <a:blip r:embed="rId5"/>
          <a:stretch>
            <a:fillRect/>
          </a:stretch>
        </p:blipFill>
        <p:spPr>
          <a:xfrm>
            <a:off x="590509" y="2090362"/>
            <a:ext cx="345302" cy="345302"/>
          </a:xfrm>
          <a:prstGeom prst="rect">
            <a:avLst/>
          </a:prstGeom>
        </p:spPr>
      </p:pic>
      <p:cxnSp>
        <p:nvCxnSpPr>
          <p:cNvPr id="28" name="Connecteur droit avec flèche 27">
            <a:extLst>
              <a:ext uri="{FF2B5EF4-FFF2-40B4-BE49-F238E27FC236}">
                <a16:creationId xmlns:a16="http://schemas.microsoft.com/office/drawing/2014/main" id="{C0F72208-8423-E89B-C9C0-9A47172B3D6A}"/>
              </a:ext>
            </a:extLst>
          </p:cNvPr>
          <p:cNvCxnSpPr>
            <a:cxnSpLocks/>
          </p:cNvCxnSpPr>
          <p:nvPr/>
        </p:nvCxnSpPr>
        <p:spPr>
          <a:xfrm>
            <a:off x="7185504" y="2986791"/>
            <a:ext cx="1369458" cy="85518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C14AF78F-3340-631B-B78A-632BF1957091}"/>
              </a:ext>
            </a:extLst>
          </p:cNvPr>
          <p:cNvCxnSpPr>
            <a:cxnSpLocks/>
          </p:cNvCxnSpPr>
          <p:nvPr/>
        </p:nvCxnSpPr>
        <p:spPr>
          <a:xfrm>
            <a:off x="8070520" y="4081865"/>
            <a:ext cx="552175" cy="1715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8" name="Image 37">
            <a:extLst>
              <a:ext uri="{FF2B5EF4-FFF2-40B4-BE49-F238E27FC236}">
                <a16:creationId xmlns:a16="http://schemas.microsoft.com/office/drawing/2014/main" id="{03ABF872-07FB-6962-FDC6-9CFEE7C8D0FD}"/>
              </a:ext>
            </a:extLst>
          </p:cNvPr>
          <p:cNvPicPr>
            <a:picLocks noChangeAspect="1"/>
          </p:cNvPicPr>
          <p:nvPr/>
        </p:nvPicPr>
        <p:blipFill>
          <a:blip r:embed="rId6"/>
          <a:stretch>
            <a:fillRect/>
          </a:stretch>
        </p:blipFill>
        <p:spPr>
          <a:xfrm>
            <a:off x="7325506" y="4167644"/>
            <a:ext cx="418270" cy="418270"/>
          </a:xfrm>
          <a:prstGeom prst="rect">
            <a:avLst/>
          </a:prstGeom>
        </p:spPr>
      </p:pic>
      <p:pic>
        <p:nvPicPr>
          <p:cNvPr id="41" name="Image 40">
            <a:extLst>
              <a:ext uri="{FF2B5EF4-FFF2-40B4-BE49-F238E27FC236}">
                <a16:creationId xmlns:a16="http://schemas.microsoft.com/office/drawing/2014/main" id="{D8EDBA39-8312-1237-995B-395DD364E702}"/>
              </a:ext>
            </a:extLst>
          </p:cNvPr>
          <p:cNvPicPr>
            <a:picLocks noChangeAspect="1"/>
          </p:cNvPicPr>
          <p:nvPr/>
        </p:nvPicPr>
        <p:blipFill>
          <a:blip r:embed="rId7"/>
          <a:stretch>
            <a:fillRect/>
          </a:stretch>
        </p:blipFill>
        <p:spPr>
          <a:xfrm>
            <a:off x="3491802" y="4635309"/>
            <a:ext cx="3991401" cy="2197513"/>
          </a:xfrm>
          <a:prstGeom prst="rect">
            <a:avLst/>
          </a:prstGeom>
        </p:spPr>
      </p:pic>
      <p:sp>
        <p:nvSpPr>
          <p:cNvPr id="9" name="Rectangle 8">
            <a:extLst>
              <a:ext uri="{FF2B5EF4-FFF2-40B4-BE49-F238E27FC236}">
                <a16:creationId xmlns:a16="http://schemas.microsoft.com/office/drawing/2014/main" id="{066B47DD-AC30-08EF-05C5-CE56DB75315E}"/>
              </a:ext>
            </a:extLst>
          </p:cNvPr>
          <p:cNvSpPr/>
          <p:nvPr/>
        </p:nvSpPr>
        <p:spPr>
          <a:xfrm>
            <a:off x="6761150" y="4780908"/>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Saeilo</a:t>
            </a:r>
            <a:r>
              <a:rPr lang="fr-FR" dirty="0">
                <a:solidFill>
                  <a:srgbClr val="C00000"/>
                </a:solidFill>
              </a:rPr>
              <a:t> - </a:t>
            </a:r>
            <a:r>
              <a:rPr lang="fr-FR" b="1" dirty="0">
                <a:solidFill>
                  <a:srgbClr val="C00000"/>
                </a:solidFill>
              </a:rPr>
              <a:t>15294</a:t>
            </a:r>
          </a:p>
        </p:txBody>
      </p:sp>
    </p:spTree>
    <p:extLst>
      <p:ext uri="{BB962C8B-B14F-4D97-AF65-F5344CB8AC3E}">
        <p14:creationId xmlns:p14="http://schemas.microsoft.com/office/powerpoint/2010/main" val="124923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2EBD816-E9CD-A0BD-7FAC-B25FB2A09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2C75EEF-226D-F5F3-F6C9-627074515968}"/>
              </a:ext>
            </a:extLst>
          </p:cNvPr>
          <p:cNvSpPr txBox="1"/>
          <p:nvPr/>
        </p:nvSpPr>
        <p:spPr>
          <a:xfrm>
            <a:off x="335360" y="825140"/>
            <a:ext cx="7776864"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6" name="ZoneTexte 5">
            <a:extLst>
              <a:ext uri="{FF2B5EF4-FFF2-40B4-BE49-F238E27FC236}">
                <a16:creationId xmlns:a16="http://schemas.microsoft.com/office/drawing/2014/main" id="{211F05AD-62B1-88C6-0279-1E7412402B2A}"/>
              </a:ext>
            </a:extLst>
          </p:cNvPr>
          <p:cNvSpPr txBox="1"/>
          <p:nvPr/>
        </p:nvSpPr>
        <p:spPr>
          <a:xfrm>
            <a:off x="3065093" y="906072"/>
            <a:ext cx="5602250" cy="523220"/>
          </a:xfrm>
          <a:prstGeom prst="rect">
            <a:avLst/>
          </a:prstGeom>
          <a:noFill/>
        </p:spPr>
        <p:txBody>
          <a:bodyPr wrap="square" rtlCol="0">
            <a:spAutoFit/>
          </a:bodyPr>
          <a:lstStyle/>
          <a:p>
            <a:r>
              <a:rPr lang="fr-FR" sz="2800" b="1" dirty="0"/>
              <a:t>New </a:t>
            </a:r>
            <a:r>
              <a:rPr lang="fr-FR" sz="2800" b="1" dirty="0" err="1"/>
              <a:t>Organization</a:t>
            </a:r>
            <a:r>
              <a:rPr lang="fr-FR" sz="2800" b="1" dirty="0"/>
              <a:t> of </a:t>
            </a:r>
            <a:r>
              <a:rPr lang="fr-FR" sz="2800" b="1" dirty="0" err="1"/>
              <a:t>Commands</a:t>
            </a:r>
            <a:endParaRPr lang="fr-FR" sz="2800" b="1" dirty="0"/>
          </a:p>
        </p:txBody>
      </p:sp>
      <p:sp>
        <p:nvSpPr>
          <p:cNvPr id="41" name="ZoneTexte 40">
            <a:extLst>
              <a:ext uri="{FF2B5EF4-FFF2-40B4-BE49-F238E27FC236}">
                <a16:creationId xmlns:a16="http://schemas.microsoft.com/office/drawing/2014/main" id="{54F14F68-3728-AC5A-E48B-5F92C2160559}"/>
              </a:ext>
            </a:extLst>
          </p:cNvPr>
          <p:cNvSpPr txBox="1"/>
          <p:nvPr/>
        </p:nvSpPr>
        <p:spPr>
          <a:xfrm>
            <a:off x="345440" y="1830205"/>
            <a:ext cx="1475715" cy="369332"/>
          </a:xfrm>
          <a:prstGeom prst="rect">
            <a:avLst/>
          </a:prstGeom>
          <a:noFill/>
        </p:spPr>
        <p:txBody>
          <a:bodyPr wrap="square" rtlCol="0">
            <a:spAutoFit/>
          </a:bodyPr>
          <a:lstStyle/>
          <a:p>
            <a:r>
              <a:rPr lang="fr-FR" b="1" err="1"/>
              <a:t>Creation</a:t>
            </a:r>
            <a:r>
              <a:rPr lang="fr-FR" b="1"/>
              <a:t>:</a:t>
            </a:r>
          </a:p>
        </p:txBody>
      </p:sp>
      <p:sp>
        <p:nvSpPr>
          <p:cNvPr id="42" name="ZoneTexte 41">
            <a:extLst>
              <a:ext uri="{FF2B5EF4-FFF2-40B4-BE49-F238E27FC236}">
                <a16:creationId xmlns:a16="http://schemas.microsoft.com/office/drawing/2014/main" id="{1096005A-25B4-CDD1-7D56-954C661D2481}"/>
              </a:ext>
            </a:extLst>
          </p:cNvPr>
          <p:cNvSpPr txBox="1"/>
          <p:nvPr/>
        </p:nvSpPr>
        <p:spPr>
          <a:xfrm>
            <a:off x="744760" y="3844224"/>
            <a:ext cx="1792587" cy="338554"/>
          </a:xfrm>
          <a:prstGeom prst="rect">
            <a:avLst/>
          </a:prstGeom>
          <a:noFill/>
        </p:spPr>
        <p:txBody>
          <a:bodyPr wrap="square" rtlCol="0">
            <a:spAutoFit/>
          </a:bodyPr>
          <a:lstStyle/>
          <a:p>
            <a:r>
              <a:rPr lang="fr-FR" sz="1600"/>
              <a:t>Merge in Extrusion</a:t>
            </a:r>
          </a:p>
        </p:txBody>
      </p:sp>
      <p:sp>
        <p:nvSpPr>
          <p:cNvPr id="43" name="ZoneTexte 42">
            <a:extLst>
              <a:ext uri="{FF2B5EF4-FFF2-40B4-BE49-F238E27FC236}">
                <a16:creationId xmlns:a16="http://schemas.microsoft.com/office/drawing/2014/main" id="{6A2D43A2-B359-3B72-6829-83DB1DB0E41F}"/>
              </a:ext>
            </a:extLst>
          </p:cNvPr>
          <p:cNvSpPr txBox="1"/>
          <p:nvPr/>
        </p:nvSpPr>
        <p:spPr>
          <a:xfrm>
            <a:off x="744760" y="4192791"/>
            <a:ext cx="1792587" cy="338554"/>
          </a:xfrm>
          <a:prstGeom prst="rect">
            <a:avLst/>
          </a:prstGeom>
          <a:noFill/>
        </p:spPr>
        <p:txBody>
          <a:bodyPr wrap="square" rtlCol="0">
            <a:spAutoFit/>
          </a:bodyPr>
          <a:lstStyle/>
          <a:p>
            <a:r>
              <a:rPr lang="fr-FR" sz="1600"/>
              <a:t>Merge in Extrusion</a:t>
            </a:r>
          </a:p>
        </p:txBody>
      </p:sp>
      <p:sp>
        <p:nvSpPr>
          <p:cNvPr id="44" name="ZoneTexte 43">
            <a:extLst>
              <a:ext uri="{FF2B5EF4-FFF2-40B4-BE49-F238E27FC236}">
                <a16:creationId xmlns:a16="http://schemas.microsoft.com/office/drawing/2014/main" id="{BA1692D1-F9F0-9E8B-4DB0-101C2BDD5869}"/>
              </a:ext>
            </a:extLst>
          </p:cNvPr>
          <p:cNvSpPr txBox="1"/>
          <p:nvPr/>
        </p:nvSpPr>
        <p:spPr>
          <a:xfrm>
            <a:off x="754726" y="4500946"/>
            <a:ext cx="1792587" cy="338554"/>
          </a:xfrm>
          <a:prstGeom prst="rect">
            <a:avLst/>
          </a:prstGeom>
          <a:noFill/>
        </p:spPr>
        <p:txBody>
          <a:bodyPr wrap="square" rtlCol="0">
            <a:spAutoFit/>
          </a:bodyPr>
          <a:lstStyle/>
          <a:p>
            <a:r>
              <a:rPr lang="fr-FR" sz="1600"/>
              <a:t>Move to </a:t>
            </a:r>
            <a:r>
              <a:rPr lang="fr-FR" sz="1600" b="1"/>
              <a:t>Faces</a:t>
            </a:r>
          </a:p>
        </p:txBody>
      </p:sp>
      <p:pic>
        <p:nvPicPr>
          <p:cNvPr id="14" name="Image 13">
            <a:extLst>
              <a:ext uri="{FF2B5EF4-FFF2-40B4-BE49-F238E27FC236}">
                <a16:creationId xmlns:a16="http://schemas.microsoft.com/office/drawing/2014/main" id="{746E7A29-02AD-F38A-6A5B-953D68F27498}"/>
              </a:ext>
            </a:extLst>
          </p:cNvPr>
          <p:cNvPicPr>
            <a:picLocks noChangeAspect="1"/>
          </p:cNvPicPr>
          <p:nvPr/>
        </p:nvPicPr>
        <p:blipFill>
          <a:blip r:embed="rId3"/>
          <a:stretch>
            <a:fillRect/>
          </a:stretch>
        </p:blipFill>
        <p:spPr>
          <a:xfrm>
            <a:off x="2501805" y="2227821"/>
            <a:ext cx="816014" cy="4537319"/>
          </a:xfrm>
          <a:prstGeom prst="rect">
            <a:avLst/>
          </a:prstGeom>
        </p:spPr>
      </p:pic>
      <p:cxnSp>
        <p:nvCxnSpPr>
          <p:cNvPr id="28" name="Connecteur droit 27">
            <a:extLst>
              <a:ext uri="{FF2B5EF4-FFF2-40B4-BE49-F238E27FC236}">
                <a16:creationId xmlns:a16="http://schemas.microsoft.com/office/drawing/2014/main" id="{75940BC5-8912-CC12-346C-7FBA96F58009}"/>
              </a:ext>
            </a:extLst>
          </p:cNvPr>
          <p:cNvCxnSpPr>
            <a:cxnSpLocks/>
          </p:cNvCxnSpPr>
          <p:nvPr/>
        </p:nvCxnSpPr>
        <p:spPr>
          <a:xfrm flipH="1">
            <a:off x="2511774" y="3868444"/>
            <a:ext cx="344483" cy="3181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29A55C51-905E-F2BB-B81C-E2B83B23E8BD}"/>
              </a:ext>
            </a:extLst>
          </p:cNvPr>
          <p:cNvCxnSpPr>
            <a:cxnSpLocks/>
          </p:cNvCxnSpPr>
          <p:nvPr/>
        </p:nvCxnSpPr>
        <p:spPr>
          <a:xfrm flipH="1">
            <a:off x="2501808" y="4202984"/>
            <a:ext cx="344483" cy="3181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07AFA7DD-8BE5-D821-113D-672C7531F4CC}"/>
              </a:ext>
            </a:extLst>
          </p:cNvPr>
          <p:cNvCxnSpPr>
            <a:cxnSpLocks/>
          </p:cNvCxnSpPr>
          <p:nvPr/>
        </p:nvCxnSpPr>
        <p:spPr>
          <a:xfrm flipH="1">
            <a:off x="2501807" y="4501126"/>
            <a:ext cx="344483" cy="3181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3283900F-01BC-4B96-29A9-BD615A27AFD1}"/>
              </a:ext>
            </a:extLst>
          </p:cNvPr>
          <p:cNvCxnSpPr>
            <a:cxnSpLocks/>
          </p:cNvCxnSpPr>
          <p:nvPr/>
        </p:nvCxnSpPr>
        <p:spPr>
          <a:xfrm flipH="1">
            <a:off x="2501806" y="6129697"/>
            <a:ext cx="344483" cy="3181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8A5E903F-7759-5890-ED59-253B0A20DD44}"/>
              </a:ext>
            </a:extLst>
          </p:cNvPr>
          <p:cNvSpPr txBox="1"/>
          <p:nvPr/>
        </p:nvSpPr>
        <p:spPr>
          <a:xfrm>
            <a:off x="2939432" y="6109311"/>
            <a:ext cx="1066155" cy="338554"/>
          </a:xfrm>
          <a:prstGeom prst="rect">
            <a:avLst/>
          </a:prstGeom>
          <a:noFill/>
        </p:spPr>
        <p:txBody>
          <a:bodyPr wrap="square" rtlCol="0">
            <a:spAutoFit/>
          </a:bodyPr>
          <a:lstStyle/>
          <a:p>
            <a:r>
              <a:rPr lang="fr-FR" sz="1600" err="1"/>
              <a:t>Deleted</a:t>
            </a:r>
            <a:endParaRPr lang="fr-FR" sz="1600"/>
          </a:p>
        </p:txBody>
      </p:sp>
      <p:pic>
        <p:nvPicPr>
          <p:cNvPr id="16" name="Image 15">
            <a:extLst>
              <a:ext uri="{FF2B5EF4-FFF2-40B4-BE49-F238E27FC236}">
                <a16:creationId xmlns:a16="http://schemas.microsoft.com/office/drawing/2014/main" id="{6DBF2F6A-E542-3FF3-D6E7-95BA836FF58B}"/>
              </a:ext>
            </a:extLst>
          </p:cNvPr>
          <p:cNvPicPr>
            <a:picLocks noChangeAspect="1"/>
          </p:cNvPicPr>
          <p:nvPr/>
        </p:nvPicPr>
        <p:blipFill>
          <a:blip r:embed="rId4"/>
          <a:stretch>
            <a:fillRect/>
          </a:stretch>
        </p:blipFill>
        <p:spPr>
          <a:xfrm>
            <a:off x="9285560" y="2589995"/>
            <a:ext cx="512013" cy="4147310"/>
          </a:xfrm>
          <a:prstGeom prst="rect">
            <a:avLst/>
          </a:prstGeom>
        </p:spPr>
      </p:pic>
      <p:pic>
        <p:nvPicPr>
          <p:cNvPr id="19" name="Image 18">
            <a:extLst>
              <a:ext uri="{FF2B5EF4-FFF2-40B4-BE49-F238E27FC236}">
                <a16:creationId xmlns:a16="http://schemas.microsoft.com/office/drawing/2014/main" id="{70F25D09-F062-2BF8-8C5D-D5CE6C2B8192}"/>
              </a:ext>
            </a:extLst>
          </p:cNvPr>
          <p:cNvPicPr>
            <a:picLocks noChangeAspect="1"/>
          </p:cNvPicPr>
          <p:nvPr/>
        </p:nvPicPr>
        <p:blipFill>
          <a:blip r:embed="rId5"/>
          <a:stretch>
            <a:fillRect/>
          </a:stretch>
        </p:blipFill>
        <p:spPr>
          <a:xfrm>
            <a:off x="4994686" y="2577832"/>
            <a:ext cx="459090" cy="4114800"/>
          </a:xfrm>
          <a:prstGeom prst="rect">
            <a:avLst/>
          </a:prstGeom>
        </p:spPr>
      </p:pic>
      <p:pic>
        <p:nvPicPr>
          <p:cNvPr id="25" name="Image 24">
            <a:extLst>
              <a:ext uri="{FF2B5EF4-FFF2-40B4-BE49-F238E27FC236}">
                <a16:creationId xmlns:a16="http://schemas.microsoft.com/office/drawing/2014/main" id="{B17959D1-00C8-36AE-6BC8-570E96C69580}"/>
              </a:ext>
            </a:extLst>
          </p:cNvPr>
          <p:cNvPicPr>
            <a:picLocks noChangeAspect="1"/>
          </p:cNvPicPr>
          <p:nvPr/>
        </p:nvPicPr>
        <p:blipFill>
          <a:blip r:embed="rId6"/>
          <a:stretch>
            <a:fillRect/>
          </a:stretch>
        </p:blipFill>
        <p:spPr>
          <a:xfrm>
            <a:off x="5682454" y="2577832"/>
            <a:ext cx="478068" cy="4114800"/>
          </a:xfrm>
          <a:prstGeom prst="rect">
            <a:avLst/>
          </a:prstGeom>
        </p:spPr>
      </p:pic>
      <p:sp>
        <p:nvSpPr>
          <p:cNvPr id="27" name="ZoneTexte 26">
            <a:extLst>
              <a:ext uri="{FF2B5EF4-FFF2-40B4-BE49-F238E27FC236}">
                <a16:creationId xmlns:a16="http://schemas.microsoft.com/office/drawing/2014/main" id="{A2C1ED1D-E4D9-A163-A9FE-1AEC585567B2}"/>
              </a:ext>
            </a:extLst>
          </p:cNvPr>
          <p:cNvSpPr txBox="1"/>
          <p:nvPr/>
        </p:nvSpPr>
        <p:spPr>
          <a:xfrm>
            <a:off x="4325956" y="1828652"/>
            <a:ext cx="2825740" cy="369332"/>
          </a:xfrm>
          <a:prstGeom prst="rect">
            <a:avLst/>
          </a:prstGeom>
          <a:noFill/>
        </p:spPr>
        <p:txBody>
          <a:bodyPr wrap="square" rtlCol="0">
            <a:spAutoFit/>
          </a:bodyPr>
          <a:lstStyle/>
          <a:p>
            <a:r>
              <a:rPr lang="fr-FR" b="1"/>
              <a:t>Modifications &amp; Adv </a:t>
            </a:r>
            <a:r>
              <a:rPr lang="fr-FR" b="1" err="1"/>
              <a:t>Modif</a:t>
            </a:r>
            <a:r>
              <a:rPr lang="fr-FR" b="1"/>
              <a:t>:</a:t>
            </a:r>
          </a:p>
        </p:txBody>
      </p:sp>
      <p:cxnSp>
        <p:nvCxnSpPr>
          <p:cNvPr id="29" name="Connecteur droit 28">
            <a:extLst>
              <a:ext uri="{FF2B5EF4-FFF2-40B4-BE49-F238E27FC236}">
                <a16:creationId xmlns:a16="http://schemas.microsoft.com/office/drawing/2014/main" id="{573E2F2E-72D6-1EF6-8D27-7CCC31686E19}"/>
              </a:ext>
            </a:extLst>
          </p:cNvPr>
          <p:cNvCxnSpPr>
            <a:cxnSpLocks/>
          </p:cNvCxnSpPr>
          <p:nvPr/>
        </p:nvCxnSpPr>
        <p:spPr>
          <a:xfrm flipH="1">
            <a:off x="4994686" y="2618584"/>
            <a:ext cx="459090" cy="38476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3F0EFC2-9A12-3DA8-AA8C-683B2D467BDC}"/>
              </a:ext>
            </a:extLst>
          </p:cNvPr>
          <p:cNvCxnSpPr>
            <a:cxnSpLocks/>
          </p:cNvCxnSpPr>
          <p:nvPr/>
        </p:nvCxnSpPr>
        <p:spPr>
          <a:xfrm flipH="1">
            <a:off x="4987025" y="3057808"/>
            <a:ext cx="459090" cy="38476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942720B0-2D24-3C1E-3471-53207001B05B}"/>
              </a:ext>
            </a:extLst>
          </p:cNvPr>
          <p:cNvCxnSpPr>
            <a:cxnSpLocks/>
          </p:cNvCxnSpPr>
          <p:nvPr/>
        </p:nvCxnSpPr>
        <p:spPr>
          <a:xfrm flipH="1">
            <a:off x="5701432" y="2616398"/>
            <a:ext cx="459090" cy="38476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B974801D-1A85-FC8F-A433-B2A1838992CC}"/>
              </a:ext>
            </a:extLst>
          </p:cNvPr>
          <p:cNvCxnSpPr>
            <a:cxnSpLocks/>
          </p:cNvCxnSpPr>
          <p:nvPr/>
        </p:nvCxnSpPr>
        <p:spPr>
          <a:xfrm flipH="1">
            <a:off x="4987025" y="3496199"/>
            <a:ext cx="459090" cy="38476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E1B0B1E7-1FFD-F110-FD2E-50519D3FAE25}"/>
              </a:ext>
            </a:extLst>
          </p:cNvPr>
          <p:cNvCxnSpPr>
            <a:cxnSpLocks/>
          </p:cNvCxnSpPr>
          <p:nvPr/>
        </p:nvCxnSpPr>
        <p:spPr>
          <a:xfrm flipH="1">
            <a:off x="5691943" y="3512446"/>
            <a:ext cx="459090" cy="38476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B58E22CF-C16E-1B49-116A-448003BA1D5E}"/>
              </a:ext>
            </a:extLst>
          </p:cNvPr>
          <p:cNvCxnSpPr>
            <a:cxnSpLocks/>
          </p:cNvCxnSpPr>
          <p:nvPr/>
        </p:nvCxnSpPr>
        <p:spPr>
          <a:xfrm flipH="1">
            <a:off x="5674793" y="3049478"/>
            <a:ext cx="459090" cy="38476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76848087-4CA0-DB65-556B-58F3CB20A6F0}"/>
              </a:ext>
            </a:extLst>
          </p:cNvPr>
          <p:cNvSpPr txBox="1"/>
          <p:nvPr/>
        </p:nvSpPr>
        <p:spPr>
          <a:xfrm>
            <a:off x="6215716" y="2639501"/>
            <a:ext cx="2249870" cy="338554"/>
          </a:xfrm>
          <a:prstGeom prst="rect">
            <a:avLst/>
          </a:prstGeom>
          <a:noFill/>
        </p:spPr>
        <p:txBody>
          <a:bodyPr wrap="square" rtlCol="0">
            <a:spAutoFit/>
          </a:bodyPr>
          <a:lstStyle/>
          <a:p>
            <a:r>
              <a:rPr lang="fr-FR" sz="1600"/>
              <a:t>Merge in </a:t>
            </a:r>
            <a:r>
              <a:rPr lang="fr-FR" sz="1600" b="1"/>
              <a:t>Boolean Ope</a:t>
            </a:r>
          </a:p>
        </p:txBody>
      </p:sp>
      <p:sp>
        <p:nvSpPr>
          <p:cNvPr id="48" name="Forme en L 47">
            <a:extLst>
              <a:ext uri="{FF2B5EF4-FFF2-40B4-BE49-F238E27FC236}">
                <a16:creationId xmlns:a16="http://schemas.microsoft.com/office/drawing/2014/main" id="{B4537E57-0FF9-3464-0C14-DB0C93DE93B3}"/>
              </a:ext>
            </a:extLst>
          </p:cNvPr>
          <p:cNvSpPr/>
          <p:nvPr/>
        </p:nvSpPr>
        <p:spPr>
          <a:xfrm rot="10800000" flipH="1">
            <a:off x="4930293" y="2567394"/>
            <a:ext cx="1266445" cy="1364134"/>
          </a:xfrm>
          <a:prstGeom prst="corner">
            <a:avLst>
              <a:gd name="adj1" fmla="val 36632"/>
              <a:gd name="adj2" fmla="val 44235"/>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9" name="Connecteur droit avec flèche 48">
            <a:extLst>
              <a:ext uri="{FF2B5EF4-FFF2-40B4-BE49-F238E27FC236}">
                <a16:creationId xmlns:a16="http://schemas.microsoft.com/office/drawing/2014/main" id="{A3E6330D-6497-462F-4069-FA33CDAA3728}"/>
              </a:ext>
            </a:extLst>
          </p:cNvPr>
          <p:cNvCxnSpPr>
            <a:cxnSpLocks/>
          </p:cNvCxnSpPr>
          <p:nvPr/>
        </p:nvCxnSpPr>
        <p:spPr>
          <a:xfrm>
            <a:off x="8436501" y="2827770"/>
            <a:ext cx="71854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9C5A1BFC-F49F-03D7-1594-87F445543A61}"/>
              </a:ext>
            </a:extLst>
          </p:cNvPr>
          <p:cNvCxnSpPr>
            <a:cxnSpLocks/>
          </p:cNvCxnSpPr>
          <p:nvPr/>
        </p:nvCxnSpPr>
        <p:spPr>
          <a:xfrm flipH="1">
            <a:off x="5674793" y="4927318"/>
            <a:ext cx="459090" cy="38476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B57776B6-457D-FAF3-D3FB-4D3F80103C87}"/>
              </a:ext>
            </a:extLst>
          </p:cNvPr>
          <p:cNvCxnSpPr>
            <a:cxnSpLocks/>
          </p:cNvCxnSpPr>
          <p:nvPr/>
        </p:nvCxnSpPr>
        <p:spPr>
          <a:xfrm flipH="1">
            <a:off x="5667044" y="5401799"/>
            <a:ext cx="459090" cy="38476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767B4C84-8FCE-F76C-482E-E3AFD893706F}"/>
              </a:ext>
            </a:extLst>
          </p:cNvPr>
          <p:cNvCxnSpPr>
            <a:cxnSpLocks/>
          </p:cNvCxnSpPr>
          <p:nvPr/>
        </p:nvCxnSpPr>
        <p:spPr>
          <a:xfrm flipH="1">
            <a:off x="5667044" y="5815337"/>
            <a:ext cx="459090" cy="38476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0C1B8E3F-37E0-482D-4C68-37E016EFA0FA}"/>
              </a:ext>
            </a:extLst>
          </p:cNvPr>
          <p:cNvCxnSpPr>
            <a:cxnSpLocks/>
          </p:cNvCxnSpPr>
          <p:nvPr/>
        </p:nvCxnSpPr>
        <p:spPr>
          <a:xfrm flipH="1">
            <a:off x="5699521" y="6283156"/>
            <a:ext cx="459090" cy="38476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6ADB397B-BAF8-A459-631D-BF1E90C44028}"/>
              </a:ext>
            </a:extLst>
          </p:cNvPr>
          <p:cNvSpPr txBox="1"/>
          <p:nvPr/>
        </p:nvSpPr>
        <p:spPr>
          <a:xfrm>
            <a:off x="6255402" y="5617283"/>
            <a:ext cx="1792587" cy="338554"/>
          </a:xfrm>
          <a:prstGeom prst="rect">
            <a:avLst/>
          </a:prstGeom>
          <a:noFill/>
        </p:spPr>
        <p:txBody>
          <a:bodyPr wrap="square" rtlCol="0">
            <a:spAutoFit/>
          </a:bodyPr>
          <a:lstStyle/>
          <a:p>
            <a:r>
              <a:rPr lang="fr-FR" sz="1600"/>
              <a:t>Move to </a:t>
            </a:r>
            <a:r>
              <a:rPr lang="fr-FR" sz="1600" b="1"/>
              <a:t>Faces</a:t>
            </a:r>
          </a:p>
        </p:txBody>
      </p:sp>
      <p:sp>
        <p:nvSpPr>
          <p:cNvPr id="57" name="Rectangle 56">
            <a:extLst>
              <a:ext uri="{FF2B5EF4-FFF2-40B4-BE49-F238E27FC236}">
                <a16:creationId xmlns:a16="http://schemas.microsoft.com/office/drawing/2014/main" id="{944F9C75-76B8-44ED-32E5-1E59E366841D}"/>
              </a:ext>
            </a:extLst>
          </p:cNvPr>
          <p:cNvSpPr/>
          <p:nvPr/>
        </p:nvSpPr>
        <p:spPr>
          <a:xfrm>
            <a:off x="5633243" y="4855332"/>
            <a:ext cx="542690" cy="187586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9" name="Image 58">
            <a:extLst>
              <a:ext uri="{FF2B5EF4-FFF2-40B4-BE49-F238E27FC236}">
                <a16:creationId xmlns:a16="http://schemas.microsoft.com/office/drawing/2014/main" id="{764222EF-D735-D89B-28C9-34B537AC75EC}"/>
              </a:ext>
            </a:extLst>
          </p:cNvPr>
          <p:cNvPicPr>
            <a:picLocks noChangeAspect="1"/>
          </p:cNvPicPr>
          <p:nvPr/>
        </p:nvPicPr>
        <p:blipFill>
          <a:blip r:embed="rId7"/>
          <a:stretch>
            <a:fillRect/>
          </a:stretch>
        </p:blipFill>
        <p:spPr>
          <a:xfrm>
            <a:off x="10236941" y="2577832"/>
            <a:ext cx="495698" cy="2811804"/>
          </a:xfrm>
          <a:prstGeom prst="rect">
            <a:avLst/>
          </a:prstGeom>
        </p:spPr>
      </p:pic>
      <p:sp>
        <p:nvSpPr>
          <p:cNvPr id="60" name="ZoneTexte 59">
            <a:extLst>
              <a:ext uri="{FF2B5EF4-FFF2-40B4-BE49-F238E27FC236}">
                <a16:creationId xmlns:a16="http://schemas.microsoft.com/office/drawing/2014/main" id="{866967B1-C43E-1FA5-42D7-CD85B4DBED37}"/>
              </a:ext>
            </a:extLst>
          </p:cNvPr>
          <p:cNvSpPr txBox="1"/>
          <p:nvPr/>
        </p:nvSpPr>
        <p:spPr>
          <a:xfrm>
            <a:off x="8795771" y="1828652"/>
            <a:ext cx="2825740" cy="369332"/>
          </a:xfrm>
          <a:prstGeom prst="rect">
            <a:avLst/>
          </a:prstGeom>
          <a:noFill/>
        </p:spPr>
        <p:txBody>
          <a:bodyPr wrap="square" rtlCol="0">
            <a:spAutoFit/>
          </a:bodyPr>
          <a:lstStyle/>
          <a:p>
            <a:r>
              <a:rPr lang="fr-FR" b="1" dirty="0"/>
              <a:t>Modifications &amp; Faces</a:t>
            </a:r>
          </a:p>
        </p:txBody>
      </p:sp>
      <p:sp>
        <p:nvSpPr>
          <p:cNvPr id="5" name="ZoneTexte 4">
            <a:extLst>
              <a:ext uri="{FF2B5EF4-FFF2-40B4-BE49-F238E27FC236}">
                <a16:creationId xmlns:a16="http://schemas.microsoft.com/office/drawing/2014/main" id="{98286374-71AC-DFD6-B1CA-72CB47EA6234}"/>
              </a:ext>
            </a:extLst>
          </p:cNvPr>
          <p:cNvSpPr txBox="1"/>
          <p:nvPr/>
        </p:nvSpPr>
        <p:spPr>
          <a:xfrm>
            <a:off x="2176489" y="1869838"/>
            <a:ext cx="802378" cy="369332"/>
          </a:xfrm>
          <a:prstGeom prst="rect">
            <a:avLst/>
          </a:prstGeom>
          <a:noFill/>
        </p:spPr>
        <p:txBody>
          <a:bodyPr wrap="square" rtlCol="0">
            <a:spAutoFit/>
          </a:bodyPr>
          <a:lstStyle/>
          <a:p>
            <a:r>
              <a:rPr lang="fr-FR" b="1" dirty="0">
                <a:solidFill>
                  <a:schemeClr val="tx1">
                    <a:lumMod val="75000"/>
                    <a:lumOff val="25000"/>
                  </a:schemeClr>
                </a:solidFill>
              </a:rPr>
              <a:t>V6.09</a:t>
            </a:r>
          </a:p>
        </p:txBody>
      </p:sp>
      <p:sp>
        <p:nvSpPr>
          <p:cNvPr id="7" name="ZoneTexte 6">
            <a:extLst>
              <a:ext uri="{FF2B5EF4-FFF2-40B4-BE49-F238E27FC236}">
                <a16:creationId xmlns:a16="http://schemas.microsoft.com/office/drawing/2014/main" id="{76E0AED9-A73A-82B9-B4D3-B2548AEE32A3}"/>
              </a:ext>
            </a:extLst>
          </p:cNvPr>
          <p:cNvSpPr txBox="1"/>
          <p:nvPr/>
        </p:nvSpPr>
        <p:spPr>
          <a:xfrm>
            <a:off x="2952685" y="1869838"/>
            <a:ext cx="802378" cy="369332"/>
          </a:xfrm>
          <a:prstGeom prst="rect">
            <a:avLst/>
          </a:prstGeom>
          <a:noFill/>
        </p:spPr>
        <p:txBody>
          <a:bodyPr wrap="square" rtlCol="0">
            <a:spAutoFit/>
          </a:bodyPr>
          <a:lstStyle/>
          <a:p>
            <a:r>
              <a:rPr lang="fr-FR" b="1" dirty="0">
                <a:solidFill>
                  <a:srgbClr val="C00000"/>
                </a:solidFill>
              </a:rPr>
              <a:t>V6.10</a:t>
            </a:r>
          </a:p>
        </p:txBody>
      </p:sp>
      <p:cxnSp>
        <p:nvCxnSpPr>
          <p:cNvPr id="9" name="Connecteur droit 8">
            <a:extLst>
              <a:ext uri="{FF2B5EF4-FFF2-40B4-BE49-F238E27FC236}">
                <a16:creationId xmlns:a16="http://schemas.microsoft.com/office/drawing/2014/main" id="{B28209AD-DFD7-7774-D659-016FB755E495}"/>
              </a:ext>
            </a:extLst>
          </p:cNvPr>
          <p:cNvCxnSpPr/>
          <p:nvPr/>
        </p:nvCxnSpPr>
        <p:spPr>
          <a:xfrm>
            <a:off x="2939432" y="1865772"/>
            <a:ext cx="0" cy="105687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489EB74D-7AF0-086A-BDA1-AC95A816483B}"/>
              </a:ext>
            </a:extLst>
          </p:cNvPr>
          <p:cNvSpPr txBox="1"/>
          <p:nvPr/>
        </p:nvSpPr>
        <p:spPr>
          <a:xfrm>
            <a:off x="5181386" y="2080945"/>
            <a:ext cx="802378" cy="369332"/>
          </a:xfrm>
          <a:prstGeom prst="rect">
            <a:avLst/>
          </a:prstGeom>
          <a:noFill/>
        </p:spPr>
        <p:txBody>
          <a:bodyPr wrap="square" rtlCol="0">
            <a:spAutoFit/>
          </a:bodyPr>
          <a:lstStyle/>
          <a:p>
            <a:r>
              <a:rPr lang="fr-FR" b="1" dirty="0">
                <a:solidFill>
                  <a:schemeClr val="tx1">
                    <a:lumMod val="75000"/>
                    <a:lumOff val="25000"/>
                  </a:schemeClr>
                </a:solidFill>
              </a:rPr>
              <a:t>V6.09</a:t>
            </a:r>
          </a:p>
        </p:txBody>
      </p:sp>
      <p:sp>
        <p:nvSpPr>
          <p:cNvPr id="12" name="ZoneTexte 11">
            <a:extLst>
              <a:ext uri="{FF2B5EF4-FFF2-40B4-BE49-F238E27FC236}">
                <a16:creationId xmlns:a16="http://schemas.microsoft.com/office/drawing/2014/main" id="{37022B3C-2C77-B402-B168-C0B43DD1F4C5}"/>
              </a:ext>
            </a:extLst>
          </p:cNvPr>
          <p:cNvSpPr txBox="1"/>
          <p:nvPr/>
        </p:nvSpPr>
        <p:spPr>
          <a:xfrm>
            <a:off x="9542335" y="2080945"/>
            <a:ext cx="802378" cy="369332"/>
          </a:xfrm>
          <a:prstGeom prst="rect">
            <a:avLst/>
          </a:prstGeom>
          <a:noFill/>
        </p:spPr>
        <p:txBody>
          <a:bodyPr wrap="square" rtlCol="0">
            <a:spAutoFit/>
          </a:bodyPr>
          <a:lstStyle/>
          <a:p>
            <a:r>
              <a:rPr lang="fr-FR" b="1" dirty="0">
                <a:solidFill>
                  <a:srgbClr val="C00000"/>
                </a:solidFill>
              </a:rPr>
              <a:t>V6.10</a:t>
            </a:r>
          </a:p>
        </p:txBody>
      </p:sp>
    </p:spTree>
    <p:extLst>
      <p:ext uri="{BB962C8B-B14F-4D97-AF65-F5344CB8AC3E}">
        <p14:creationId xmlns:p14="http://schemas.microsoft.com/office/powerpoint/2010/main" val="941497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C63BB20-676A-018E-0628-392F933C5D6C}"/>
              </a:ext>
            </a:extLst>
          </p:cNvPr>
          <p:cNvPicPr>
            <a:picLocks noChangeAspect="1"/>
          </p:cNvPicPr>
          <p:nvPr/>
        </p:nvPicPr>
        <p:blipFill>
          <a:blip r:embed="rId2"/>
          <a:stretch>
            <a:fillRect/>
          </a:stretch>
        </p:blipFill>
        <p:spPr>
          <a:xfrm>
            <a:off x="1473945" y="2564090"/>
            <a:ext cx="559557" cy="2682012"/>
          </a:xfrm>
          <a:prstGeom prst="rect">
            <a:avLst/>
          </a:prstGeom>
        </p:spPr>
      </p:pic>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3"/>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2EBD816-E9CD-A0BD-7FAC-B25FB2A09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2C75EEF-226D-F5F3-F6C9-627074515968}"/>
              </a:ext>
            </a:extLst>
          </p:cNvPr>
          <p:cNvSpPr txBox="1"/>
          <p:nvPr/>
        </p:nvSpPr>
        <p:spPr>
          <a:xfrm>
            <a:off x="335360" y="825140"/>
            <a:ext cx="7776864"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41" name="ZoneTexte 40">
            <a:extLst>
              <a:ext uri="{FF2B5EF4-FFF2-40B4-BE49-F238E27FC236}">
                <a16:creationId xmlns:a16="http://schemas.microsoft.com/office/drawing/2014/main" id="{54F14F68-3728-AC5A-E48B-5F92C2160559}"/>
              </a:ext>
            </a:extLst>
          </p:cNvPr>
          <p:cNvSpPr txBox="1"/>
          <p:nvPr/>
        </p:nvSpPr>
        <p:spPr>
          <a:xfrm>
            <a:off x="423820" y="1850688"/>
            <a:ext cx="2749326" cy="369332"/>
          </a:xfrm>
          <a:prstGeom prst="rect">
            <a:avLst/>
          </a:prstGeom>
          <a:noFill/>
        </p:spPr>
        <p:txBody>
          <a:bodyPr wrap="square" rtlCol="0">
            <a:spAutoFit/>
          </a:bodyPr>
          <a:lstStyle/>
          <a:p>
            <a:r>
              <a:rPr lang="fr-FR" b="1" dirty="0"/>
              <a:t>Operations on </a:t>
            </a:r>
            <a:r>
              <a:rPr lang="fr-FR" b="1" dirty="0" err="1"/>
              <a:t>solids</a:t>
            </a:r>
            <a:endParaRPr lang="fr-FR" b="1" dirty="0"/>
          </a:p>
        </p:txBody>
      </p:sp>
      <p:sp>
        <p:nvSpPr>
          <p:cNvPr id="27" name="ZoneTexte 26">
            <a:extLst>
              <a:ext uri="{FF2B5EF4-FFF2-40B4-BE49-F238E27FC236}">
                <a16:creationId xmlns:a16="http://schemas.microsoft.com/office/drawing/2014/main" id="{A2C1ED1D-E4D9-A163-A9FE-1AEC585567B2}"/>
              </a:ext>
            </a:extLst>
          </p:cNvPr>
          <p:cNvSpPr txBox="1"/>
          <p:nvPr/>
        </p:nvSpPr>
        <p:spPr>
          <a:xfrm>
            <a:off x="3065093" y="1850688"/>
            <a:ext cx="1805228" cy="369332"/>
          </a:xfrm>
          <a:prstGeom prst="rect">
            <a:avLst/>
          </a:prstGeom>
          <a:noFill/>
        </p:spPr>
        <p:txBody>
          <a:bodyPr wrap="square" rtlCol="0">
            <a:spAutoFit/>
          </a:bodyPr>
          <a:lstStyle/>
          <a:p>
            <a:r>
              <a:rPr lang="fr-FR" b="1"/>
              <a:t>Wireframe</a:t>
            </a:r>
          </a:p>
        </p:txBody>
      </p:sp>
      <p:sp>
        <p:nvSpPr>
          <p:cNvPr id="60" name="ZoneTexte 59">
            <a:extLst>
              <a:ext uri="{FF2B5EF4-FFF2-40B4-BE49-F238E27FC236}">
                <a16:creationId xmlns:a16="http://schemas.microsoft.com/office/drawing/2014/main" id="{866967B1-C43E-1FA5-42D7-CD85B4DBED37}"/>
              </a:ext>
            </a:extLst>
          </p:cNvPr>
          <p:cNvSpPr txBox="1"/>
          <p:nvPr/>
        </p:nvSpPr>
        <p:spPr>
          <a:xfrm>
            <a:off x="8665352" y="1854580"/>
            <a:ext cx="1267912" cy="369332"/>
          </a:xfrm>
          <a:prstGeom prst="rect">
            <a:avLst/>
          </a:prstGeom>
          <a:noFill/>
        </p:spPr>
        <p:txBody>
          <a:bodyPr wrap="square" rtlCol="0">
            <a:spAutoFit/>
          </a:bodyPr>
          <a:lstStyle/>
          <a:p>
            <a:r>
              <a:rPr lang="fr-FR" b="1" err="1"/>
              <a:t>Features</a:t>
            </a:r>
            <a:endParaRPr lang="fr-FR" b="1"/>
          </a:p>
        </p:txBody>
      </p:sp>
      <p:pic>
        <p:nvPicPr>
          <p:cNvPr id="8" name="Image 7">
            <a:extLst>
              <a:ext uri="{FF2B5EF4-FFF2-40B4-BE49-F238E27FC236}">
                <a16:creationId xmlns:a16="http://schemas.microsoft.com/office/drawing/2014/main" id="{902D60BD-E3B6-3481-9D86-C077A7876D1C}"/>
              </a:ext>
            </a:extLst>
          </p:cNvPr>
          <p:cNvPicPr>
            <a:picLocks noChangeAspect="1"/>
          </p:cNvPicPr>
          <p:nvPr/>
        </p:nvPicPr>
        <p:blipFill>
          <a:blip r:embed="rId4"/>
          <a:stretch>
            <a:fillRect/>
          </a:stretch>
        </p:blipFill>
        <p:spPr>
          <a:xfrm>
            <a:off x="3257427" y="2564090"/>
            <a:ext cx="536625" cy="1609876"/>
          </a:xfrm>
          <a:prstGeom prst="rect">
            <a:avLst/>
          </a:prstGeom>
        </p:spPr>
      </p:pic>
      <p:pic>
        <p:nvPicPr>
          <p:cNvPr id="13" name="Image 12">
            <a:extLst>
              <a:ext uri="{FF2B5EF4-FFF2-40B4-BE49-F238E27FC236}">
                <a16:creationId xmlns:a16="http://schemas.microsoft.com/office/drawing/2014/main" id="{E365D3C3-6308-F02A-CF31-61B0368F5F40}"/>
              </a:ext>
            </a:extLst>
          </p:cNvPr>
          <p:cNvPicPr>
            <a:picLocks noChangeAspect="1"/>
          </p:cNvPicPr>
          <p:nvPr/>
        </p:nvPicPr>
        <p:blipFill>
          <a:blip r:embed="rId5"/>
          <a:stretch>
            <a:fillRect/>
          </a:stretch>
        </p:blipFill>
        <p:spPr>
          <a:xfrm>
            <a:off x="6656697" y="2716860"/>
            <a:ext cx="527734" cy="3009011"/>
          </a:xfrm>
          <a:prstGeom prst="rect">
            <a:avLst/>
          </a:prstGeom>
        </p:spPr>
      </p:pic>
      <p:pic>
        <p:nvPicPr>
          <p:cNvPr id="18" name="Image 17">
            <a:extLst>
              <a:ext uri="{FF2B5EF4-FFF2-40B4-BE49-F238E27FC236}">
                <a16:creationId xmlns:a16="http://schemas.microsoft.com/office/drawing/2014/main" id="{076AEC54-CC67-511E-8120-71743D8DA89F}"/>
              </a:ext>
            </a:extLst>
          </p:cNvPr>
          <p:cNvPicPr>
            <a:picLocks noChangeAspect="1"/>
          </p:cNvPicPr>
          <p:nvPr/>
        </p:nvPicPr>
        <p:blipFill>
          <a:blip r:embed="rId6"/>
          <a:stretch>
            <a:fillRect/>
          </a:stretch>
        </p:blipFill>
        <p:spPr>
          <a:xfrm>
            <a:off x="8960593" y="2606204"/>
            <a:ext cx="519970" cy="4055769"/>
          </a:xfrm>
          <a:prstGeom prst="rect">
            <a:avLst/>
          </a:prstGeom>
        </p:spPr>
      </p:pic>
      <p:sp>
        <p:nvSpPr>
          <p:cNvPr id="20" name="ZoneTexte 19">
            <a:extLst>
              <a:ext uri="{FF2B5EF4-FFF2-40B4-BE49-F238E27FC236}">
                <a16:creationId xmlns:a16="http://schemas.microsoft.com/office/drawing/2014/main" id="{79A6A14E-6D55-F82B-E4CC-FD209201F133}"/>
              </a:ext>
            </a:extLst>
          </p:cNvPr>
          <p:cNvSpPr txBox="1"/>
          <p:nvPr/>
        </p:nvSpPr>
        <p:spPr>
          <a:xfrm>
            <a:off x="6250013" y="1860978"/>
            <a:ext cx="1723305" cy="369332"/>
          </a:xfrm>
          <a:prstGeom prst="rect">
            <a:avLst/>
          </a:prstGeom>
          <a:noFill/>
        </p:spPr>
        <p:txBody>
          <a:bodyPr wrap="square" rtlCol="0">
            <a:spAutoFit/>
          </a:bodyPr>
          <a:lstStyle/>
          <a:p>
            <a:r>
              <a:rPr lang="fr-FR" b="1" err="1"/>
              <a:t>Holes</a:t>
            </a:r>
            <a:r>
              <a:rPr lang="fr-FR" b="1"/>
              <a:t> on </a:t>
            </a:r>
            <a:r>
              <a:rPr lang="fr-FR" b="1" err="1"/>
              <a:t>solids</a:t>
            </a:r>
            <a:endParaRPr lang="fr-FR" b="1"/>
          </a:p>
        </p:txBody>
      </p:sp>
      <p:sp>
        <p:nvSpPr>
          <p:cNvPr id="23" name="ZoneTexte 22">
            <a:extLst>
              <a:ext uri="{FF2B5EF4-FFF2-40B4-BE49-F238E27FC236}">
                <a16:creationId xmlns:a16="http://schemas.microsoft.com/office/drawing/2014/main" id="{49A02DD5-10F4-C060-5185-D246FDE3577B}"/>
              </a:ext>
            </a:extLst>
          </p:cNvPr>
          <p:cNvSpPr txBox="1"/>
          <p:nvPr/>
        </p:nvSpPr>
        <p:spPr>
          <a:xfrm>
            <a:off x="98314" y="3167239"/>
            <a:ext cx="1792587" cy="338554"/>
          </a:xfrm>
          <a:prstGeom prst="rect">
            <a:avLst/>
          </a:prstGeom>
          <a:noFill/>
        </p:spPr>
        <p:txBody>
          <a:bodyPr wrap="square" rtlCol="0">
            <a:spAutoFit/>
          </a:bodyPr>
          <a:lstStyle/>
          <a:p>
            <a:r>
              <a:rPr lang="fr-FR" sz="1600"/>
              <a:t>Move to </a:t>
            </a:r>
            <a:r>
              <a:rPr lang="fr-FR" sz="1600" b="1"/>
              <a:t>Faces</a:t>
            </a:r>
          </a:p>
        </p:txBody>
      </p:sp>
      <p:cxnSp>
        <p:nvCxnSpPr>
          <p:cNvPr id="24" name="Connecteur droit 23">
            <a:extLst>
              <a:ext uri="{FF2B5EF4-FFF2-40B4-BE49-F238E27FC236}">
                <a16:creationId xmlns:a16="http://schemas.microsoft.com/office/drawing/2014/main" id="{18F2EC86-515D-E259-4E43-0F5C2D1BEF7A}"/>
              </a:ext>
            </a:extLst>
          </p:cNvPr>
          <p:cNvCxnSpPr>
            <a:cxnSpLocks/>
          </p:cNvCxnSpPr>
          <p:nvPr/>
        </p:nvCxnSpPr>
        <p:spPr>
          <a:xfrm flipH="1">
            <a:off x="1526828" y="3152760"/>
            <a:ext cx="397483" cy="3899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6F4C28E5-005E-E502-2782-CEC70AC76C7A}"/>
              </a:ext>
            </a:extLst>
          </p:cNvPr>
          <p:cNvCxnSpPr>
            <a:cxnSpLocks/>
          </p:cNvCxnSpPr>
          <p:nvPr/>
        </p:nvCxnSpPr>
        <p:spPr>
          <a:xfrm flipH="1">
            <a:off x="1526827" y="3710130"/>
            <a:ext cx="397483" cy="3899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1E412462-D4ED-4F1A-C6D2-F9A394787F68}"/>
              </a:ext>
            </a:extLst>
          </p:cNvPr>
          <p:cNvSpPr txBox="1"/>
          <p:nvPr/>
        </p:nvSpPr>
        <p:spPr>
          <a:xfrm>
            <a:off x="330960" y="3626738"/>
            <a:ext cx="1199934" cy="584775"/>
          </a:xfrm>
          <a:prstGeom prst="rect">
            <a:avLst/>
          </a:prstGeom>
          <a:noFill/>
        </p:spPr>
        <p:txBody>
          <a:bodyPr wrap="square" rtlCol="0">
            <a:spAutoFit/>
          </a:bodyPr>
          <a:lstStyle/>
          <a:p>
            <a:r>
              <a:rPr lang="fr-FR" sz="1600" err="1"/>
              <a:t>Only</a:t>
            </a:r>
            <a:r>
              <a:rPr lang="fr-FR" sz="1600"/>
              <a:t> once, in </a:t>
            </a:r>
            <a:r>
              <a:rPr lang="fr-FR" sz="1600" b="1" err="1"/>
              <a:t>Features</a:t>
            </a:r>
            <a:endParaRPr lang="fr-FR" sz="1600" b="1"/>
          </a:p>
        </p:txBody>
      </p:sp>
      <p:sp>
        <p:nvSpPr>
          <p:cNvPr id="37" name="Rectangle 36">
            <a:extLst>
              <a:ext uri="{FF2B5EF4-FFF2-40B4-BE49-F238E27FC236}">
                <a16:creationId xmlns:a16="http://schemas.microsoft.com/office/drawing/2014/main" id="{B9D70782-0949-DA1B-77F6-06C80447DED3}"/>
              </a:ext>
            </a:extLst>
          </p:cNvPr>
          <p:cNvSpPr/>
          <p:nvPr/>
        </p:nvSpPr>
        <p:spPr>
          <a:xfrm>
            <a:off x="8955462" y="3171654"/>
            <a:ext cx="542690" cy="94499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Connecteur droit avec flèche 46">
            <a:extLst>
              <a:ext uri="{FF2B5EF4-FFF2-40B4-BE49-F238E27FC236}">
                <a16:creationId xmlns:a16="http://schemas.microsoft.com/office/drawing/2014/main" id="{133740DF-B73B-DD8F-E7E9-0931220459BA}"/>
              </a:ext>
            </a:extLst>
          </p:cNvPr>
          <p:cNvCxnSpPr>
            <a:cxnSpLocks/>
          </p:cNvCxnSpPr>
          <p:nvPr/>
        </p:nvCxnSpPr>
        <p:spPr>
          <a:xfrm>
            <a:off x="7184431" y="3644152"/>
            <a:ext cx="1782655" cy="6962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id="{FA832F5D-4C29-631B-9C58-D260F7B68ABE}"/>
              </a:ext>
            </a:extLst>
          </p:cNvPr>
          <p:cNvSpPr txBox="1"/>
          <p:nvPr/>
        </p:nvSpPr>
        <p:spPr>
          <a:xfrm>
            <a:off x="1351427" y="2185371"/>
            <a:ext cx="802378" cy="369332"/>
          </a:xfrm>
          <a:prstGeom prst="rect">
            <a:avLst/>
          </a:prstGeom>
          <a:noFill/>
        </p:spPr>
        <p:txBody>
          <a:bodyPr wrap="square" rtlCol="0">
            <a:spAutoFit/>
          </a:bodyPr>
          <a:lstStyle/>
          <a:p>
            <a:r>
              <a:rPr lang="fr-FR" b="1" dirty="0">
                <a:solidFill>
                  <a:schemeClr val="tx1">
                    <a:lumMod val="75000"/>
                    <a:lumOff val="25000"/>
                  </a:schemeClr>
                </a:solidFill>
              </a:rPr>
              <a:t>V6.09</a:t>
            </a:r>
          </a:p>
        </p:txBody>
      </p:sp>
      <p:sp>
        <p:nvSpPr>
          <p:cNvPr id="62" name="ZoneTexte 61">
            <a:extLst>
              <a:ext uri="{FF2B5EF4-FFF2-40B4-BE49-F238E27FC236}">
                <a16:creationId xmlns:a16="http://schemas.microsoft.com/office/drawing/2014/main" id="{D8D591ED-0CD6-7E97-E5C6-56E671258D55}"/>
              </a:ext>
            </a:extLst>
          </p:cNvPr>
          <p:cNvSpPr txBox="1"/>
          <p:nvPr/>
        </p:nvSpPr>
        <p:spPr>
          <a:xfrm>
            <a:off x="3173146" y="2194758"/>
            <a:ext cx="802378" cy="369332"/>
          </a:xfrm>
          <a:prstGeom prst="rect">
            <a:avLst/>
          </a:prstGeom>
          <a:noFill/>
        </p:spPr>
        <p:txBody>
          <a:bodyPr wrap="square" rtlCol="0">
            <a:spAutoFit/>
          </a:bodyPr>
          <a:lstStyle/>
          <a:p>
            <a:r>
              <a:rPr lang="fr-FR" b="1">
                <a:solidFill>
                  <a:srgbClr val="C00000"/>
                </a:solidFill>
              </a:rPr>
              <a:t>V6.10</a:t>
            </a:r>
          </a:p>
        </p:txBody>
      </p:sp>
      <p:sp>
        <p:nvSpPr>
          <p:cNvPr id="64" name="ZoneTexte 63">
            <a:extLst>
              <a:ext uri="{FF2B5EF4-FFF2-40B4-BE49-F238E27FC236}">
                <a16:creationId xmlns:a16="http://schemas.microsoft.com/office/drawing/2014/main" id="{4E1EC831-FDEA-9055-61E9-5C3E00D4BD4C}"/>
              </a:ext>
            </a:extLst>
          </p:cNvPr>
          <p:cNvSpPr txBox="1"/>
          <p:nvPr/>
        </p:nvSpPr>
        <p:spPr>
          <a:xfrm>
            <a:off x="9567680" y="3324321"/>
            <a:ext cx="2405481" cy="584775"/>
          </a:xfrm>
          <a:prstGeom prst="rect">
            <a:avLst/>
          </a:prstGeom>
          <a:noFill/>
        </p:spPr>
        <p:txBody>
          <a:bodyPr wrap="square" rtlCol="0">
            <a:spAutoFit/>
          </a:bodyPr>
          <a:lstStyle/>
          <a:p>
            <a:r>
              <a:rPr lang="fr-FR" sz="1600"/>
              <a:t>New </a:t>
            </a:r>
            <a:r>
              <a:rPr lang="fr-FR" sz="1600" err="1"/>
              <a:t>commands</a:t>
            </a:r>
            <a:r>
              <a:rPr lang="fr-FR" sz="1600"/>
              <a:t> / </a:t>
            </a:r>
            <a:r>
              <a:rPr lang="fr-FR" sz="1600" b="1" err="1"/>
              <a:t>Features</a:t>
            </a:r>
            <a:r>
              <a:rPr lang="fr-FR" sz="1600" b="1"/>
              <a:t> </a:t>
            </a:r>
          </a:p>
          <a:p>
            <a:r>
              <a:rPr lang="fr-FR" sz="1600"/>
              <a:t>(</a:t>
            </a:r>
            <a:r>
              <a:rPr lang="fr-FR" sz="1600" err="1"/>
              <a:t>see</a:t>
            </a:r>
            <a:r>
              <a:rPr lang="fr-FR" sz="1600"/>
              <a:t> </a:t>
            </a:r>
            <a:r>
              <a:rPr lang="fr-FR" sz="1600" err="1"/>
              <a:t>corresponding</a:t>
            </a:r>
            <a:r>
              <a:rPr lang="fr-FR" sz="1600"/>
              <a:t> slide)</a:t>
            </a:r>
          </a:p>
        </p:txBody>
      </p:sp>
      <p:sp>
        <p:nvSpPr>
          <p:cNvPr id="65" name="ZoneTexte 64">
            <a:extLst>
              <a:ext uri="{FF2B5EF4-FFF2-40B4-BE49-F238E27FC236}">
                <a16:creationId xmlns:a16="http://schemas.microsoft.com/office/drawing/2014/main" id="{1BE974B3-36D6-B044-7570-7FB8DCC9AC69}"/>
              </a:ext>
            </a:extLst>
          </p:cNvPr>
          <p:cNvSpPr txBox="1"/>
          <p:nvPr/>
        </p:nvSpPr>
        <p:spPr>
          <a:xfrm rot="1289099">
            <a:off x="7179579" y="3644903"/>
            <a:ext cx="1905599" cy="338554"/>
          </a:xfrm>
          <a:prstGeom prst="rect">
            <a:avLst/>
          </a:prstGeom>
          <a:noFill/>
        </p:spPr>
        <p:txBody>
          <a:bodyPr wrap="square" rtlCol="0">
            <a:spAutoFit/>
          </a:bodyPr>
          <a:lstStyle/>
          <a:p>
            <a:r>
              <a:rPr lang="fr-FR" sz="1600" err="1"/>
              <a:t>Holes</a:t>
            </a:r>
            <a:r>
              <a:rPr lang="fr-FR" sz="1600"/>
              <a:t> Recognition</a:t>
            </a:r>
            <a:endParaRPr lang="fr-FR" sz="1600" b="1"/>
          </a:p>
        </p:txBody>
      </p:sp>
      <p:sp>
        <p:nvSpPr>
          <p:cNvPr id="9" name="ZoneTexte 8">
            <a:extLst>
              <a:ext uri="{FF2B5EF4-FFF2-40B4-BE49-F238E27FC236}">
                <a16:creationId xmlns:a16="http://schemas.microsoft.com/office/drawing/2014/main" id="{35798206-B4AB-91D4-4DEA-894248E03B14}"/>
              </a:ext>
            </a:extLst>
          </p:cNvPr>
          <p:cNvSpPr txBox="1"/>
          <p:nvPr/>
        </p:nvSpPr>
        <p:spPr>
          <a:xfrm>
            <a:off x="6604806" y="2197434"/>
            <a:ext cx="802378" cy="369332"/>
          </a:xfrm>
          <a:prstGeom prst="rect">
            <a:avLst/>
          </a:prstGeom>
          <a:noFill/>
        </p:spPr>
        <p:txBody>
          <a:bodyPr wrap="square" rtlCol="0">
            <a:spAutoFit/>
          </a:bodyPr>
          <a:lstStyle/>
          <a:p>
            <a:r>
              <a:rPr lang="fr-FR" b="1" dirty="0">
                <a:solidFill>
                  <a:schemeClr val="tx1">
                    <a:lumMod val="75000"/>
                    <a:lumOff val="25000"/>
                  </a:schemeClr>
                </a:solidFill>
              </a:rPr>
              <a:t>V6.09</a:t>
            </a:r>
          </a:p>
        </p:txBody>
      </p:sp>
      <p:sp>
        <p:nvSpPr>
          <p:cNvPr id="14" name="ZoneTexte 13">
            <a:extLst>
              <a:ext uri="{FF2B5EF4-FFF2-40B4-BE49-F238E27FC236}">
                <a16:creationId xmlns:a16="http://schemas.microsoft.com/office/drawing/2014/main" id="{6D4FA3FB-FEF4-D1F3-0491-BDEE66060A51}"/>
              </a:ext>
            </a:extLst>
          </p:cNvPr>
          <p:cNvSpPr txBox="1"/>
          <p:nvPr/>
        </p:nvSpPr>
        <p:spPr>
          <a:xfrm>
            <a:off x="8827714" y="2194758"/>
            <a:ext cx="802378" cy="369332"/>
          </a:xfrm>
          <a:prstGeom prst="rect">
            <a:avLst/>
          </a:prstGeom>
          <a:noFill/>
        </p:spPr>
        <p:txBody>
          <a:bodyPr wrap="square" rtlCol="0">
            <a:spAutoFit/>
          </a:bodyPr>
          <a:lstStyle/>
          <a:p>
            <a:r>
              <a:rPr lang="fr-FR" b="1" dirty="0">
                <a:solidFill>
                  <a:srgbClr val="C00000"/>
                </a:solidFill>
              </a:rPr>
              <a:t>V6.10</a:t>
            </a:r>
          </a:p>
        </p:txBody>
      </p:sp>
      <p:sp>
        <p:nvSpPr>
          <p:cNvPr id="7" name="ZoneTexte 6">
            <a:extLst>
              <a:ext uri="{FF2B5EF4-FFF2-40B4-BE49-F238E27FC236}">
                <a16:creationId xmlns:a16="http://schemas.microsoft.com/office/drawing/2014/main" id="{57305ADB-A47C-38F5-B561-A8520A5FB6A4}"/>
              </a:ext>
            </a:extLst>
          </p:cNvPr>
          <p:cNvSpPr txBox="1"/>
          <p:nvPr/>
        </p:nvSpPr>
        <p:spPr>
          <a:xfrm>
            <a:off x="3065093" y="906072"/>
            <a:ext cx="5602250" cy="523220"/>
          </a:xfrm>
          <a:prstGeom prst="rect">
            <a:avLst/>
          </a:prstGeom>
          <a:noFill/>
        </p:spPr>
        <p:txBody>
          <a:bodyPr wrap="square" rtlCol="0">
            <a:spAutoFit/>
          </a:bodyPr>
          <a:lstStyle/>
          <a:p>
            <a:r>
              <a:rPr lang="fr-FR" sz="2800" b="1" dirty="0"/>
              <a:t>New </a:t>
            </a:r>
            <a:r>
              <a:rPr lang="fr-FR" sz="2800" b="1" dirty="0" err="1"/>
              <a:t>Organization</a:t>
            </a:r>
            <a:r>
              <a:rPr lang="fr-FR" sz="2800" b="1" dirty="0"/>
              <a:t> of </a:t>
            </a:r>
            <a:r>
              <a:rPr lang="fr-FR" sz="2800" b="1" dirty="0" err="1"/>
              <a:t>Commands</a:t>
            </a:r>
            <a:endParaRPr lang="fr-FR" sz="2800" b="1" dirty="0"/>
          </a:p>
        </p:txBody>
      </p:sp>
    </p:spTree>
    <p:extLst>
      <p:ext uri="{BB962C8B-B14F-4D97-AF65-F5344CB8AC3E}">
        <p14:creationId xmlns:p14="http://schemas.microsoft.com/office/powerpoint/2010/main" val="2249077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15" name="Title 1">
            <a:extLst>
              <a:ext uri="{FF2B5EF4-FFF2-40B4-BE49-F238E27FC236}">
                <a16:creationId xmlns:a16="http://schemas.microsoft.com/office/drawing/2014/main" id="{C4EAEC10-C034-4150-86D7-79A135D35404}"/>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3" name="ZoneTexte 2">
            <a:extLst>
              <a:ext uri="{FF2B5EF4-FFF2-40B4-BE49-F238E27FC236}">
                <a16:creationId xmlns:a16="http://schemas.microsoft.com/office/drawing/2014/main" id="{78D55CC1-30AB-D8FB-30A8-08C6B6456EFC}"/>
              </a:ext>
            </a:extLst>
          </p:cNvPr>
          <p:cNvSpPr txBox="1"/>
          <p:nvPr/>
        </p:nvSpPr>
        <p:spPr>
          <a:xfrm>
            <a:off x="345440" y="1169718"/>
            <a:ext cx="4461163" cy="646331"/>
          </a:xfrm>
          <a:prstGeom prst="rect">
            <a:avLst/>
          </a:prstGeom>
          <a:solidFill>
            <a:srgbClr val="FFD03B"/>
          </a:solidFill>
          <a:ln w="38100">
            <a:solidFill>
              <a:schemeClr val="tx1">
                <a:lumMod val="85000"/>
                <a:lumOff val="15000"/>
              </a:schemeClr>
            </a:solidFill>
          </a:ln>
        </p:spPr>
        <p:txBody>
          <a:bodyPr wrap="square" rtlCol="0">
            <a:spAutoFit/>
          </a:bodyPr>
          <a:lstStyle/>
          <a:p>
            <a:pPr algn="ctr"/>
            <a:r>
              <a:rPr lang="fr-FR" sz="3600" dirty="0" err="1">
                <a:latin typeface="Calibri" panose="020F0502020204030204" pitchFamily="34" charset="0"/>
              </a:rPr>
              <a:t>Advises</a:t>
            </a:r>
            <a:r>
              <a:rPr lang="fr-FR" sz="3600" dirty="0">
                <a:latin typeface="Calibri" panose="020F0502020204030204" pitchFamily="34" charset="0"/>
              </a:rPr>
              <a:t> for Updates</a:t>
            </a:r>
          </a:p>
        </p:txBody>
      </p:sp>
      <p:sp>
        <p:nvSpPr>
          <p:cNvPr id="4" name="ZoneTexte 3">
            <a:extLst>
              <a:ext uri="{FF2B5EF4-FFF2-40B4-BE49-F238E27FC236}">
                <a16:creationId xmlns:a16="http://schemas.microsoft.com/office/drawing/2014/main" id="{FB270F39-9D81-2A85-ED1D-4F74E38A5906}"/>
              </a:ext>
            </a:extLst>
          </p:cNvPr>
          <p:cNvSpPr txBox="1"/>
          <p:nvPr/>
        </p:nvSpPr>
        <p:spPr>
          <a:xfrm>
            <a:off x="345440" y="2202237"/>
            <a:ext cx="4355869" cy="1569660"/>
          </a:xfrm>
          <a:prstGeom prst="rect">
            <a:avLst/>
          </a:prstGeom>
          <a:noFill/>
          <a:ln w="19050">
            <a:solidFill>
              <a:schemeClr val="accent4"/>
            </a:solidFill>
          </a:ln>
        </p:spPr>
        <p:txBody>
          <a:bodyPr wrap="square">
            <a:spAutoFit/>
          </a:bodyPr>
          <a:lstStyle/>
          <a:p>
            <a:r>
              <a:rPr lang="fr-FR" sz="1600" dirty="0"/>
              <a:t>The </a:t>
            </a:r>
            <a:r>
              <a:rPr lang="fr-FR" sz="1600" b="1" dirty="0" err="1"/>
              <a:t>Customized</a:t>
            </a:r>
            <a:r>
              <a:rPr lang="fr-FR" sz="1600" b="1" dirty="0"/>
              <a:t> </a:t>
            </a:r>
            <a:r>
              <a:rPr lang="fr-FR" sz="1600" b="1" dirty="0" err="1"/>
              <a:t>toolbars</a:t>
            </a:r>
            <a:r>
              <a:rPr lang="fr-FR" sz="1600" b="1" dirty="0"/>
              <a:t> files </a:t>
            </a:r>
            <a:r>
              <a:rPr lang="fr-FR" sz="1600" dirty="0"/>
              <a:t>are </a:t>
            </a:r>
            <a:r>
              <a:rPr lang="fr-FR" sz="1600" dirty="0" err="1"/>
              <a:t>also</a:t>
            </a:r>
            <a:r>
              <a:rPr lang="fr-FR" sz="1600" dirty="0"/>
              <a:t> </a:t>
            </a:r>
            <a:r>
              <a:rPr lang="fr-FR" sz="1600" b="1" dirty="0" err="1"/>
              <a:t>saved</a:t>
            </a:r>
            <a:r>
              <a:rPr lang="fr-FR" sz="1600" b="1" dirty="0"/>
              <a:t> in ‘</a:t>
            </a:r>
            <a:r>
              <a:rPr lang="fr-FR" sz="1600" b="1" dirty="0" err="1"/>
              <a:t>ini</a:t>
            </a:r>
            <a:r>
              <a:rPr lang="fr-FR" sz="1600" b="1" dirty="0"/>
              <a:t>’ directory.</a:t>
            </a:r>
          </a:p>
          <a:p>
            <a:r>
              <a:rPr lang="fr-FR" sz="1600" b="1" dirty="0"/>
              <a:t>Warning: </a:t>
            </a:r>
            <a:r>
              <a:rPr lang="fr-FR" sz="1600" dirty="0"/>
              <a:t>the files are </a:t>
            </a:r>
            <a:r>
              <a:rPr lang="fr-FR" sz="1600" b="1" dirty="0"/>
              <a:t>not compatible </a:t>
            </a:r>
            <a:r>
              <a:rPr lang="fr-FR" sz="1600" b="1" dirty="0" err="1"/>
              <a:t>from</a:t>
            </a:r>
            <a:r>
              <a:rPr lang="fr-FR" sz="1600" b="1" dirty="0"/>
              <a:t> V6.0x to V6.10 </a:t>
            </a:r>
            <a:r>
              <a:rPr lang="fr-FR" sz="1600" dirty="0" err="1"/>
              <a:t>either</a:t>
            </a:r>
            <a:r>
              <a:rPr lang="fr-FR" sz="1600" dirty="0"/>
              <a:t> if </a:t>
            </a:r>
            <a:r>
              <a:rPr lang="fr-FR" sz="1600" dirty="0" err="1"/>
              <a:t>you</a:t>
            </a:r>
            <a:r>
              <a:rPr lang="fr-FR" sz="1600" dirty="0"/>
              <a:t> </a:t>
            </a:r>
            <a:r>
              <a:rPr lang="fr-FR" sz="1600" b="1" dirty="0" err="1"/>
              <a:t>rename</a:t>
            </a:r>
            <a:r>
              <a:rPr lang="fr-FR" sz="1600" b="1" dirty="0"/>
              <a:t> </a:t>
            </a:r>
            <a:r>
              <a:rPr lang="fr-FR" sz="1600" dirty="0" err="1"/>
              <a:t>them</a:t>
            </a:r>
            <a:r>
              <a:rPr lang="fr-FR" sz="1600" dirty="0"/>
              <a:t>.</a:t>
            </a:r>
          </a:p>
          <a:p>
            <a:endParaRPr lang="fr-FR" sz="1600" dirty="0"/>
          </a:p>
          <a:p>
            <a:r>
              <a:rPr lang="fr-FR" sz="1600" dirty="0" err="1"/>
              <a:t>Please</a:t>
            </a:r>
            <a:r>
              <a:rPr lang="fr-FR" sz="1600" dirty="0"/>
              <a:t> check the table of </a:t>
            </a:r>
            <a:r>
              <a:rPr lang="fr-FR" sz="1600" dirty="0" err="1"/>
              <a:t>corresponding</a:t>
            </a:r>
            <a:r>
              <a:rPr lang="fr-FR" sz="1600" dirty="0"/>
              <a:t> </a:t>
            </a:r>
            <a:r>
              <a:rPr lang="fr-FR" sz="1600" dirty="0" err="1"/>
              <a:t>names</a:t>
            </a:r>
            <a:r>
              <a:rPr lang="fr-FR" sz="1600" dirty="0"/>
              <a:t>.</a:t>
            </a:r>
          </a:p>
        </p:txBody>
      </p:sp>
      <p:graphicFrame>
        <p:nvGraphicFramePr>
          <p:cNvPr id="5" name="Tableau 5">
            <a:extLst>
              <a:ext uri="{FF2B5EF4-FFF2-40B4-BE49-F238E27FC236}">
                <a16:creationId xmlns:a16="http://schemas.microsoft.com/office/drawing/2014/main" id="{E3D18997-A382-335C-781B-0BB9C46005B4}"/>
              </a:ext>
            </a:extLst>
          </p:cNvPr>
          <p:cNvGraphicFramePr>
            <a:graphicFrameLocks noGrp="1"/>
          </p:cNvGraphicFramePr>
          <p:nvPr>
            <p:extLst>
              <p:ext uri="{D42A27DB-BD31-4B8C-83A1-F6EECF244321}">
                <p14:modId xmlns:p14="http://schemas.microsoft.com/office/powerpoint/2010/main" val="2728343883"/>
              </p:ext>
            </p:extLst>
          </p:nvPr>
        </p:nvGraphicFramePr>
        <p:xfrm>
          <a:off x="4917596" y="2202237"/>
          <a:ext cx="6470840" cy="3656811"/>
        </p:xfrm>
        <a:graphic>
          <a:graphicData uri="http://schemas.openxmlformats.org/drawingml/2006/table">
            <a:tbl>
              <a:tblPr firstRow="1" bandRow="1">
                <a:tableStyleId>{073A0DAA-6AF3-43AB-8588-CEC1D06C72B9}</a:tableStyleId>
              </a:tblPr>
              <a:tblGrid>
                <a:gridCol w="1476635">
                  <a:extLst>
                    <a:ext uri="{9D8B030D-6E8A-4147-A177-3AD203B41FA5}">
                      <a16:colId xmlns:a16="http://schemas.microsoft.com/office/drawing/2014/main" val="3799712258"/>
                    </a:ext>
                  </a:extLst>
                </a:gridCol>
                <a:gridCol w="2648169">
                  <a:extLst>
                    <a:ext uri="{9D8B030D-6E8A-4147-A177-3AD203B41FA5}">
                      <a16:colId xmlns:a16="http://schemas.microsoft.com/office/drawing/2014/main" val="3753953151"/>
                    </a:ext>
                  </a:extLst>
                </a:gridCol>
                <a:gridCol w="2346036">
                  <a:extLst>
                    <a:ext uri="{9D8B030D-6E8A-4147-A177-3AD203B41FA5}">
                      <a16:colId xmlns:a16="http://schemas.microsoft.com/office/drawing/2014/main" val="2373859213"/>
                    </a:ext>
                  </a:extLst>
                </a:gridCol>
              </a:tblGrid>
              <a:tr h="227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Name in V6.09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Name in V6.10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Corresponds to…</a:t>
                      </a:r>
                    </a:p>
                  </a:txBody>
                  <a:tcPr/>
                </a:tc>
                <a:extLst>
                  <a:ext uri="{0D108BD9-81ED-4DB2-BD59-A6C34878D82A}">
                    <a16:rowId xmlns:a16="http://schemas.microsoft.com/office/drawing/2014/main" val="505715313"/>
                  </a:ext>
                </a:extLst>
              </a:tr>
              <a:tr h="345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TBR_SPD0.USR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t>tbr_product_mill_classic.usr</a:t>
                      </a:r>
                      <a:endParaRPr lang="fr-F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Mill </a:t>
                      </a:r>
                      <a:r>
                        <a:rPr lang="fr-FR" sz="1200" dirty="0" err="1"/>
                        <a:t>Classic</a:t>
                      </a:r>
                      <a:endParaRPr lang="fr-FR" sz="1200" dirty="0"/>
                    </a:p>
                  </a:txBody>
                  <a:tcPr/>
                </a:tc>
                <a:extLst>
                  <a:ext uri="{0D108BD9-81ED-4DB2-BD59-A6C34878D82A}">
                    <a16:rowId xmlns:a16="http://schemas.microsoft.com/office/drawing/2014/main" val="88632889"/>
                  </a:ext>
                </a:extLst>
              </a:tr>
              <a:tr h="314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TBR_SPD2.USR</a:t>
                      </a:r>
                    </a:p>
                  </a:txBody>
                  <a:tcPr/>
                </a:tc>
                <a:tc>
                  <a:txBody>
                    <a:bodyPr/>
                    <a:lstStyle/>
                    <a:p>
                      <a:r>
                        <a:rPr lang="en-US" sz="1200" dirty="0" err="1"/>
                        <a:t>tbr_product_edm_classic.usr</a:t>
                      </a:r>
                      <a:endParaRPr lang="fr-FR" sz="1200" dirty="0"/>
                    </a:p>
                  </a:txBody>
                  <a:tcPr/>
                </a:tc>
                <a:tc>
                  <a:txBody>
                    <a:bodyPr/>
                    <a:lstStyle/>
                    <a:p>
                      <a:r>
                        <a:rPr lang="fr-FR" sz="1200" dirty="0"/>
                        <a:t>Wire EDM </a:t>
                      </a:r>
                      <a:r>
                        <a:rPr lang="fr-FR" sz="1200" dirty="0" err="1"/>
                        <a:t>Classic</a:t>
                      </a:r>
                      <a:endParaRPr lang="fr-FR" sz="1200" dirty="0"/>
                    </a:p>
                  </a:txBody>
                  <a:tcPr/>
                </a:tc>
                <a:extLst>
                  <a:ext uri="{0D108BD9-81ED-4DB2-BD59-A6C34878D82A}">
                    <a16:rowId xmlns:a16="http://schemas.microsoft.com/office/drawing/2014/main" val="940100187"/>
                  </a:ext>
                </a:extLst>
              </a:tr>
              <a:tr h="272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TBR_SPD3.USR</a:t>
                      </a:r>
                    </a:p>
                  </a:txBody>
                  <a:tcPr/>
                </a:tc>
                <a:tc>
                  <a:txBody>
                    <a:bodyPr/>
                    <a:lstStyle/>
                    <a:p>
                      <a:r>
                        <a:rPr lang="en-US" sz="1200" dirty="0" err="1"/>
                        <a:t>tbr_product_turnmill_classic.usr</a:t>
                      </a:r>
                      <a:endParaRPr lang="fr-FR" sz="1200" dirty="0"/>
                    </a:p>
                  </a:txBody>
                  <a:tcPr/>
                </a:tc>
                <a:tc>
                  <a:txBody>
                    <a:bodyPr/>
                    <a:lstStyle/>
                    <a:p>
                      <a:r>
                        <a:rPr lang="fr-FR" sz="1200" dirty="0" err="1"/>
                        <a:t>Turnmill</a:t>
                      </a:r>
                      <a:r>
                        <a:rPr lang="fr-FR" sz="1200" dirty="0"/>
                        <a:t> + C Axis</a:t>
                      </a:r>
                    </a:p>
                    <a:p>
                      <a:r>
                        <a:rPr lang="fr-FR" sz="1200" dirty="0" err="1"/>
                        <a:t>Turnmill</a:t>
                      </a:r>
                      <a:r>
                        <a:rPr lang="fr-FR" sz="1200" dirty="0"/>
                        <a:t> </a:t>
                      </a:r>
                      <a:r>
                        <a:rPr lang="fr-FR" sz="1200" dirty="0" err="1"/>
                        <a:t>Classic</a:t>
                      </a:r>
                      <a:endParaRPr lang="fr-FR" sz="1200" dirty="0"/>
                    </a:p>
                  </a:txBody>
                  <a:tcPr/>
                </a:tc>
                <a:extLst>
                  <a:ext uri="{0D108BD9-81ED-4DB2-BD59-A6C34878D82A}">
                    <a16:rowId xmlns:a16="http://schemas.microsoft.com/office/drawing/2014/main" val="419732363"/>
                  </a:ext>
                </a:extLst>
              </a:tr>
              <a:tr h="2770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TBR_SPD4.USR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t>tbr_product_mill_expert.usr</a:t>
                      </a:r>
                      <a:endParaRPr lang="fr-FR" sz="1200" dirty="0"/>
                    </a:p>
                  </a:txBody>
                  <a:tcPr/>
                </a:tc>
                <a:tc>
                  <a:txBody>
                    <a:bodyPr/>
                    <a:lstStyle/>
                    <a:p>
                      <a:r>
                        <a:rPr lang="fr-FR" sz="1200" dirty="0"/>
                        <a:t>Mill Expert</a:t>
                      </a:r>
                    </a:p>
                  </a:txBody>
                  <a:tcPr/>
                </a:tc>
                <a:extLst>
                  <a:ext uri="{0D108BD9-81ED-4DB2-BD59-A6C34878D82A}">
                    <a16:rowId xmlns:a16="http://schemas.microsoft.com/office/drawing/2014/main" val="4026821171"/>
                  </a:ext>
                </a:extLst>
              </a:tr>
              <a:tr h="3186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TBR_SPD5.USR</a:t>
                      </a:r>
                    </a:p>
                  </a:txBody>
                  <a:tcPr/>
                </a:tc>
                <a:tc>
                  <a:txBody>
                    <a:bodyPr/>
                    <a:lstStyle/>
                    <a:p>
                      <a:r>
                        <a:rPr lang="fr-FR" sz="1200" dirty="0" err="1"/>
                        <a:t>tbr_product_document_model.usr</a:t>
                      </a:r>
                      <a:endParaRPr lang="fr-FR" sz="1200" dirty="0"/>
                    </a:p>
                  </a:txBody>
                  <a:tcPr/>
                </a:tc>
                <a:tc>
                  <a:txBody>
                    <a:bodyPr/>
                    <a:lstStyle/>
                    <a:p>
                      <a:r>
                        <a:rPr lang="fr-FR" sz="1200" dirty="0"/>
                        <a:t>User Workshop Document</a:t>
                      </a:r>
                    </a:p>
                  </a:txBody>
                  <a:tcPr/>
                </a:tc>
                <a:extLst>
                  <a:ext uri="{0D108BD9-81ED-4DB2-BD59-A6C34878D82A}">
                    <a16:rowId xmlns:a16="http://schemas.microsoft.com/office/drawing/2014/main" val="539555202"/>
                  </a:ext>
                </a:extLst>
              </a:tr>
              <a:tr h="2793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TBR_SPD6.USR</a:t>
                      </a:r>
                    </a:p>
                  </a:txBody>
                  <a:tcPr/>
                </a:tc>
                <a:tc>
                  <a:txBody>
                    <a:bodyPr/>
                    <a:lstStyle/>
                    <a:p>
                      <a:r>
                        <a:rPr lang="fr-FR" sz="1200" dirty="0" err="1"/>
                        <a:t>tbr_product_drawing.usr</a:t>
                      </a:r>
                      <a:endParaRPr lang="fr-FR" sz="1200" dirty="0"/>
                    </a:p>
                  </a:txBody>
                  <a:tcPr/>
                </a:tc>
                <a:tc>
                  <a:txBody>
                    <a:bodyPr/>
                    <a:lstStyle/>
                    <a:p>
                      <a:r>
                        <a:rPr lang="fr-FR" sz="1200" dirty="0" err="1"/>
                        <a:t>Layout</a:t>
                      </a:r>
                      <a:r>
                        <a:rPr lang="fr-FR" sz="1200" dirty="0"/>
                        <a:t> Design</a:t>
                      </a:r>
                    </a:p>
                  </a:txBody>
                  <a:tcPr/>
                </a:tc>
                <a:extLst>
                  <a:ext uri="{0D108BD9-81ED-4DB2-BD59-A6C34878D82A}">
                    <a16:rowId xmlns:a16="http://schemas.microsoft.com/office/drawing/2014/main" val="3872247384"/>
                  </a:ext>
                </a:extLst>
              </a:tr>
              <a:tr h="339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TBR_SPD12.USR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tbr_product_turnmill_expert.usr</a:t>
                      </a:r>
                      <a:endParaRPr lang="fr-F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t>Turnmill</a:t>
                      </a:r>
                      <a:r>
                        <a:rPr lang="fr-FR" sz="1200" dirty="0"/>
                        <a:t> Expert</a:t>
                      </a:r>
                    </a:p>
                  </a:txBody>
                  <a:tcPr/>
                </a:tc>
                <a:extLst>
                  <a:ext uri="{0D108BD9-81ED-4DB2-BD59-A6C34878D82A}">
                    <a16:rowId xmlns:a16="http://schemas.microsoft.com/office/drawing/2014/main" val="810094543"/>
                  </a:ext>
                </a:extLst>
              </a:tr>
              <a:tr h="322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TBR_SPD16.USR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t>tbr_product_andrea.usr</a:t>
                      </a:r>
                      <a:endParaRPr lang="fr-F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Mill </a:t>
                      </a:r>
                      <a:r>
                        <a:rPr lang="fr-FR" sz="1200" dirty="0" err="1"/>
                        <a:t>Classic</a:t>
                      </a:r>
                      <a:r>
                        <a:rPr lang="fr-FR" sz="1200" dirty="0"/>
                        <a:t> + </a:t>
                      </a:r>
                      <a:r>
                        <a:rPr lang="fr-FR" sz="1200" dirty="0" err="1"/>
                        <a:t>Boring</a:t>
                      </a:r>
                      <a:r>
                        <a:rPr lang="fr-FR" sz="1200" dirty="0"/>
                        <a:t> Head</a:t>
                      </a:r>
                    </a:p>
                  </a:txBody>
                  <a:tcPr/>
                </a:tc>
                <a:extLst>
                  <a:ext uri="{0D108BD9-81ED-4DB2-BD59-A6C34878D82A}">
                    <a16:rowId xmlns:a16="http://schemas.microsoft.com/office/drawing/2014/main" val="1350332753"/>
                  </a:ext>
                </a:extLst>
              </a:tr>
              <a:tr h="35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TBR_SPD17.USR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tbr_product_swissturn_classic.usr</a:t>
                      </a:r>
                      <a:endParaRPr lang="fr-F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t>Swiss</a:t>
                      </a:r>
                      <a:r>
                        <a:rPr lang="fr-FR" sz="1200" dirty="0"/>
                        <a:t> </a:t>
                      </a:r>
                      <a:r>
                        <a:rPr lang="fr-FR" sz="1200" dirty="0" err="1"/>
                        <a:t>Machining</a:t>
                      </a:r>
                      <a:r>
                        <a:rPr lang="fr-FR" sz="1200" dirty="0"/>
                        <a:t> </a:t>
                      </a:r>
                      <a:r>
                        <a:rPr lang="fr-FR" sz="1200" dirty="0" err="1"/>
                        <a:t>Classic</a:t>
                      </a:r>
                      <a:endParaRPr lang="fr-FR" sz="1200" dirty="0"/>
                    </a:p>
                  </a:txBody>
                  <a:tcPr/>
                </a:tc>
                <a:extLst>
                  <a:ext uri="{0D108BD9-81ED-4DB2-BD59-A6C34878D82A}">
                    <a16:rowId xmlns:a16="http://schemas.microsoft.com/office/drawing/2014/main" val="788872149"/>
                  </a:ext>
                </a:extLst>
              </a:tr>
              <a:tr h="3463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TBR_SPD18.USR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tbr_product_swissturn_expert.usr</a:t>
                      </a:r>
                      <a:endParaRPr lang="fr-FR"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t>Swiss</a:t>
                      </a:r>
                      <a:r>
                        <a:rPr lang="fr-FR" sz="1200" dirty="0"/>
                        <a:t> </a:t>
                      </a:r>
                      <a:r>
                        <a:rPr lang="fr-FR" sz="1200" dirty="0" err="1"/>
                        <a:t>Machining</a:t>
                      </a:r>
                      <a:r>
                        <a:rPr lang="fr-FR" sz="1200" dirty="0"/>
                        <a:t> Expert</a:t>
                      </a:r>
                    </a:p>
                  </a:txBody>
                  <a:tcPr/>
                </a:tc>
                <a:extLst>
                  <a:ext uri="{0D108BD9-81ED-4DB2-BD59-A6C34878D82A}">
                    <a16:rowId xmlns:a16="http://schemas.microsoft.com/office/drawing/2014/main" val="35095784"/>
                  </a:ext>
                </a:extLst>
              </a:tr>
            </a:tbl>
          </a:graphicData>
        </a:graphic>
      </p:graphicFrame>
      <p:pic>
        <p:nvPicPr>
          <p:cNvPr id="2" name="Image 1">
            <a:extLst>
              <a:ext uri="{FF2B5EF4-FFF2-40B4-BE49-F238E27FC236}">
                <a16:creationId xmlns:a16="http://schemas.microsoft.com/office/drawing/2014/main" id="{80FD9451-B0CC-CE02-45FB-C53DE4F537FE}"/>
              </a:ext>
            </a:extLst>
          </p:cNvPr>
          <p:cNvPicPr>
            <a:picLocks noChangeAspect="1"/>
          </p:cNvPicPr>
          <p:nvPr/>
        </p:nvPicPr>
        <p:blipFill>
          <a:blip r:embed="rId3"/>
          <a:stretch>
            <a:fillRect/>
          </a:stretch>
        </p:blipFill>
        <p:spPr>
          <a:xfrm rot="222812">
            <a:off x="9931331" y="136069"/>
            <a:ext cx="1979961" cy="1849701"/>
          </a:xfrm>
          <a:prstGeom prst="rect">
            <a:avLst/>
          </a:prstGeom>
        </p:spPr>
      </p:pic>
    </p:spTree>
    <p:extLst>
      <p:ext uri="{BB962C8B-B14F-4D97-AF65-F5344CB8AC3E}">
        <p14:creationId xmlns:p14="http://schemas.microsoft.com/office/powerpoint/2010/main" val="4043830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2E1074A-C7E9-3D93-757E-59ADF93A8D62}"/>
              </a:ext>
            </a:extLst>
          </p:cNvPr>
          <p:cNvPicPr>
            <a:picLocks noChangeAspect="1"/>
          </p:cNvPicPr>
          <p:nvPr/>
        </p:nvPicPr>
        <p:blipFill rotWithShape="1">
          <a:blip r:embed="rId2"/>
          <a:srcRect r="68150"/>
          <a:stretch/>
        </p:blipFill>
        <p:spPr>
          <a:xfrm>
            <a:off x="6627294" y="1455858"/>
            <a:ext cx="2568195" cy="5382122"/>
          </a:xfrm>
          <a:prstGeom prst="rect">
            <a:avLst/>
          </a:prstGeom>
        </p:spPr>
      </p:pic>
      <p:sp>
        <p:nvSpPr>
          <p:cNvPr id="3" name="Title 1">
            <a:extLst>
              <a:ext uri="{FF2B5EF4-FFF2-40B4-BE49-F238E27FC236}">
                <a16:creationId xmlns:a16="http://schemas.microsoft.com/office/drawing/2014/main" id="{B2EBD816-E9CD-A0BD-7FAC-B25FB2A09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2C75EEF-226D-F5F3-F6C9-627074515968}"/>
              </a:ext>
            </a:extLst>
          </p:cNvPr>
          <p:cNvSpPr txBox="1"/>
          <p:nvPr/>
        </p:nvSpPr>
        <p:spPr>
          <a:xfrm>
            <a:off x="335360" y="825140"/>
            <a:ext cx="7776864"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6" name="ZoneTexte 5">
            <a:extLst>
              <a:ext uri="{FF2B5EF4-FFF2-40B4-BE49-F238E27FC236}">
                <a16:creationId xmlns:a16="http://schemas.microsoft.com/office/drawing/2014/main" id="{211F05AD-62B1-88C6-0279-1E7412402B2A}"/>
              </a:ext>
            </a:extLst>
          </p:cNvPr>
          <p:cNvSpPr txBox="1"/>
          <p:nvPr/>
        </p:nvSpPr>
        <p:spPr>
          <a:xfrm>
            <a:off x="3065093" y="906072"/>
            <a:ext cx="5382491" cy="523220"/>
          </a:xfrm>
          <a:prstGeom prst="rect">
            <a:avLst/>
          </a:prstGeom>
          <a:noFill/>
        </p:spPr>
        <p:txBody>
          <a:bodyPr wrap="square" rtlCol="0">
            <a:spAutoFit/>
          </a:bodyPr>
          <a:lstStyle/>
          <a:p>
            <a:r>
              <a:rPr lang="fr-FR" sz="2800" b="1" dirty="0"/>
              <a:t>New </a:t>
            </a:r>
            <a:r>
              <a:rPr lang="fr-FR" sz="2800" b="1" dirty="0" err="1"/>
              <a:t>Features</a:t>
            </a:r>
            <a:r>
              <a:rPr lang="fr-FR" sz="2800" b="1" dirty="0"/>
              <a:t> </a:t>
            </a:r>
            <a:r>
              <a:rPr lang="fr-FR" sz="2800" dirty="0"/>
              <a:t>in the </a:t>
            </a:r>
            <a:r>
              <a:rPr lang="fr-FR" sz="2800" b="1" dirty="0" err="1"/>
              <a:t>Commands</a:t>
            </a:r>
            <a:endParaRPr lang="fr-FR" sz="2800" b="1" dirty="0"/>
          </a:p>
        </p:txBody>
      </p:sp>
      <p:sp>
        <p:nvSpPr>
          <p:cNvPr id="12" name="ZoneTexte 11">
            <a:extLst>
              <a:ext uri="{FF2B5EF4-FFF2-40B4-BE49-F238E27FC236}">
                <a16:creationId xmlns:a16="http://schemas.microsoft.com/office/drawing/2014/main" id="{75B7F3EF-5749-6915-314D-BF6BA8998187}"/>
              </a:ext>
            </a:extLst>
          </p:cNvPr>
          <p:cNvSpPr txBox="1"/>
          <p:nvPr/>
        </p:nvSpPr>
        <p:spPr>
          <a:xfrm>
            <a:off x="-1508" y="2054219"/>
            <a:ext cx="4582134" cy="923330"/>
          </a:xfrm>
          <a:prstGeom prst="rect">
            <a:avLst/>
          </a:prstGeom>
          <a:noFill/>
        </p:spPr>
        <p:txBody>
          <a:bodyPr wrap="square">
            <a:spAutoFit/>
          </a:bodyPr>
          <a:lstStyle/>
          <a:p>
            <a:pPr marL="742950" lvl="1" indent="-285750">
              <a:buFontTx/>
              <a:buChar char="-"/>
            </a:pPr>
            <a:r>
              <a:rPr lang="fr-FR" dirty="0"/>
              <a:t>Extrusion on </a:t>
            </a:r>
            <a:r>
              <a:rPr lang="fr-FR" dirty="0" err="1"/>
              <a:t>any</a:t>
            </a:r>
            <a:r>
              <a:rPr lang="fr-FR" dirty="0"/>
              <a:t> axis</a:t>
            </a:r>
          </a:p>
          <a:p>
            <a:pPr marL="742950" lvl="1" indent="-285750">
              <a:buFontTx/>
              <a:buChar char="-"/>
            </a:pPr>
            <a:r>
              <a:rPr lang="fr-FR" dirty="0"/>
              <a:t>Extrusion on segment or </a:t>
            </a:r>
            <a:r>
              <a:rPr lang="fr-FR" dirty="0" err="1"/>
              <a:t>circle</a:t>
            </a:r>
            <a:r>
              <a:rPr lang="fr-FR" dirty="0"/>
              <a:t> or </a:t>
            </a:r>
            <a:r>
              <a:rPr lang="fr-FR" dirty="0" err="1"/>
              <a:t>any</a:t>
            </a:r>
            <a:r>
              <a:rPr lang="fr-FR" dirty="0"/>
              <a:t> set of </a:t>
            </a:r>
            <a:r>
              <a:rPr lang="fr-FR" dirty="0" err="1"/>
              <a:t>elements</a:t>
            </a:r>
            <a:r>
              <a:rPr lang="fr-FR" dirty="0"/>
              <a:t> </a:t>
            </a:r>
            <a:r>
              <a:rPr lang="fr-FR" dirty="0" err="1"/>
              <a:t>with</a:t>
            </a:r>
            <a:r>
              <a:rPr lang="fr-FR" dirty="0"/>
              <a:t> </a:t>
            </a:r>
            <a:r>
              <a:rPr lang="fr-FR" dirty="0" err="1"/>
              <a:t>thickness</a:t>
            </a:r>
            <a:endParaRPr lang="fr-FR" dirty="0"/>
          </a:p>
        </p:txBody>
      </p:sp>
      <p:sp>
        <p:nvSpPr>
          <p:cNvPr id="17" name="ZoneTexte 16">
            <a:extLst>
              <a:ext uri="{FF2B5EF4-FFF2-40B4-BE49-F238E27FC236}">
                <a16:creationId xmlns:a16="http://schemas.microsoft.com/office/drawing/2014/main" id="{0EAF4DB7-3AE9-2374-5481-51F437821684}"/>
              </a:ext>
            </a:extLst>
          </p:cNvPr>
          <p:cNvSpPr txBox="1"/>
          <p:nvPr/>
        </p:nvSpPr>
        <p:spPr>
          <a:xfrm>
            <a:off x="750978" y="1641075"/>
            <a:ext cx="1371366" cy="369332"/>
          </a:xfrm>
          <a:prstGeom prst="rect">
            <a:avLst/>
          </a:prstGeom>
          <a:noFill/>
        </p:spPr>
        <p:txBody>
          <a:bodyPr wrap="square" rtlCol="0">
            <a:spAutoFit/>
          </a:bodyPr>
          <a:lstStyle/>
          <a:p>
            <a:r>
              <a:rPr lang="fr-FR" b="1"/>
              <a:t>Extrusion</a:t>
            </a:r>
          </a:p>
        </p:txBody>
      </p:sp>
      <p:cxnSp>
        <p:nvCxnSpPr>
          <p:cNvPr id="8" name="Connecteur droit avec flèche 7">
            <a:extLst>
              <a:ext uri="{FF2B5EF4-FFF2-40B4-BE49-F238E27FC236}">
                <a16:creationId xmlns:a16="http://schemas.microsoft.com/office/drawing/2014/main" id="{FCB91461-11ED-47AF-FD8F-1CC45985745F}"/>
              </a:ext>
            </a:extLst>
          </p:cNvPr>
          <p:cNvCxnSpPr>
            <a:cxnSpLocks/>
          </p:cNvCxnSpPr>
          <p:nvPr/>
        </p:nvCxnSpPr>
        <p:spPr>
          <a:xfrm>
            <a:off x="4762500" y="2369305"/>
            <a:ext cx="1718056" cy="42169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69B694A-5908-65D1-DF68-28C1F8A5CAF0}"/>
              </a:ext>
            </a:extLst>
          </p:cNvPr>
          <p:cNvSpPr/>
          <p:nvPr/>
        </p:nvSpPr>
        <p:spPr>
          <a:xfrm>
            <a:off x="6614203" y="5281720"/>
            <a:ext cx="2615228" cy="8137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1196D8AC-26E8-1199-0C9F-042C20C9EC5C}"/>
              </a:ext>
            </a:extLst>
          </p:cNvPr>
          <p:cNvSpPr/>
          <p:nvPr/>
        </p:nvSpPr>
        <p:spPr>
          <a:xfrm>
            <a:off x="6627294" y="2836972"/>
            <a:ext cx="2615228" cy="5036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68878AD-0C07-414C-91AD-341BFEA05D54}"/>
              </a:ext>
            </a:extLst>
          </p:cNvPr>
          <p:cNvSpPr/>
          <p:nvPr/>
        </p:nvSpPr>
        <p:spPr>
          <a:xfrm>
            <a:off x="6616435" y="4706149"/>
            <a:ext cx="2615228" cy="5862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1B27DD97-A84F-D79D-DCA6-5C4C5A6FA83E}"/>
              </a:ext>
            </a:extLst>
          </p:cNvPr>
          <p:cNvSpPr txBox="1"/>
          <p:nvPr/>
        </p:nvSpPr>
        <p:spPr>
          <a:xfrm>
            <a:off x="9342227" y="3806921"/>
            <a:ext cx="2548696" cy="923330"/>
          </a:xfrm>
          <a:prstGeom prst="rect">
            <a:avLst/>
          </a:prstGeom>
          <a:noFill/>
        </p:spPr>
        <p:txBody>
          <a:bodyPr wrap="square">
            <a:spAutoFit/>
          </a:bodyPr>
          <a:lstStyle/>
          <a:p>
            <a:pPr marL="285750" indent="-285750">
              <a:buFontTx/>
              <a:buChar char="-"/>
            </a:pPr>
            <a:r>
              <a:rPr lang="fr-FR" dirty="0"/>
              <a:t>Taper angle can </a:t>
            </a:r>
            <a:r>
              <a:rPr lang="fr-FR" dirty="0" err="1"/>
              <a:t>be</a:t>
            </a:r>
            <a:r>
              <a:rPr lang="fr-FR" dirty="0"/>
              <a:t> </a:t>
            </a:r>
            <a:r>
              <a:rPr lang="fr-FR" dirty="0" err="1"/>
              <a:t>negative</a:t>
            </a:r>
            <a:r>
              <a:rPr lang="fr-FR" dirty="0"/>
              <a:t> (</a:t>
            </a:r>
            <a:r>
              <a:rPr lang="fr-FR" dirty="0" err="1"/>
              <a:t>deletion</a:t>
            </a:r>
            <a:r>
              <a:rPr lang="fr-FR" dirty="0"/>
              <a:t> of one option ‘</a:t>
            </a:r>
            <a:r>
              <a:rPr lang="fr-FR" dirty="0" err="1"/>
              <a:t>outside</a:t>
            </a:r>
            <a:r>
              <a:rPr lang="fr-FR" dirty="0"/>
              <a:t>’)</a:t>
            </a:r>
          </a:p>
        </p:txBody>
      </p:sp>
      <p:pic>
        <p:nvPicPr>
          <p:cNvPr id="19" name="Image 18">
            <a:extLst>
              <a:ext uri="{FF2B5EF4-FFF2-40B4-BE49-F238E27FC236}">
                <a16:creationId xmlns:a16="http://schemas.microsoft.com/office/drawing/2014/main" id="{4E36F002-730F-37BD-CD2C-F82B8EAD9A99}"/>
              </a:ext>
            </a:extLst>
          </p:cNvPr>
          <p:cNvPicPr>
            <a:picLocks noChangeAspect="1"/>
          </p:cNvPicPr>
          <p:nvPr/>
        </p:nvPicPr>
        <p:blipFill>
          <a:blip r:embed="rId3"/>
          <a:stretch>
            <a:fillRect/>
          </a:stretch>
        </p:blipFill>
        <p:spPr>
          <a:xfrm>
            <a:off x="403386" y="1641075"/>
            <a:ext cx="338553" cy="338553"/>
          </a:xfrm>
          <a:prstGeom prst="rect">
            <a:avLst/>
          </a:prstGeom>
        </p:spPr>
      </p:pic>
      <p:sp>
        <p:nvSpPr>
          <p:cNvPr id="11" name="Rectangle 10">
            <a:extLst>
              <a:ext uri="{FF2B5EF4-FFF2-40B4-BE49-F238E27FC236}">
                <a16:creationId xmlns:a16="http://schemas.microsoft.com/office/drawing/2014/main" id="{52A5BE55-2DB3-8EC6-4E53-E87D4875CA94}"/>
              </a:ext>
            </a:extLst>
          </p:cNvPr>
          <p:cNvSpPr/>
          <p:nvPr/>
        </p:nvSpPr>
        <p:spPr>
          <a:xfrm>
            <a:off x="2994844" y="1967696"/>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HDMI - </a:t>
            </a:r>
            <a:r>
              <a:rPr lang="fr-FR" b="1" dirty="0">
                <a:solidFill>
                  <a:srgbClr val="C00000"/>
                </a:solidFill>
              </a:rPr>
              <a:t>11005</a:t>
            </a:r>
          </a:p>
        </p:txBody>
      </p:sp>
      <p:sp>
        <p:nvSpPr>
          <p:cNvPr id="22" name="ZoneTexte 21">
            <a:extLst>
              <a:ext uri="{FF2B5EF4-FFF2-40B4-BE49-F238E27FC236}">
                <a16:creationId xmlns:a16="http://schemas.microsoft.com/office/drawing/2014/main" id="{6073CAB9-13B1-4899-FFAA-654771E7EE9A}"/>
              </a:ext>
            </a:extLst>
          </p:cNvPr>
          <p:cNvSpPr txBox="1"/>
          <p:nvPr/>
        </p:nvSpPr>
        <p:spPr>
          <a:xfrm>
            <a:off x="373521" y="3091343"/>
            <a:ext cx="5628445" cy="1077218"/>
          </a:xfrm>
          <a:prstGeom prst="rect">
            <a:avLst/>
          </a:prstGeom>
          <a:noFill/>
        </p:spPr>
        <p:txBody>
          <a:bodyPr wrap="square">
            <a:spAutoFit/>
          </a:bodyPr>
          <a:lstStyle/>
          <a:p>
            <a:pPr marR="0" algn="l"/>
            <a:r>
              <a:rPr lang="en-US" sz="1600" dirty="0"/>
              <a:t>Here we selected a single segment (in yellow). We extrude it of 25mm and give a thickness of 10mm on the left side. It creates a kind of 3D slot that we can subtract from main solid! Here you can see the preview in red.</a:t>
            </a:r>
          </a:p>
        </p:txBody>
      </p:sp>
      <p:pic>
        <p:nvPicPr>
          <p:cNvPr id="24" name="Image 23">
            <a:extLst>
              <a:ext uri="{FF2B5EF4-FFF2-40B4-BE49-F238E27FC236}">
                <a16:creationId xmlns:a16="http://schemas.microsoft.com/office/drawing/2014/main" id="{62109A01-FFC9-0ABC-B593-6DDFF78F3226}"/>
              </a:ext>
            </a:extLst>
          </p:cNvPr>
          <p:cNvPicPr>
            <a:picLocks noChangeAspect="1"/>
          </p:cNvPicPr>
          <p:nvPr/>
        </p:nvPicPr>
        <p:blipFill>
          <a:blip r:embed="rId2"/>
          <a:stretch>
            <a:fillRect/>
          </a:stretch>
        </p:blipFill>
        <p:spPr>
          <a:xfrm>
            <a:off x="515623" y="4268586"/>
            <a:ext cx="3858766" cy="2575644"/>
          </a:xfrm>
          <a:prstGeom prst="rect">
            <a:avLst/>
          </a:prstGeom>
        </p:spPr>
      </p:pic>
      <p:grpSp>
        <p:nvGrpSpPr>
          <p:cNvPr id="18" name="Groupe 17">
            <a:extLst>
              <a:ext uri="{FF2B5EF4-FFF2-40B4-BE49-F238E27FC236}">
                <a16:creationId xmlns:a16="http://schemas.microsoft.com/office/drawing/2014/main" id="{F0215048-B169-620D-09F0-07D0CEAEFB75}"/>
              </a:ext>
            </a:extLst>
          </p:cNvPr>
          <p:cNvGrpSpPr/>
          <p:nvPr/>
        </p:nvGrpSpPr>
        <p:grpSpPr>
          <a:xfrm>
            <a:off x="10897128" y="312966"/>
            <a:ext cx="845672" cy="809283"/>
            <a:chOff x="10127164" y="5361875"/>
            <a:chExt cx="737060" cy="700541"/>
          </a:xfrm>
        </p:grpSpPr>
        <p:sp>
          <p:nvSpPr>
            <p:cNvPr id="20" name="Rectangle : coins arrondis 19">
              <a:extLst>
                <a:ext uri="{FF2B5EF4-FFF2-40B4-BE49-F238E27FC236}">
                  <a16:creationId xmlns:a16="http://schemas.microsoft.com/office/drawing/2014/main" id="{C25FE244-8A83-1C64-867F-AFC22D53F57E}"/>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isocèle 20">
              <a:extLst>
                <a:ext uri="{FF2B5EF4-FFF2-40B4-BE49-F238E27FC236}">
                  <a16:creationId xmlns:a16="http://schemas.microsoft.com/office/drawing/2014/main" id="{2A6A7F7B-713B-7A2E-4FD1-649E8399C180}"/>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8F08B477-B3D2-7218-B6BB-51F740F541B1}"/>
                </a:ext>
              </a:extLst>
            </p:cNvPr>
            <p:cNvSpPr txBox="1"/>
            <p:nvPr/>
          </p:nvSpPr>
          <p:spPr>
            <a:xfrm>
              <a:off x="10226246" y="5535145"/>
              <a:ext cx="551816" cy="346348"/>
            </a:xfrm>
            <a:prstGeom prst="rect">
              <a:avLst/>
            </a:prstGeom>
            <a:noFill/>
          </p:spPr>
          <p:txBody>
            <a:bodyPr wrap="square" rtlCol="0">
              <a:spAutoFit/>
            </a:bodyPr>
            <a:lstStyle/>
            <a:p>
              <a:r>
                <a:rPr lang="fr-FR" sz="2000" b="1" dirty="0">
                  <a:solidFill>
                    <a:schemeClr val="bg1"/>
                  </a:solidFill>
                </a:rPr>
                <a:t>VM</a:t>
              </a:r>
              <a:endParaRPr lang="fr-FR" b="1" dirty="0">
                <a:solidFill>
                  <a:schemeClr val="bg1"/>
                </a:solidFill>
              </a:endParaRPr>
            </a:p>
          </p:txBody>
        </p:sp>
      </p:grpSp>
    </p:spTree>
    <p:extLst>
      <p:ext uri="{BB962C8B-B14F-4D97-AF65-F5344CB8AC3E}">
        <p14:creationId xmlns:p14="http://schemas.microsoft.com/office/powerpoint/2010/main" val="890319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2EBD816-E9CD-A0BD-7FAC-B25FB2A09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2C75EEF-226D-F5F3-F6C9-627074515968}"/>
              </a:ext>
            </a:extLst>
          </p:cNvPr>
          <p:cNvSpPr txBox="1"/>
          <p:nvPr/>
        </p:nvSpPr>
        <p:spPr>
          <a:xfrm>
            <a:off x="335360" y="825140"/>
            <a:ext cx="2608923"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15" name="ZoneTexte 14">
            <a:extLst>
              <a:ext uri="{FF2B5EF4-FFF2-40B4-BE49-F238E27FC236}">
                <a16:creationId xmlns:a16="http://schemas.microsoft.com/office/drawing/2014/main" id="{1C71FB5B-423D-0C9B-CA20-62E5048325B2}"/>
              </a:ext>
            </a:extLst>
          </p:cNvPr>
          <p:cNvSpPr txBox="1"/>
          <p:nvPr/>
        </p:nvSpPr>
        <p:spPr>
          <a:xfrm>
            <a:off x="335360" y="1597764"/>
            <a:ext cx="8316360" cy="369332"/>
          </a:xfrm>
          <a:prstGeom prst="rect">
            <a:avLst/>
          </a:prstGeom>
          <a:noFill/>
        </p:spPr>
        <p:txBody>
          <a:bodyPr wrap="square" rtlCol="0">
            <a:spAutoFit/>
          </a:bodyPr>
          <a:lstStyle/>
          <a:p>
            <a:pPr lvl="1"/>
            <a:r>
              <a:rPr lang="fr-FR" b="1" err="1"/>
              <a:t>Revolution</a:t>
            </a:r>
            <a:endParaRPr lang="fr-FR"/>
          </a:p>
        </p:txBody>
      </p:sp>
      <p:pic>
        <p:nvPicPr>
          <p:cNvPr id="13" name="Image 12">
            <a:extLst>
              <a:ext uri="{FF2B5EF4-FFF2-40B4-BE49-F238E27FC236}">
                <a16:creationId xmlns:a16="http://schemas.microsoft.com/office/drawing/2014/main" id="{B1485859-B0D6-3E6B-C480-8BE0E20837DC}"/>
              </a:ext>
            </a:extLst>
          </p:cNvPr>
          <p:cNvPicPr>
            <a:picLocks noChangeAspect="1"/>
          </p:cNvPicPr>
          <p:nvPr/>
        </p:nvPicPr>
        <p:blipFill>
          <a:blip r:embed="rId3"/>
          <a:stretch>
            <a:fillRect/>
          </a:stretch>
        </p:blipFill>
        <p:spPr>
          <a:xfrm>
            <a:off x="419885" y="1639943"/>
            <a:ext cx="381393" cy="381393"/>
          </a:xfrm>
          <a:prstGeom prst="rect">
            <a:avLst/>
          </a:prstGeom>
        </p:spPr>
      </p:pic>
      <p:sp>
        <p:nvSpPr>
          <p:cNvPr id="14" name="ZoneTexte 13">
            <a:extLst>
              <a:ext uri="{FF2B5EF4-FFF2-40B4-BE49-F238E27FC236}">
                <a16:creationId xmlns:a16="http://schemas.microsoft.com/office/drawing/2014/main" id="{79360BBD-132B-1123-85B4-F05642462731}"/>
              </a:ext>
            </a:extLst>
          </p:cNvPr>
          <p:cNvSpPr txBox="1"/>
          <p:nvPr/>
        </p:nvSpPr>
        <p:spPr>
          <a:xfrm>
            <a:off x="464828" y="2690462"/>
            <a:ext cx="6694730" cy="923330"/>
          </a:xfrm>
          <a:prstGeom prst="rect">
            <a:avLst/>
          </a:prstGeom>
          <a:noFill/>
        </p:spPr>
        <p:txBody>
          <a:bodyPr wrap="square" rtlCol="0">
            <a:spAutoFit/>
          </a:bodyPr>
          <a:lstStyle/>
          <a:p>
            <a:pPr marL="285750" indent="-285750">
              <a:buFontTx/>
              <a:buChar char="-"/>
            </a:pPr>
            <a:r>
              <a:rPr lang="fr-FR" dirty="0"/>
              <a:t>A </a:t>
            </a:r>
            <a:r>
              <a:rPr lang="fr-FR" b="1" dirty="0" err="1"/>
              <a:t>negative</a:t>
            </a:r>
            <a:r>
              <a:rPr lang="fr-FR" b="1" dirty="0"/>
              <a:t> angle </a:t>
            </a:r>
            <a:r>
              <a:rPr lang="fr-FR" dirty="0"/>
              <a:t>changes the direction of rotation. </a:t>
            </a:r>
            <a:r>
              <a:rPr lang="fr-FR" b="1" dirty="0" err="1"/>
              <a:t>Invert</a:t>
            </a:r>
            <a:r>
              <a:rPr lang="fr-FR" dirty="0"/>
              <a:t> enables to change the direction of + and -</a:t>
            </a:r>
          </a:p>
          <a:p>
            <a:r>
              <a:rPr lang="fr-FR" dirty="0"/>
              <a:t>No </a:t>
            </a:r>
            <a:r>
              <a:rPr lang="fr-FR" dirty="0" err="1"/>
              <a:t>need</a:t>
            </a:r>
            <a:r>
              <a:rPr lang="fr-FR" dirty="0"/>
              <a:t> </a:t>
            </a:r>
            <a:r>
              <a:rPr lang="fr-FR" dirty="0" err="1"/>
              <a:t>anymore</a:t>
            </a:r>
            <a:r>
              <a:rPr lang="fr-FR" dirty="0"/>
              <a:t> to change the direction of rotation by right-click…</a:t>
            </a:r>
          </a:p>
        </p:txBody>
      </p:sp>
      <p:pic>
        <p:nvPicPr>
          <p:cNvPr id="17" name="Image 16">
            <a:extLst>
              <a:ext uri="{FF2B5EF4-FFF2-40B4-BE49-F238E27FC236}">
                <a16:creationId xmlns:a16="http://schemas.microsoft.com/office/drawing/2014/main" id="{F2F70A3F-D052-9A41-7B91-654D6B507607}"/>
              </a:ext>
            </a:extLst>
          </p:cNvPr>
          <p:cNvPicPr>
            <a:picLocks noChangeAspect="1"/>
          </p:cNvPicPr>
          <p:nvPr/>
        </p:nvPicPr>
        <p:blipFill>
          <a:blip r:embed="rId4"/>
          <a:stretch>
            <a:fillRect/>
          </a:stretch>
        </p:blipFill>
        <p:spPr>
          <a:xfrm>
            <a:off x="3655457" y="4178242"/>
            <a:ext cx="5385021" cy="2646484"/>
          </a:xfrm>
          <a:prstGeom prst="rect">
            <a:avLst/>
          </a:prstGeom>
        </p:spPr>
      </p:pic>
      <p:cxnSp>
        <p:nvCxnSpPr>
          <p:cNvPr id="18" name="Connecteur droit avec flèche 17">
            <a:extLst>
              <a:ext uri="{FF2B5EF4-FFF2-40B4-BE49-F238E27FC236}">
                <a16:creationId xmlns:a16="http://schemas.microsoft.com/office/drawing/2014/main" id="{9A2A6BD9-8F99-1687-3DD7-810085EC75F2}"/>
              </a:ext>
            </a:extLst>
          </p:cNvPr>
          <p:cNvCxnSpPr>
            <a:cxnSpLocks/>
          </p:cNvCxnSpPr>
          <p:nvPr/>
        </p:nvCxnSpPr>
        <p:spPr>
          <a:xfrm>
            <a:off x="6096000" y="3613792"/>
            <a:ext cx="0" cy="93345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E38B9CBD-F042-B0AB-8C16-28C14B9384E5}"/>
              </a:ext>
            </a:extLst>
          </p:cNvPr>
          <p:cNvSpPr txBox="1"/>
          <p:nvPr/>
        </p:nvSpPr>
        <p:spPr>
          <a:xfrm>
            <a:off x="2796517" y="3710142"/>
            <a:ext cx="802378" cy="369332"/>
          </a:xfrm>
          <a:prstGeom prst="rect">
            <a:avLst/>
          </a:prstGeom>
          <a:noFill/>
        </p:spPr>
        <p:txBody>
          <a:bodyPr wrap="square" rtlCol="0">
            <a:spAutoFit/>
          </a:bodyPr>
          <a:lstStyle/>
          <a:p>
            <a:r>
              <a:rPr lang="fr-FR" b="1">
                <a:solidFill>
                  <a:schemeClr val="tx1">
                    <a:lumMod val="75000"/>
                    <a:lumOff val="25000"/>
                  </a:schemeClr>
                </a:solidFill>
              </a:rPr>
              <a:t>V6.09</a:t>
            </a:r>
          </a:p>
        </p:txBody>
      </p:sp>
      <p:sp>
        <p:nvSpPr>
          <p:cNvPr id="24" name="ZoneTexte 23">
            <a:extLst>
              <a:ext uri="{FF2B5EF4-FFF2-40B4-BE49-F238E27FC236}">
                <a16:creationId xmlns:a16="http://schemas.microsoft.com/office/drawing/2014/main" id="{5F81971D-F9A7-B3DD-AC66-010C9DF9537F}"/>
              </a:ext>
            </a:extLst>
          </p:cNvPr>
          <p:cNvSpPr txBox="1"/>
          <p:nvPr/>
        </p:nvSpPr>
        <p:spPr>
          <a:xfrm>
            <a:off x="3618429" y="3710142"/>
            <a:ext cx="802378" cy="369332"/>
          </a:xfrm>
          <a:prstGeom prst="rect">
            <a:avLst/>
          </a:prstGeom>
          <a:noFill/>
        </p:spPr>
        <p:txBody>
          <a:bodyPr wrap="square" rtlCol="0">
            <a:spAutoFit/>
          </a:bodyPr>
          <a:lstStyle/>
          <a:p>
            <a:r>
              <a:rPr lang="fr-FR" b="1">
                <a:solidFill>
                  <a:srgbClr val="C00000"/>
                </a:solidFill>
              </a:rPr>
              <a:t>V6.10</a:t>
            </a:r>
          </a:p>
        </p:txBody>
      </p:sp>
      <p:cxnSp>
        <p:nvCxnSpPr>
          <p:cNvPr id="25" name="Connecteur droit 24">
            <a:extLst>
              <a:ext uri="{FF2B5EF4-FFF2-40B4-BE49-F238E27FC236}">
                <a16:creationId xmlns:a16="http://schemas.microsoft.com/office/drawing/2014/main" id="{30D99B3D-8CC7-9DAE-3100-99D84FBE10A8}"/>
              </a:ext>
            </a:extLst>
          </p:cNvPr>
          <p:cNvCxnSpPr>
            <a:cxnSpLocks/>
          </p:cNvCxnSpPr>
          <p:nvPr/>
        </p:nvCxnSpPr>
        <p:spPr>
          <a:xfrm>
            <a:off x="3587354" y="3804713"/>
            <a:ext cx="0" cy="169677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147BDA66-6F5C-FE54-97FB-EAB2D5FD1F5E}"/>
              </a:ext>
            </a:extLst>
          </p:cNvPr>
          <p:cNvPicPr>
            <a:picLocks noChangeAspect="1"/>
          </p:cNvPicPr>
          <p:nvPr/>
        </p:nvPicPr>
        <p:blipFill>
          <a:blip r:embed="rId5"/>
          <a:stretch>
            <a:fillRect/>
          </a:stretch>
        </p:blipFill>
        <p:spPr>
          <a:xfrm>
            <a:off x="192615" y="4178242"/>
            <a:ext cx="3321783" cy="2603868"/>
          </a:xfrm>
          <a:prstGeom prst="rect">
            <a:avLst/>
          </a:prstGeom>
        </p:spPr>
      </p:pic>
      <p:sp>
        <p:nvSpPr>
          <p:cNvPr id="32" name="Rectangle 31">
            <a:extLst>
              <a:ext uri="{FF2B5EF4-FFF2-40B4-BE49-F238E27FC236}">
                <a16:creationId xmlns:a16="http://schemas.microsoft.com/office/drawing/2014/main" id="{497D586F-B6C1-54E3-720E-608457B81557}"/>
              </a:ext>
            </a:extLst>
          </p:cNvPr>
          <p:cNvSpPr/>
          <p:nvPr/>
        </p:nvSpPr>
        <p:spPr>
          <a:xfrm>
            <a:off x="1724657" y="4159388"/>
            <a:ext cx="877142" cy="21464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3F2F697F-B38D-431C-6198-CB8C0AC1DB24}"/>
              </a:ext>
            </a:extLst>
          </p:cNvPr>
          <p:cNvSpPr/>
          <p:nvPr/>
        </p:nvSpPr>
        <p:spPr>
          <a:xfrm>
            <a:off x="4213016" y="5664195"/>
            <a:ext cx="1240181" cy="23839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ED8BFD3E-6FAE-B16E-5C7E-0BB6728FC6BD}"/>
              </a:ext>
            </a:extLst>
          </p:cNvPr>
          <p:cNvSpPr txBox="1"/>
          <p:nvPr/>
        </p:nvSpPr>
        <p:spPr>
          <a:xfrm>
            <a:off x="464827" y="2025111"/>
            <a:ext cx="6099142" cy="646331"/>
          </a:xfrm>
          <a:prstGeom prst="rect">
            <a:avLst/>
          </a:prstGeom>
          <a:noFill/>
        </p:spPr>
        <p:txBody>
          <a:bodyPr wrap="square">
            <a:spAutoFit/>
          </a:bodyPr>
          <a:lstStyle/>
          <a:p>
            <a:pPr marL="285750" indent="-285750">
              <a:buFontTx/>
              <a:buChar char="-"/>
            </a:pPr>
            <a:r>
              <a:rPr lang="fr-FR"/>
              <a:t>New </a:t>
            </a:r>
            <a:r>
              <a:rPr lang="fr-FR" err="1"/>
              <a:t>dialog</a:t>
            </a:r>
            <a:r>
              <a:rPr lang="fr-FR"/>
              <a:t> </a:t>
            </a:r>
            <a:r>
              <a:rPr lang="fr-FR" err="1"/>
              <a:t>similar</a:t>
            </a:r>
            <a:r>
              <a:rPr lang="fr-FR"/>
              <a:t> to </a:t>
            </a:r>
            <a:r>
              <a:rPr lang="fr-FR" err="1"/>
              <a:t>other</a:t>
            </a:r>
            <a:r>
              <a:rPr lang="fr-FR"/>
              <a:t> </a:t>
            </a:r>
            <a:r>
              <a:rPr lang="fr-FR" err="1"/>
              <a:t>commands</a:t>
            </a:r>
            <a:r>
              <a:rPr lang="fr-FR"/>
              <a:t> / </a:t>
            </a:r>
            <a:r>
              <a:rPr lang="fr-FR" err="1"/>
              <a:t>Preview</a:t>
            </a:r>
            <a:r>
              <a:rPr lang="fr-FR"/>
              <a:t> of </a:t>
            </a:r>
            <a:r>
              <a:rPr lang="fr-FR" err="1"/>
              <a:t>result</a:t>
            </a:r>
            <a:endParaRPr lang="fr-FR"/>
          </a:p>
          <a:p>
            <a:pPr marL="285750" indent="-285750">
              <a:buFontTx/>
              <a:buChar char="-"/>
            </a:pPr>
            <a:r>
              <a:rPr lang="fr-FR" err="1"/>
              <a:t>Surfacic</a:t>
            </a:r>
            <a:r>
              <a:rPr lang="fr-FR"/>
              <a:t> </a:t>
            </a:r>
            <a:r>
              <a:rPr lang="fr-FR" err="1"/>
              <a:t>revolution</a:t>
            </a:r>
            <a:r>
              <a:rPr lang="fr-FR"/>
              <a:t> </a:t>
            </a:r>
            <a:r>
              <a:rPr lang="fr-FR" err="1"/>
              <a:t>is</a:t>
            </a:r>
            <a:r>
              <a:rPr lang="fr-FR"/>
              <a:t> </a:t>
            </a:r>
            <a:r>
              <a:rPr lang="fr-FR" err="1"/>
              <a:t>merged</a:t>
            </a:r>
            <a:r>
              <a:rPr lang="fr-FR"/>
              <a:t> </a:t>
            </a:r>
            <a:r>
              <a:rPr lang="fr-FR" err="1"/>
              <a:t>into</a:t>
            </a:r>
            <a:r>
              <a:rPr lang="fr-FR"/>
              <a:t> </a:t>
            </a:r>
            <a:r>
              <a:rPr lang="fr-FR" err="1"/>
              <a:t>Revolution</a:t>
            </a:r>
            <a:endParaRPr lang="fr-FR"/>
          </a:p>
        </p:txBody>
      </p:sp>
      <p:sp>
        <p:nvSpPr>
          <p:cNvPr id="6" name="ZoneTexte 5">
            <a:extLst>
              <a:ext uri="{FF2B5EF4-FFF2-40B4-BE49-F238E27FC236}">
                <a16:creationId xmlns:a16="http://schemas.microsoft.com/office/drawing/2014/main" id="{80190225-2A66-047E-0174-A2B8ECEFC208}"/>
              </a:ext>
            </a:extLst>
          </p:cNvPr>
          <p:cNvSpPr txBox="1"/>
          <p:nvPr/>
        </p:nvSpPr>
        <p:spPr>
          <a:xfrm>
            <a:off x="3065093" y="906072"/>
            <a:ext cx="5382491" cy="523220"/>
          </a:xfrm>
          <a:prstGeom prst="rect">
            <a:avLst/>
          </a:prstGeom>
          <a:noFill/>
        </p:spPr>
        <p:txBody>
          <a:bodyPr wrap="square" rtlCol="0">
            <a:spAutoFit/>
          </a:bodyPr>
          <a:lstStyle/>
          <a:p>
            <a:r>
              <a:rPr lang="fr-FR" sz="2800" b="1" dirty="0"/>
              <a:t>New </a:t>
            </a:r>
            <a:r>
              <a:rPr lang="fr-FR" sz="2800" b="1" dirty="0" err="1"/>
              <a:t>Features</a:t>
            </a:r>
            <a:r>
              <a:rPr lang="fr-FR" sz="2800" b="1" dirty="0"/>
              <a:t> </a:t>
            </a:r>
            <a:r>
              <a:rPr lang="fr-FR" sz="2800" dirty="0"/>
              <a:t>in the </a:t>
            </a:r>
            <a:r>
              <a:rPr lang="fr-FR" sz="2800" b="1" dirty="0" err="1"/>
              <a:t>Commands</a:t>
            </a:r>
            <a:endParaRPr lang="fr-FR" sz="2800" b="1" dirty="0"/>
          </a:p>
        </p:txBody>
      </p:sp>
      <p:sp>
        <p:nvSpPr>
          <p:cNvPr id="10" name="ZoneTexte 9">
            <a:extLst>
              <a:ext uri="{FF2B5EF4-FFF2-40B4-BE49-F238E27FC236}">
                <a16:creationId xmlns:a16="http://schemas.microsoft.com/office/drawing/2014/main" id="{FCEBEC15-DA20-A60D-1971-595A1D8E74F5}"/>
              </a:ext>
            </a:extLst>
          </p:cNvPr>
          <p:cNvSpPr txBox="1"/>
          <p:nvPr/>
        </p:nvSpPr>
        <p:spPr>
          <a:xfrm>
            <a:off x="7950241" y="2695292"/>
            <a:ext cx="3912956" cy="923330"/>
          </a:xfrm>
          <a:prstGeom prst="rect">
            <a:avLst/>
          </a:prstGeom>
          <a:noFill/>
        </p:spPr>
        <p:txBody>
          <a:bodyPr wrap="square">
            <a:spAutoFit/>
          </a:bodyPr>
          <a:lstStyle/>
          <a:p>
            <a:pPr marL="285750" indent="-285750">
              <a:buFontTx/>
              <a:buChar char="-"/>
            </a:pPr>
            <a:r>
              <a:rPr lang="fr-FR" dirty="0"/>
              <a:t>Complete </a:t>
            </a:r>
            <a:r>
              <a:rPr lang="fr-FR" dirty="0" err="1"/>
              <a:t>revolution</a:t>
            </a:r>
            <a:r>
              <a:rPr lang="fr-FR" dirty="0"/>
              <a:t> </a:t>
            </a:r>
            <a:r>
              <a:rPr lang="fr-FR" dirty="0" err="1"/>
              <a:t>is</a:t>
            </a:r>
            <a:r>
              <a:rPr lang="fr-FR" dirty="0"/>
              <a:t> </a:t>
            </a:r>
            <a:r>
              <a:rPr lang="fr-FR" dirty="0" err="1"/>
              <a:t>cancelled</a:t>
            </a:r>
            <a:r>
              <a:rPr lang="fr-FR" dirty="0"/>
              <a:t>; 360° </a:t>
            </a:r>
            <a:r>
              <a:rPr lang="fr-FR" dirty="0" err="1"/>
              <a:t>is</a:t>
            </a:r>
            <a:r>
              <a:rPr lang="fr-FR" dirty="0"/>
              <a:t> the default value </a:t>
            </a:r>
            <a:r>
              <a:rPr lang="fr-FR" dirty="0" err="1"/>
              <a:t>when</a:t>
            </a:r>
            <a:r>
              <a:rPr lang="fr-FR" dirty="0"/>
              <a:t> </a:t>
            </a:r>
            <a:r>
              <a:rPr lang="fr-FR" dirty="0" err="1"/>
              <a:t>you</a:t>
            </a:r>
            <a:r>
              <a:rPr lang="fr-FR" dirty="0"/>
              <a:t> enter the command.</a:t>
            </a:r>
          </a:p>
        </p:txBody>
      </p:sp>
    </p:spTree>
    <p:extLst>
      <p:ext uri="{BB962C8B-B14F-4D97-AF65-F5344CB8AC3E}">
        <p14:creationId xmlns:p14="http://schemas.microsoft.com/office/powerpoint/2010/main" val="3324068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2EBD816-E9CD-A0BD-7FAC-B25FB2A09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2C75EEF-226D-F5F3-F6C9-627074515968}"/>
              </a:ext>
            </a:extLst>
          </p:cNvPr>
          <p:cNvSpPr txBox="1"/>
          <p:nvPr/>
        </p:nvSpPr>
        <p:spPr>
          <a:xfrm>
            <a:off x="335360" y="825140"/>
            <a:ext cx="2608923"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15" name="ZoneTexte 14">
            <a:extLst>
              <a:ext uri="{FF2B5EF4-FFF2-40B4-BE49-F238E27FC236}">
                <a16:creationId xmlns:a16="http://schemas.microsoft.com/office/drawing/2014/main" id="{1C71FB5B-423D-0C9B-CA20-62E5048325B2}"/>
              </a:ext>
            </a:extLst>
          </p:cNvPr>
          <p:cNvSpPr txBox="1"/>
          <p:nvPr/>
        </p:nvSpPr>
        <p:spPr>
          <a:xfrm>
            <a:off x="335360" y="1597764"/>
            <a:ext cx="8316360" cy="369332"/>
          </a:xfrm>
          <a:prstGeom prst="rect">
            <a:avLst/>
          </a:prstGeom>
          <a:noFill/>
        </p:spPr>
        <p:txBody>
          <a:bodyPr wrap="square" rtlCol="0">
            <a:spAutoFit/>
          </a:bodyPr>
          <a:lstStyle/>
          <a:p>
            <a:pPr lvl="1"/>
            <a:r>
              <a:rPr lang="fr-FR" b="1" dirty="0"/>
              <a:t>Extrude </a:t>
            </a:r>
            <a:r>
              <a:rPr lang="fr-FR" b="1" dirty="0" err="1"/>
              <a:t>along</a:t>
            </a:r>
            <a:r>
              <a:rPr lang="fr-FR" b="1" dirty="0"/>
              <a:t> </a:t>
            </a:r>
            <a:r>
              <a:rPr lang="fr-FR" b="1" dirty="0" err="1"/>
              <a:t>path</a:t>
            </a:r>
            <a:endParaRPr lang="fr-FR" dirty="0"/>
          </a:p>
        </p:txBody>
      </p:sp>
      <p:sp>
        <p:nvSpPr>
          <p:cNvPr id="6" name="ZoneTexte 5">
            <a:extLst>
              <a:ext uri="{FF2B5EF4-FFF2-40B4-BE49-F238E27FC236}">
                <a16:creationId xmlns:a16="http://schemas.microsoft.com/office/drawing/2014/main" id="{9F1690EC-489C-8368-093A-1618CFCDF59A}"/>
              </a:ext>
            </a:extLst>
          </p:cNvPr>
          <p:cNvSpPr txBox="1"/>
          <p:nvPr/>
        </p:nvSpPr>
        <p:spPr>
          <a:xfrm>
            <a:off x="464827" y="2025111"/>
            <a:ext cx="6099142" cy="369332"/>
          </a:xfrm>
          <a:prstGeom prst="rect">
            <a:avLst/>
          </a:prstGeom>
          <a:noFill/>
        </p:spPr>
        <p:txBody>
          <a:bodyPr wrap="square">
            <a:spAutoFit/>
          </a:bodyPr>
          <a:lstStyle/>
          <a:p>
            <a:pPr marL="285750" indent="-285750">
              <a:buFontTx/>
              <a:buChar char="-"/>
            </a:pPr>
            <a:r>
              <a:rPr lang="fr-FR"/>
              <a:t>New </a:t>
            </a:r>
            <a:r>
              <a:rPr lang="fr-FR" err="1"/>
              <a:t>dialog</a:t>
            </a:r>
            <a:r>
              <a:rPr lang="fr-FR"/>
              <a:t> </a:t>
            </a:r>
            <a:r>
              <a:rPr lang="fr-FR" err="1"/>
              <a:t>similar</a:t>
            </a:r>
            <a:r>
              <a:rPr lang="fr-FR"/>
              <a:t> to </a:t>
            </a:r>
            <a:r>
              <a:rPr lang="fr-FR" err="1"/>
              <a:t>other</a:t>
            </a:r>
            <a:r>
              <a:rPr lang="fr-FR"/>
              <a:t> </a:t>
            </a:r>
            <a:r>
              <a:rPr lang="fr-FR" err="1"/>
              <a:t>commands</a:t>
            </a:r>
            <a:r>
              <a:rPr lang="fr-FR"/>
              <a:t> / </a:t>
            </a:r>
            <a:r>
              <a:rPr lang="fr-FR" err="1"/>
              <a:t>Preview</a:t>
            </a:r>
            <a:r>
              <a:rPr lang="fr-FR"/>
              <a:t> of </a:t>
            </a:r>
            <a:r>
              <a:rPr lang="fr-FR" err="1"/>
              <a:t>result</a:t>
            </a:r>
            <a:endParaRPr lang="fr-FR"/>
          </a:p>
        </p:txBody>
      </p:sp>
      <p:pic>
        <p:nvPicPr>
          <p:cNvPr id="9" name="Image 8">
            <a:extLst>
              <a:ext uri="{FF2B5EF4-FFF2-40B4-BE49-F238E27FC236}">
                <a16:creationId xmlns:a16="http://schemas.microsoft.com/office/drawing/2014/main" id="{7B2F7789-FFF5-D13D-4559-7FFF611B2402}"/>
              </a:ext>
            </a:extLst>
          </p:cNvPr>
          <p:cNvPicPr>
            <a:picLocks noChangeAspect="1"/>
          </p:cNvPicPr>
          <p:nvPr/>
        </p:nvPicPr>
        <p:blipFill>
          <a:blip r:embed="rId3"/>
          <a:stretch>
            <a:fillRect/>
          </a:stretch>
        </p:blipFill>
        <p:spPr>
          <a:xfrm>
            <a:off x="427119" y="1620033"/>
            <a:ext cx="369332" cy="369332"/>
          </a:xfrm>
          <a:prstGeom prst="rect">
            <a:avLst/>
          </a:prstGeom>
        </p:spPr>
      </p:pic>
      <p:sp>
        <p:nvSpPr>
          <p:cNvPr id="11" name="ZoneTexte 10">
            <a:extLst>
              <a:ext uri="{FF2B5EF4-FFF2-40B4-BE49-F238E27FC236}">
                <a16:creationId xmlns:a16="http://schemas.microsoft.com/office/drawing/2014/main" id="{8012463D-A346-E9EB-9638-D00C574CB3CC}"/>
              </a:ext>
            </a:extLst>
          </p:cNvPr>
          <p:cNvSpPr txBox="1"/>
          <p:nvPr/>
        </p:nvSpPr>
        <p:spPr>
          <a:xfrm>
            <a:off x="464827" y="2426369"/>
            <a:ext cx="8316360" cy="646331"/>
          </a:xfrm>
          <a:prstGeom prst="rect">
            <a:avLst/>
          </a:prstGeom>
          <a:noFill/>
        </p:spPr>
        <p:txBody>
          <a:bodyPr wrap="square">
            <a:spAutoFit/>
          </a:bodyPr>
          <a:lstStyle/>
          <a:p>
            <a:pPr marL="285750" indent="-285750">
              <a:buFontTx/>
              <a:buChar char="-"/>
            </a:pPr>
            <a:r>
              <a:rPr lang="fr-FR" b="1" dirty="0"/>
              <a:t>New</a:t>
            </a:r>
            <a:r>
              <a:rPr lang="fr-FR" dirty="0"/>
              <a:t>: </a:t>
            </a:r>
            <a:r>
              <a:rPr lang="fr-FR" dirty="0" err="1"/>
              <a:t>Surfacic</a:t>
            </a:r>
            <a:r>
              <a:rPr lang="fr-FR" dirty="0"/>
              <a:t> </a:t>
            </a:r>
            <a:r>
              <a:rPr lang="fr-FR" dirty="0" err="1"/>
              <a:t>creation</a:t>
            </a:r>
            <a:r>
              <a:rPr lang="fr-FR" dirty="0"/>
              <a:t> on a </a:t>
            </a:r>
            <a:r>
              <a:rPr lang="fr-FR" dirty="0" err="1"/>
              <a:t>closed</a:t>
            </a:r>
            <a:r>
              <a:rPr lang="fr-FR" dirty="0"/>
              <a:t> profile </a:t>
            </a:r>
            <a:r>
              <a:rPr lang="fr-FR" dirty="0" err="1"/>
              <a:t>is</a:t>
            </a:r>
            <a:r>
              <a:rPr lang="fr-FR" dirty="0"/>
              <a:t> </a:t>
            </a:r>
            <a:r>
              <a:rPr lang="fr-FR" dirty="0" err="1"/>
              <a:t>now</a:t>
            </a:r>
            <a:r>
              <a:rPr lang="fr-FR" dirty="0"/>
              <a:t> possible</a:t>
            </a:r>
          </a:p>
          <a:p>
            <a:pPr marL="285750" indent="-285750">
              <a:buFontTx/>
              <a:buChar char="-"/>
            </a:pPr>
            <a:r>
              <a:rPr lang="fr-FR" b="1" dirty="0"/>
              <a:t>New: </a:t>
            </a:r>
            <a:r>
              <a:rPr lang="fr-FR" dirty="0" err="1"/>
              <a:t>ability</a:t>
            </a:r>
            <a:r>
              <a:rPr lang="fr-FR" dirty="0"/>
              <a:t> to do multiple </a:t>
            </a:r>
            <a:r>
              <a:rPr lang="fr-FR" dirty="0" err="1"/>
              <a:t>selection</a:t>
            </a:r>
            <a:r>
              <a:rPr lang="fr-FR" dirty="0"/>
              <a:t> at once</a:t>
            </a:r>
          </a:p>
        </p:txBody>
      </p:sp>
      <p:sp>
        <p:nvSpPr>
          <p:cNvPr id="19" name="ZoneTexte 18">
            <a:extLst>
              <a:ext uri="{FF2B5EF4-FFF2-40B4-BE49-F238E27FC236}">
                <a16:creationId xmlns:a16="http://schemas.microsoft.com/office/drawing/2014/main" id="{8E727262-240E-1BA2-A0E7-AC437EE9F574}"/>
              </a:ext>
            </a:extLst>
          </p:cNvPr>
          <p:cNvSpPr txBox="1"/>
          <p:nvPr/>
        </p:nvSpPr>
        <p:spPr>
          <a:xfrm>
            <a:off x="365607" y="3608455"/>
            <a:ext cx="1681112" cy="369332"/>
          </a:xfrm>
          <a:prstGeom prst="rect">
            <a:avLst/>
          </a:prstGeom>
          <a:noFill/>
        </p:spPr>
        <p:txBody>
          <a:bodyPr wrap="square" rtlCol="0">
            <a:spAutoFit/>
          </a:bodyPr>
          <a:lstStyle/>
          <a:p>
            <a:pPr lvl="1"/>
            <a:r>
              <a:rPr lang="fr-FR" b="1" err="1"/>
              <a:t>Lofting</a:t>
            </a:r>
            <a:endParaRPr lang="fr-FR"/>
          </a:p>
        </p:txBody>
      </p:sp>
      <p:pic>
        <p:nvPicPr>
          <p:cNvPr id="21" name="Image 20">
            <a:extLst>
              <a:ext uri="{FF2B5EF4-FFF2-40B4-BE49-F238E27FC236}">
                <a16:creationId xmlns:a16="http://schemas.microsoft.com/office/drawing/2014/main" id="{A3259EF0-CF64-B233-9A4F-9DA13420E329}"/>
              </a:ext>
            </a:extLst>
          </p:cNvPr>
          <p:cNvPicPr>
            <a:picLocks noChangeAspect="1"/>
          </p:cNvPicPr>
          <p:nvPr/>
        </p:nvPicPr>
        <p:blipFill>
          <a:blip r:embed="rId4"/>
          <a:stretch>
            <a:fillRect/>
          </a:stretch>
        </p:blipFill>
        <p:spPr>
          <a:xfrm>
            <a:off x="427119" y="3630724"/>
            <a:ext cx="369332" cy="369332"/>
          </a:xfrm>
          <a:prstGeom prst="rect">
            <a:avLst/>
          </a:prstGeom>
        </p:spPr>
      </p:pic>
      <p:sp>
        <p:nvSpPr>
          <p:cNvPr id="26" name="ZoneTexte 25">
            <a:extLst>
              <a:ext uri="{FF2B5EF4-FFF2-40B4-BE49-F238E27FC236}">
                <a16:creationId xmlns:a16="http://schemas.microsoft.com/office/drawing/2014/main" id="{1CB4837E-B69B-01A7-9E35-0C606596CE15}"/>
              </a:ext>
            </a:extLst>
          </p:cNvPr>
          <p:cNvSpPr txBox="1"/>
          <p:nvPr/>
        </p:nvSpPr>
        <p:spPr>
          <a:xfrm>
            <a:off x="1918126" y="3628157"/>
            <a:ext cx="7725494" cy="369332"/>
          </a:xfrm>
          <a:prstGeom prst="rect">
            <a:avLst/>
          </a:prstGeom>
          <a:noFill/>
        </p:spPr>
        <p:txBody>
          <a:bodyPr wrap="square">
            <a:spAutoFit/>
          </a:bodyPr>
          <a:lstStyle/>
          <a:p>
            <a:pPr marL="285750" indent="-285750">
              <a:buFontTx/>
              <a:buChar char="-"/>
            </a:pPr>
            <a:r>
              <a:rPr lang="fr-FR" dirty="0" err="1"/>
              <a:t>Same</a:t>
            </a:r>
            <a:r>
              <a:rPr lang="fr-FR" dirty="0"/>
              <a:t> as V609 </a:t>
            </a:r>
            <a:r>
              <a:rPr lang="fr-FR" dirty="0" err="1"/>
              <a:t>except</a:t>
            </a:r>
            <a:r>
              <a:rPr lang="fr-FR" dirty="0"/>
              <a:t> the change of one </a:t>
            </a:r>
            <a:r>
              <a:rPr lang="fr-FR" dirty="0" err="1"/>
              <a:t>icon</a:t>
            </a:r>
            <a:r>
              <a:rPr lang="fr-FR" dirty="0"/>
              <a:t> and the buttons </a:t>
            </a:r>
            <a:r>
              <a:rPr lang="fr-FR" dirty="0" err="1"/>
              <a:t>Validate</a:t>
            </a:r>
            <a:r>
              <a:rPr lang="fr-FR" dirty="0"/>
              <a:t>-Cancel</a:t>
            </a:r>
          </a:p>
        </p:txBody>
      </p:sp>
      <p:sp>
        <p:nvSpPr>
          <p:cNvPr id="28" name="ZoneTexte 27">
            <a:extLst>
              <a:ext uri="{FF2B5EF4-FFF2-40B4-BE49-F238E27FC236}">
                <a16:creationId xmlns:a16="http://schemas.microsoft.com/office/drawing/2014/main" id="{1CEE6910-C378-54A1-6AF6-93641EF053C6}"/>
              </a:ext>
            </a:extLst>
          </p:cNvPr>
          <p:cNvSpPr txBox="1"/>
          <p:nvPr/>
        </p:nvSpPr>
        <p:spPr>
          <a:xfrm>
            <a:off x="1918125" y="3974231"/>
            <a:ext cx="9507161" cy="369332"/>
          </a:xfrm>
          <a:prstGeom prst="rect">
            <a:avLst/>
          </a:prstGeom>
          <a:noFill/>
        </p:spPr>
        <p:txBody>
          <a:bodyPr wrap="square">
            <a:spAutoFit/>
          </a:bodyPr>
          <a:lstStyle/>
          <a:p>
            <a:pPr marL="285750" indent="-285750">
              <a:buFontTx/>
              <a:buChar char="-"/>
            </a:pPr>
            <a:r>
              <a:rPr lang="fr-FR"/>
              <a:t>If the </a:t>
            </a:r>
            <a:r>
              <a:rPr lang="fr-FR" err="1"/>
              <a:t>creation</a:t>
            </a:r>
            <a:r>
              <a:rPr lang="fr-FR"/>
              <a:t> </a:t>
            </a:r>
            <a:r>
              <a:rPr lang="fr-FR" err="1"/>
              <a:t>is</a:t>
            </a:r>
            <a:r>
              <a:rPr lang="fr-FR"/>
              <a:t> not possible, the </a:t>
            </a:r>
            <a:r>
              <a:rPr lang="fr-FR" err="1"/>
              <a:t>selection</a:t>
            </a:r>
            <a:r>
              <a:rPr lang="fr-FR"/>
              <a:t> of profiles and guides </a:t>
            </a:r>
            <a:r>
              <a:rPr lang="fr-FR" err="1"/>
              <a:t>is</a:t>
            </a:r>
            <a:r>
              <a:rPr lang="fr-FR"/>
              <a:t> not </a:t>
            </a:r>
            <a:r>
              <a:rPr lang="fr-FR" err="1"/>
              <a:t>erased</a:t>
            </a:r>
            <a:r>
              <a:rPr lang="fr-FR"/>
              <a:t> as in V609!</a:t>
            </a:r>
          </a:p>
        </p:txBody>
      </p:sp>
      <p:sp>
        <p:nvSpPr>
          <p:cNvPr id="7" name="ZoneTexte 6">
            <a:extLst>
              <a:ext uri="{FF2B5EF4-FFF2-40B4-BE49-F238E27FC236}">
                <a16:creationId xmlns:a16="http://schemas.microsoft.com/office/drawing/2014/main" id="{DA58384F-C8B7-7505-24F2-335AA39672F4}"/>
              </a:ext>
            </a:extLst>
          </p:cNvPr>
          <p:cNvSpPr txBox="1"/>
          <p:nvPr/>
        </p:nvSpPr>
        <p:spPr>
          <a:xfrm>
            <a:off x="3065093" y="906072"/>
            <a:ext cx="5382491" cy="523220"/>
          </a:xfrm>
          <a:prstGeom prst="rect">
            <a:avLst/>
          </a:prstGeom>
          <a:noFill/>
        </p:spPr>
        <p:txBody>
          <a:bodyPr wrap="square" rtlCol="0">
            <a:spAutoFit/>
          </a:bodyPr>
          <a:lstStyle/>
          <a:p>
            <a:r>
              <a:rPr lang="fr-FR" sz="2800" b="1" dirty="0"/>
              <a:t>New </a:t>
            </a:r>
            <a:r>
              <a:rPr lang="fr-FR" sz="2800" b="1" dirty="0" err="1"/>
              <a:t>Features</a:t>
            </a:r>
            <a:r>
              <a:rPr lang="fr-FR" sz="2800" b="1" dirty="0"/>
              <a:t> </a:t>
            </a:r>
            <a:r>
              <a:rPr lang="fr-FR" sz="2800" dirty="0"/>
              <a:t>in the </a:t>
            </a:r>
            <a:r>
              <a:rPr lang="fr-FR" sz="2800" b="1" dirty="0" err="1"/>
              <a:t>Commands</a:t>
            </a:r>
            <a:endParaRPr lang="fr-FR" sz="2800" b="1" dirty="0"/>
          </a:p>
        </p:txBody>
      </p:sp>
    </p:spTree>
    <p:extLst>
      <p:ext uri="{BB962C8B-B14F-4D97-AF65-F5344CB8AC3E}">
        <p14:creationId xmlns:p14="http://schemas.microsoft.com/office/powerpoint/2010/main" val="3701581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2EBD816-E9CD-A0BD-7FAC-B25FB2A09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2C75EEF-226D-F5F3-F6C9-627074515968}"/>
              </a:ext>
            </a:extLst>
          </p:cNvPr>
          <p:cNvSpPr txBox="1"/>
          <p:nvPr/>
        </p:nvSpPr>
        <p:spPr>
          <a:xfrm>
            <a:off x="335360" y="825140"/>
            <a:ext cx="2608923"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15" name="ZoneTexte 14">
            <a:extLst>
              <a:ext uri="{FF2B5EF4-FFF2-40B4-BE49-F238E27FC236}">
                <a16:creationId xmlns:a16="http://schemas.microsoft.com/office/drawing/2014/main" id="{1C71FB5B-423D-0C9B-CA20-62E5048325B2}"/>
              </a:ext>
            </a:extLst>
          </p:cNvPr>
          <p:cNvSpPr txBox="1"/>
          <p:nvPr/>
        </p:nvSpPr>
        <p:spPr>
          <a:xfrm>
            <a:off x="335360" y="1597764"/>
            <a:ext cx="2318082" cy="369332"/>
          </a:xfrm>
          <a:prstGeom prst="rect">
            <a:avLst/>
          </a:prstGeom>
          <a:noFill/>
        </p:spPr>
        <p:txBody>
          <a:bodyPr wrap="square" rtlCol="0">
            <a:spAutoFit/>
          </a:bodyPr>
          <a:lstStyle/>
          <a:p>
            <a:pPr lvl="1"/>
            <a:r>
              <a:rPr lang="fr-FR" b="1" err="1"/>
              <a:t>Bounding</a:t>
            </a:r>
            <a:r>
              <a:rPr lang="fr-FR" b="1"/>
              <a:t> Box</a:t>
            </a:r>
            <a:endParaRPr lang="fr-FR"/>
          </a:p>
        </p:txBody>
      </p:sp>
      <p:sp>
        <p:nvSpPr>
          <p:cNvPr id="6" name="ZoneTexte 5">
            <a:extLst>
              <a:ext uri="{FF2B5EF4-FFF2-40B4-BE49-F238E27FC236}">
                <a16:creationId xmlns:a16="http://schemas.microsoft.com/office/drawing/2014/main" id="{9F1690EC-489C-8368-093A-1618CFCDF59A}"/>
              </a:ext>
            </a:extLst>
          </p:cNvPr>
          <p:cNvSpPr txBox="1"/>
          <p:nvPr/>
        </p:nvSpPr>
        <p:spPr>
          <a:xfrm>
            <a:off x="464827" y="2025111"/>
            <a:ext cx="6099142" cy="369332"/>
          </a:xfrm>
          <a:prstGeom prst="rect">
            <a:avLst/>
          </a:prstGeom>
          <a:noFill/>
        </p:spPr>
        <p:txBody>
          <a:bodyPr wrap="square">
            <a:spAutoFit/>
          </a:bodyPr>
          <a:lstStyle/>
          <a:p>
            <a:pPr marL="285750" indent="-285750">
              <a:buFontTx/>
              <a:buChar char="-"/>
            </a:pPr>
            <a:r>
              <a:rPr lang="fr-FR" dirty="0"/>
              <a:t>New </a:t>
            </a:r>
            <a:r>
              <a:rPr lang="fr-FR" dirty="0" err="1"/>
              <a:t>dialog</a:t>
            </a:r>
            <a:r>
              <a:rPr lang="fr-FR" dirty="0"/>
              <a:t> </a:t>
            </a:r>
            <a:r>
              <a:rPr lang="fr-FR" dirty="0" err="1"/>
              <a:t>similar</a:t>
            </a:r>
            <a:r>
              <a:rPr lang="fr-FR" dirty="0"/>
              <a:t> to </a:t>
            </a:r>
            <a:r>
              <a:rPr lang="fr-FR" dirty="0" err="1"/>
              <a:t>other</a:t>
            </a:r>
            <a:r>
              <a:rPr lang="fr-FR" dirty="0"/>
              <a:t> </a:t>
            </a:r>
            <a:r>
              <a:rPr lang="fr-FR" dirty="0" err="1"/>
              <a:t>commands</a:t>
            </a:r>
            <a:r>
              <a:rPr lang="fr-FR" dirty="0"/>
              <a:t> / </a:t>
            </a:r>
            <a:r>
              <a:rPr lang="fr-FR" dirty="0" err="1"/>
              <a:t>Preview</a:t>
            </a:r>
            <a:r>
              <a:rPr lang="fr-FR" dirty="0"/>
              <a:t> of </a:t>
            </a:r>
            <a:r>
              <a:rPr lang="fr-FR" dirty="0" err="1"/>
              <a:t>result</a:t>
            </a:r>
            <a:endParaRPr lang="fr-FR" dirty="0"/>
          </a:p>
        </p:txBody>
      </p:sp>
      <p:sp>
        <p:nvSpPr>
          <p:cNvPr id="11" name="ZoneTexte 10">
            <a:extLst>
              <a:ext uri="{FF2B5EF4-FFF2-40B4-BE49-F238E27FC236}">
                <a16:creationId xmlns:a16="http://schemas.microsoft.com/office/drawing/2014/main" id="{8012463D-A346-E9EB-9638-D00C574CB3CC}"/>
              </a:ext>
            </a:extLst>
          </p:cNvPr>
          <p:cNvSpPr txBox="1"/>
          <p:nvPr/>
        </p:nvSpPr>
        <p:spPr>
          <a:xfrm>
            <a:off x="464827" y="2426369"/>
            <a:ext cx="8316360" cy="369332"/>
          </a:xfrm>
          <a:prstGeom prst="rect">
            <a:avLst/>
          </a:prstGeom>
          <a:noFill/>
        </p:spPr>
        <p:txBody>
          <a:bodyPr wrap="square">
            <a:spAutoFit/>
          </a:bodyPr>
          <a:lstStyle/>
          <a:p>
            <a:pPr marL="285750" indent="-285750">
              <a:buFontTx/>
              <a:buChar char="-"/>
            </a:pPr>
            <a:r>
              <a:rPr lang="fr-FR" b="1"/>
              <a:t>New</a:t>
            </a:r>
            <a:r>
              <a:rPr lang="fr-FR"/>
              <a:t>: information </a:t>
            </a:r>
            <a:r>
              <a:rPr lang="fr-FR" err="1"/>
              <a:t>regarding</a:t>
            </a:r>
            <a:r>
              <a:rPr lang="fr-FR"/>
              <a:t> the size of new </a:t>
            </a:r>
            <a:r>
              <a:rPr lang="fr-FR" err="1"/>
              <a:t>element</a:t>
            </a:r>
            <a:r>
              <a:rPr lang="fr-FR"/>
              <a:t> </a:t>
            </a:r>
            <a:r>
              <a:rPr lang="fr-FR" err="1"/>
              <a:t>is</a:t>
            </a:r>
            <a:r>
              <a:rPr lang="fr-FR"/>
              <a:t> </a:t>
            </a:r>
            <a:r>
              <a:rPr lang="fr-FR" err="1"/>
              <a:t>given</a:t>
            </a:r>
            <a:endParaRPr lang="fr-FR"/>
          </a:p>
        </p:txBody>
      </p:sp>
      <p:pic>
        <p:nvPicPr>
          <p:cNvPr id="10" name="Image 9">
            <a:extLst>
              <a:ext uri="{FF2B5EF4-FFF2-40B4-BE49-F238E27FC236}">
                <a16:creationId xmlns:a16="http://schemas.microsoft.com/office/drawing/2014/main" id="{0C4E0DE7-CE61-C00B-B58E-2150F16DFD9D}"/>
              </a:ext>
            </a:extLst>
          </p:cNvPr>
          <p:cNvPicPr>
            <a:picLocks noChangeAspect="1"/>
          </p:cNvPicPr>
          <p:nvPr/>
        </p:nvPicPr>
        <p:blipFill>
          <a:blip r:embed="rId3"/>
          <a:stretch>
            <a:fillRect/>
          </a:stretch>
        </p:blipFill>
        <p:spPr>
          <a:xfrm>
            <a:off x="464827" y="1636489"/>
            <a:ext cx="317579" cy="317579"/>
          </a:xfrm>
          <a:prstGeom prst="rect">
            <a:avLst/>
          </a:prstGeom>
        </p:spPr>
      </p:pic>
      <p:pic>
        <p:nvPicPr>
          <p:cNvPr id="14" name="Image 13">
            <a:extLst>
              <a:ext uri="{FF2B5EF4-FFF2-40B4-BE49-F238E27FC236}">
                <a16:creationId xmlns:a16="http://schemas.microsoft.com/office/drawing/2014/main" id="{11F8D7F7-33BF-CA1A-1386-CCC81E152863}"/>
              </a:ext>
            </a:extLst>
          </p:cNvPr>
          <p:cNvPicPr>
            <a:picLocks noChangeAspect="1"/>
          </p:cNvPicPr>
          <p:nvPr/>
        </p:nvPicPr>
        <p:blipFill>
          <a:blip r:embed="rId4"/>
          <a:stretch>
            <a:fillRect/>
          </a:stretch>
        </p:blipFill>
        <p:spPr>
          <a:xfrm>
            <a:off x="7011995" y="1581450"/>
            <a:ext cx="2318082" cy="3283315"/>
          </a:xfrm>
          <a:prstGeom prst="rect">
            <a:avLst/>
          </a:prstGeom>
        </p:spPr>
      </p:pic>
      <p:cxnSp>
        <p:nvCxnSpPr>
          <p:cNvPr id="17" name="Connecteur droit avec flèche 16">
            <a:extLst>
              <a:ext uri="{FF2B5EF4-FFF2-40B4-BE49-F238E27FC236}">
                <a16:creationId xmlns:a16="http://schemas.microsoft.com/office/drawing/2014/main" id="{C968D048-ACFA-2184-4671-3AEC890080A9}"/>
              </a:ext>
            </a:extLst>
          </p:cNvPr>
          <p:cNvCxnSpPr>
            <a:cxnSpLocks/>
          </p:cNvCxnSpPr>
          <p:nvPr/>
        </p:nvCxnSpPr>
        <p:spPr>
          <a:xfrm>
            <a:off x="5053940" y="2853716"/>
            <a:ext cx="1958055" cy="121580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C9B01D2-B49C-5203-9707-555C12FC89F9}"/>
              </a:ext>
            </a:extLst>
          </p:cNvPr>
          <p:cNvSpPr txBox="1"/>
          <p:nvPr/>
        </p:nvSpPr>
        <p:spPr>
          <a:xfrm>
            <a:off x="345440" y="4587480"/>
            <a:ext cx="2672932" cy="369332"/>
          </a:xfrm>
          <a:prstGeom prst="rect">
            <a:avLst/>
          </a:prstGeom>
          <a:noFill/>
        </p:spPr>
        <p:txBody>
          <a:bodyPr wrap="square" rtlCol="0">
            <a:spAutoFit/>
          </a:bodyPr>
          <a:lstStyle/>
          <a:p>
            <a:pPr lvl="1"/>
            <a:r>
              <a:rPr lang="fr-FR" b="1" err="1"/>
              <a:t>Rectangular</a:t>
            </a:r>
            <a:r>
              <a:rPr lang="fr-FR" b="1"/>
              <a:t> </a:t>
            </a:r>
            <a:r>
              <a:rPr lang="fr-FR" b="1" err="1"/>
              <a:t>Cuboid</a:t>
            </a:r>
            <a:endParaRPr lang="fr-FR"/>
          </a:p>
        </p:txBody>
      </p:sp>
      <p:pic>
        <p:nvPicPr>
          <p:cNvPr id="24" name="Image 23">
            <a:extLst>
              <a:ext uri="{FF2B5EF4-FFF2-40B4-BE49-F238E27FC236}">
                <a16:creationId xmlns:a16="http://schemas.microsoft.com/office/drawing/2014/main" id="{CC5FF746-760B-54E2-90CD-C7E453810E35}"/>
              </a:ext>
            </a:extLst>
          </p:cNvPr>
          <p:cNvPicPr>
            <a:picLocks noChangeAspect="1"/>
          </p:cNvPicPr>
          <p:nvPr/>
        </p:nvPicPr>
        <p:blipFill>
          <a:blip r:embed="rId5"/>
          <a:stretch>
            <a:fillRect/>
          </a:stretch>
        </p:blipFill>
        <p:spPr>
          <a:xfrm>
            <a:off x="418106" y="4588492"/>
            <a:ext cx="400246" cy="400246"/>
          </a:xfrm>
          <a:prstGeom prst="rect">
            <a:avLst/>
          </a:prstGeom>
        </p:spPr>
      </p:pic>
      <p:sp>
        <p:nvSpPr>
          <p:cNvPr id="25" name="ZoneTexte 24">
            <a:extLst>
              <a:ext uri="{FF2B5EF4-FFF2-40B4-BE49-F238E27FC236}">
                <a16:creationId xmlns:a16="http://schemas.microsoft.com/office/drawing/2014/main" id="{AB866C99-8E2A-91E9-AF3B-A1BCC20367E8}"/>
              </a:ext>
            </a:extLst>
          </p:cNvPr>
          <p:cNvSpPr txBox="1"/>
          <p:nvPr/>
        </p:nvSpPr>
        <p:spPr>
          <a:xfrm>
            <a:off x="559214" y="4988738"/>
            <a:ext cx="6099142" cy="646331"/>
          </a:xfrm>
          <a:prstGeom prst="rect">
            <a:avLst/>
          </a:prstGeom>
          <a:noFill/>
        </p:spPr>
        <p:txBody>
          <a:bodyPr wrap="square">
            <a:spAutoFit/>
          </a:bodyPr>
          <a:lstStyle/>
          <a:p>
            <a:pPr marL="285750" indent="-285750">
              <a:buFontTx/>
              <a:buChar char="-"/>
            </a:pPr>
            <a:r>
              <a:rPr lang="fr-FR" dirty="0"/>
              <a:t>New </a:t>
            </a:r>
            <a:r>
              <a:rPr lang="fr-FR" dirty="0" err="1"/>
              <a:t>dialog</a:t>
            </a:r>
            <a:r>
              <a:rPr lang="fr-FR" dirty="0"/>
              <a:t> </a:t>
            </a:r>
            <a:r>
              <a:rPr lang="fr-FR" dirty="0" err="1"/>
              <a:t>similar</a:t>
            </a:r>
            <a:r>
              <a:rPr lang="fr-FR" dirty="0"/>
              <a:t> to </a:t>
            </a:r>
            <a:r>
              <a:rPr lang="fr-FR" dirty="0" err="1"/>
              <a:t>other</a:t>
            </a:r>
            <a:r>
              <a:rPr lang="fr-FR" dirty="0"/>
              <a:t> </a:t>
            </a:r>
            <a:r>
              <a:rPr lang="fr-FR" dirty="0" err="1"/>
              <a:t>commands</a:t>
            </a:r>
            <a:r>
              <a:rPr lang="fr-FR" dirty="0"/>
              <a:t> / </a:t>
            </a:r>
            <a:r>
              <a:rPr lang="fr-FR" dirty="0" err="1"/>
              <a:t>Preview</a:t>
            </a:r>
            <a:r>
              <a:rPr lang="fr-FR" dirty="0"/>
              <a:t> of </a:t>
            </a:r>
            <a:r>
              <a:rPr lang="fr-FR" dirty="0" err="1"/>
              <a:t>result</a:t>
            </a:r>
            <a:endParaRPr lang="fr-FR" dirty="0"/>
          </a:p>
          <a:p>
            <a:pPr marL="285750" indent="-285750">
              <a:buFontTx/>
              <a:buChar char="-"/>
            </a:pPr>
            <a:r>
              <a:rPr lang="fr-FR" dirty="0"/>
              <a:t>New modes of construction by </a:t>
            </a:r>
            <a:r>
              <a:rPr lang="fr-FR" b="1" dirty="0"/>
              <a:t>2 points, 3 points </a:t>
            </a:r>
            <a:r>
              <a:rPr lang="fr-FR" dirty="0"/>
              <a:t>and Center</a:t>
            </a:r>
          </a:p>
        </p:txBody>
      </p:sp>
      <p:sp>
        <p:nvSpPr>
          <p:cNvPr id="7" name="ZoneTexte 6">
            <a:extLst>
              <a:ext uri="{FF2B5EF4-FFF2-40B4-BE49-F238E27FC236}">
                <a16:creationId xmlns:a16="http://schemas.microsoft.com/office/drawing/2014/main" id="{9544802C-8DB7-F63F-02E3-0215DD583CEE}"/>
              </a:ext>
            </a:extLst>
          </p:cNvPr>
          <p:cNvSpPr txBox="1"/>
          <p:nvPr/>
        </p:nvSpPr>
        <p:spPr>
          <a:xfrm>
            <a:off x="3065093" y="906072"/>
            <a:ext cx="5382491" cy="523220"/>
          </a:xfrm>
          <a:prstGeom prst="rect">
            <a:avLst/>
          </a:prstGeom>
          <a:noFill/>
        </p:spPr>
        <p:txBody>
          <a:bodyPr wrap="square" rtlCol="0">
            <a:spAutoFit/>
          </a:bodyPr>
          <a:lstStyle/>
          <a:p>
            <a:r>
              <a:rPr lang="fr-FR" sz="2800" b="1" dirty="0"/>
              <a:t>New </a:t>
            </a:r>
            <a:r>
              <a:rPr lang="fr-FR" sz="2800" b="1" dirty="0" err="1"/>
              <a:t>Features</a:t>
            </a:r>
            <a:r>
              <a:rPr lang="fr-FR" sz="2800" b="1" dirty="0"/>
              <a:t> </a:t>
            </a:r>
            <a:r>
              <a:rPr lang="fr-FR" sz="2800" dirty="0"/>
              <a:t>in the </a:t>
            </a:r>
            <a:r>
              <a:rPr lang="fr-FR" sz="2800" b="1" dirty="0" err="1"/>
              <a:t>Commands</a:t>
            </a:r>
            <a:endParaRPr lang="fr-FR" sz="2800" b="1" dirty="0"/>
          </a:p>
        </p:txBody>
      </p:sp>
    </p:spTree>
    <p:extLst>
      <p:ext uri="{BB962C8B-B14F-4D97-AF65-F5344CB8AC3E}">
        <p14:creationId xmlns:p14="http://schemas.microsoft.com/office/powerpoint/2010/main" val="2425573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2EBD816-E9CD-A0BD-7FAC-B25FB2A09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2C75EEF-226D-F5F3-F6C9-627074515968}"/>
              </a:ext>
            </a:extLst>
          </p:cNvPr>
          <p:cNvSpPr txBox="1"/>
          <p:nvPr/>
        </p:nvSpPr>
        <p:spPr>
          <a:xfrm>
            <a:off x="335360" y="825140"/>
            <a:ext cx="2608923"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6" name="ZoneTexte 5">
            <a:extLst>
              <a:ext uri="{FF2B5EF4-FFF2-40B4-BE49-F238E27FC236}">
                <a16:creationId xmlns:a16="http://schemas.microsoft.com/office/drawing/2014/main" id="{9F1690EC-489C-8368-093A-1618CFCDF59A}"/>
              </a:ext>
            </a:extLst>
          </p:cNvPr>
          <p:cNvSpPr txBox="1"/>
          <p:nvPr/>
        </p:nvSpPr>
        <p:spPr>
          <a:xfrm>
            <a:off x="464826" y="2077165"/>
            <a:ext cx="8302101" cy="923330"/>
          </a:xfrm>
          <a:prstGeom prst="rect">
            <a:avLst/>
          </a:prstGeom>
          <a:noFill/>
        </p:spPr>
        <p:txBody>
          <a:bodyPr wrap="square">
            <a:spAutoFit/>
          </a:bodyPr>
          <a:lstStyle/>
          <a:p>
            <a:pPr marL="285750" indent="-285750">
              <a:buFontTx/>
              <a:buChar char="-"/>
            </a:pPr>
            <a:r>
              <a:rPr lang="fr-FR" dirty="0"/>
              <a:t>New </a:t>
            </a:r>
            <a:r>
              <a:rPr lang="fr-FR" dirty="0" err="1"/>
              <a:t>dialog</a:t>
            </a:r>
            <a:r>
              <a:rPr lang="fr-FR" dirty="0"/>
              <a:t> </a:t>
            </a:r>
            <a:r>
              <a:rPr lang="fr-FR" dirty="0" err="1"/>
              <a:t>similar</a:t>
            </a:r>
            <a:r>
              <a:rPr lang="fr-FR" dirty="0"/>
              <a:t> to </a:t>
            </a:r>
            <a:r>
              <a:rPr lang="fr-FR" dirty="0" err="1"/>
              <a:t>other</a:t>
            </a:r>
            <a:r>
              <a:rPr lang="fr-FR" dirty="0"/>
              <a:t> </a:t>
            </a:r>
            <a:r>
              <a:rPr lang="fr-FR" dirty="0" err="1"/>
              <a:t>commands</a:t>
            </a:r>
            <a:r>
              <a:rPr lang="fr-FR" dirty="0"/>
              <a:t> / </a:t>
            </a:r>
            <a:r>
              <a:rPr lang="fr-FR" dirty="0" err="1"/>
              <a:t>Preview</a:t>
            </a:r>
            <a:r>
              <a:rPr lang="fr-FR" dirty="0"/>
              <a:t> of </a:t>
            </a:r>
            <a:r>
              <a:rPr lang="fr-FR" dirty="0" err="1"/>
              <a:t>result</a:t>
            </a:r>
            <a:endParaRPr lang="fr-FR" dirty="0"/>
          </a:p>
          <a:p>
            <a:pPr marL="285750" indent="-285750">
              <a:buFontTx/>
              <a:buChar char="-"/>
            </a:pPr>
            <a:r>
              <a:rPr lang="fr-FR" dirty="0"/>
              <a:t>New modes of construction by </a:t>
            </a:r>
            <a:r>
              <a:rPr lang="fr-FR" dirty="0" err="1"/>
              <a:t>Center+radius</a:t>
            </a:r>
            <a:r>
              <a:rPr lang="fr-FR" dirty="0"/>
              <a:t>, </a:t>
            </a:r>
            <a:r>
              <a:rPr lang="fr-FR" b="1" dirty="0"/>
              <a:t>2 points, 3 points, </a:t>
            </a:r>
            <a:r>
              <a:rPr lang="fr-FR" b="1" dirty="0" err="1"/>
              <a:t>predefined</a:t>
            </a:r>
            <a:endParaRPr lang="fr-FR" b="1" dirty="0"/>
          </a:p>
          <a:p>
            <a:pPr marL="285750" indent="-285750">
              <a:buFontTx/>
              <a:buChar char="-"/>
            </a:pPr>
            <a:r>
              <a:rPr lang="fr-FR" b="1" dirty="0"/>
              <a:t>New: </a:t>
            </a:r>
            <a:r>
              <a:rPr lang="fr-FR" dirty="0" err="1"/>
              <a:t>ability</a:t>
            </a:r>
            <a:r>
              <a:rPr lang="fr-FR" dirty="0"/>
              <a:t> to </a:t>
            </a:r>
            <a:r>
              <a:rPr lang="fr-FR" dirty="0" err="1"/>
              <a:t>define</a:t>
            </a:r>
            <a:r>
              <a:rPr lang="fr-FR" dirty="0"/>
              <a:t> </a:t>
            </a:r>
            <a:r>
              <a:rPr lang="fr-FR" b="1" dirty="0" err="1"/>
              <a:t>diameter</a:t>
            </a:r>
            <a:r>
              <a:rPr lang="fr-FR" dirty="0"/>
              <a:t> </a:t>
            </a:r>
            <a:r>
              <a:rPr lang="fr-FR" dirty="0" err="1"/>
              <a:t>instead</a:t>
            </a:r>
            <a:r>
              <a:rPr lang="fr-FR" dirty="0"/>
              <a:t> of radius</a:t>
            </a:r>
          </a:p>
        </p:txBody>
      </p:sp>
      <p:pic>
        <p:nvPicPr>
          <p:cNvPr id="9" name="Image 8">
            <a:extLst>
              <a:ext uri="{FF2B5EF4-FFF2-40B4-BE49-F238E27FC236}">
                <a16:creationId xmlns:a16="http://schemas.microsoft.com/office/drawing/2014/main" id="{6996C8E2-4AD3-850B-64AD-1CA1DFC5BC6E}"/>
              </a:ext>
            </a:extLst>
          </p:cNvPr>
          <p:cNvPicPr>
            <a:picLocks noChangeAspect="1"/>
          </p:cNvPicPr>
          <p:nvPr/>
        </p:nvPicPr>
        <p:blipFill>
          <a:blip r:embed="rId3"/>
          <a:stretch>
            <a:fillRect/>
          </a:stretch>
        </p:blipFill>
        <p:spPr>
          <a:xfrm>
            <a:off x="345440" y="1597764"/>
            <a:ext cx="369332" cy="369332"/>
          </a:xfrm>
          <a:prstGeom prst="rect">
            <a:avLst/>
          </a:prstGeom>
        </p:spPr>
      </p:pic>
      <p:pic>
        <p:nvPicPr>
          <p:cNvPr id="16" name="Image 15">
            <a:extLst>
              <a:ext uri="{FF2B5EF4-FFF2-40B4-BE49-F238E27FC236}">
                <a16:creationId xmlns:a16="http://schemas.microsoft.com/office/drawing/2014/main" id="{D5F03CEC-1FAD-EE94-2935-D0C68050F9AC}"/>
              </a:ext>
            </a:extLst>
          </p:cNvPr>
          <p:cNvPicPr>
            <a:picLocks noChangeAspect="1"/>
          </p:cNvPicPr>
          <p:nvPr/>
        </p:nvPicPr>
        <p:blipFill>
          <a:blip r:embed="rId4"/>
          <a:stretch>
            <a:fillRect/>
          </a:stretch>
        </p:blipFill>
        <p:spPr>
          <a:xfrm>
            <a:off x="2025375" y="1597765"/>
            <a:ext cx="369331" cy="369331"/>
          </a:xfrm>
          <a:prstGeom prst="rect">
            <a:avLst/>
          </a:prstGeom>
        </p:spPr>
      </p:pic>
      <p:sp>
        <p:nvSpPr>
          <p:cNvPr id="27" name="ZoneTexte 26">
            <a:extLst>
              <a:ext uri="{FF2B5EF4-FFF2-40B4-BE49-F238E27FC236}">
                <a16:creationId xmlns:a16="http://schemas.microsoft.com/office/drawing/2014/main" id="{7DF53932-7078-17D9-590C-49B4BBAAC902}"/>
              </a:ext>
            </a:extLst>
          </p:cNvPr>
          <p:cNvSpPr txBox="1"/>
          <p:nvPr/>
        </p:nvSpPr>
        <p:spPr>
          <a:xfrm>
            <a:off x="2394706" y="1591080"/>
            <a:ext cx="1099153" cy="369332"/>
          </a:xfrm>
          <a:prstGeom prst="rect">
            <a:avLst/>
          </a:prstGeom>
          <a:noFill/>
        </p:spPr>
        <p:txBody>
          <a:bodyPr wrap="square" rtlCol="0">
            <a:spAutoFit/>
          </a:bodyPr>
          <a:lstStyle/>
          <a:p>
            <a:r>
              <a:rPr lang="fr-FR" b="1" err="1"/>
              <a:t>Sphere</a:t>
            </a:r>
            <a:endParaRPr lang="fr-FR" b="1"/>
          </a:p>
        </p:txBody>
      </p:sp>
      <p:sp>
        <p:nvSpPr>
          <p:cNvPr id="28" name="ZoneTexte 27">
            <a:extLst>
              <a:ext uri="{FF2B5EF4-FFF2-40B4-BE49-F238E27FC236}">
                <a16:creationId xmlns:a16="http://schemas.microsoft.com/office/drawing/2014/main" id="{F97A601A-C23E-585C-C2AF-DEF74472ABF7}"/>
              </a:ext>
            </a:extLst>
          </p:cNvPr>
          <p:cNvSpPr txBox="1"/>
          <p:nvPr/>
        </p:nvSpPr>
        <p:spPr>
          <a:xfrm>
            <a:off x="714772" y="1591080"/>
            <a:ext cx="1099153" cy="369332"/>
          </a:xfrm>
          <a:prstGeom prst="rect">
            <a:avLst/>
          </a:prstGeom>
          <a:noFill/>
        </p:spPr>
        <p:txBody>
          <a:bodyPr wrap="square" rtlCol="0">
            <a:spAutoFit/>
          </a:bodyPr>
          <a:lstStyle/>
          <a:p>
            <a:r>
              <a:rPr lang="fr-FR" b="1" err="1"/>
              <a:t>Cylinder</a:t>
            </a:r>
            <a:endParaRPr lang="fr-FR" b="1"/>
          </a:p>
        </p:txBody>
      </p:sp>
      <p:pic>
        <p:nvPicPr>
          <p:cNvPr id="30" name="Image 29">
            <a:extLst>
              <a:ext uri="{FF2B5EF4-FFF2-40B4-BE49-F238E27FC236}">
                <a16:creationId xmlns:a16="http://schemas.microsoft.com/office/drawing/2014/main" id="{FD9C725B-E30C-0D5B-0EC0-43A15F2AAD48}"/>
              </a:ext>
            </a:extLst>
          </p:cNvPr>
          <p:cNvPicPr>
            <a:picLocks noChangeAspect="1"/>
          </p:cNvPicPr>
          <p:nvPr/>
        </p:nvPicPr>
        <p:blipFill>
          <a:blip r:embed="rId5"/>
          <a:stretch>
            <a:fillRect/>
          </a:stretch>
        </p:blipFill>
        <p:spPr>
          <a:xfrm>
            <a:off x="5079614" y="1530949"/>
            <a:ext cx="502961" cy="502961"/>
          </a:xfrm>
          <a:prstGeom prst="rect">
            <a:avLst/>
          </a:prstGeom>
        </p:spPr>
      </p:pic>
      <p:pic>
        <p:nvPicPr>
          <p:cNvPr id="32" name="Image 31">
            <a:extLst>
              <a:ext uri="{FF2B5EF4-FFF2-40B4-BE49-F238E27FC236}">
                <a16:creationId xmlns:a16="http://schemas.microsoft.com/office/drawing/2014/main" id="{746D7D54-48A7-9BAE-8648-BD33772779B9}"/>
              </a:ext>
            </a:extLst>
          </p:cNvPr>
          <p:cNvPicPr>
            <a:picLocks noChangeAspect="1"/>
          </p:cNvPicPr>
          <p:nvPr/>
        </p:nvPicPr>
        <p:blipFill>
          <a:blip r:embed="rId6"/>
          <a:stretch>
            <a:fillRect/>
          </a:stretch>
        </p:blipFill>
        <p:spPr>
          <a:xfrm>
            <a:off x="3591007" y="1591080"/>
            <a:ext cx="369331" cy="369331"/>
          </a:xfrm>
          <a:prstGeom prst="rect">
            <a:avLst/>
          </a:prstGeom>
        </p:spPr>
      </p:pic>
      <p:sp>
        <p:nvSpPr>
          <p:cNvPr id="33" name="ZoneTexte 32">
            <a:extLst>
              <a:ext uri="{FF2B5EF4-FFF2-40B4-BE49-F238E27FC236}">
                <a16:creationId xmlns:a16="http://schemas.microsoft.com/office/drawing/2014/main" id="{C262CF5E-3F5C-A3F2-6D89-667F43E134FB}"/>
              </a:ext>
            </a:extLst>
          </p:cNvPr>
          <p:cNvSpPr txBox="1"/>
          <p:nvPr/>
        </p:nvSpPr>
        <p:spPr>
          <a:xfrm>
            <a:off x="4057486" y="1602967"/>
            <a:ext cx="1099153" cy="369332"/>
          </a:xfrm>
          <a:prstGeom prst="rect">
            <a:avLst/>
          </a:prstGeom>
          <a:noFill/>
        </p:spPr>
        <p:txBody>
          <a:bodyPr wrap="square" rtlCol="0">
            <a:spAutoFit/>
          </a:bodyPr>
          <a:lstStyle/>
          <a:p>
            <a:r>
              <a:rPr lang="fr-FR" b="1" err="1"/>
              <a:t>Cone</a:t>
            </a:r>
            <a:endParaRPr lang="fr-FR" b="1"/>
          </a:p>
        </p:txBody>
      </p:sp>
      <p:sp>
        <p:nvSpPr>
          <p:cNvPr id="34" name="ZoneTexte 33">
            <a:extLst>
              <a:ext uri="{FF2B5EF4-FFF2-40B4-BE49-F238E27FC236}">
                <a16:creationId xmlns:a16="http://schemas.microsoft.com/office/drawing/2014/main" id="{92CAC4B1-0A7B-396F-14C1-0A48E6213159}"/>
              </a:ext>
            </a:extLst>
          </p:cNvPr>
          <p:cNvSpPr txBox="1"/>
          <p:nvPr/>
        </p:nvSpPr>
        <p:spPr>
          <a:xfrm>
            <a:off x="5609795" y="1606270"/>
            <a:ext cx="1099153" cy="369332"/>
          </a:xfrm>
          <a:prstGeom prst="rect">
            <a:avLst/>
          </a:prstGeom>
          <a:noFill/>
        </p:spPr>
        <p:txBody>
          <a:bodyPr wrap="square" rtlCol="0">
            <a:spAutoFit/>
          </a:bodyPr>
          <a:lstStyle/>
          <a:p>
            <a:r>
              <a:rPr lang="fr-FR" b="1"/>
              <a:t>Torus</a:t>
            </a:r>
          </a:p>
        </p:txBody>
      </p:sp>
      <p:pic>
        <p:nvPicPr>
          <p:cNvPr id="36" name="Image 35">
            <a:extLst>
              <a:ext uri="{FF2B5EF4-FFF2-40B4-BE49-F238E27FC236}">
                <a16:creationId xmlns:a16="http://schemas.microsoft.com/office/drawing/2014/main" id="{F32AABDA-DDE6-3185-0146-48FF6F4E8C64}"/>
              </a:ext>
            </a:extLst>
          </p:cNvPr>
          <p:cNvPicPr>
            <a:picLocks noChangeAspect="1"/>
          </p:cNvPicPr>
          <p:nvPr/>
        </p:nvPicPr>
        <p:blipFill>
          <a:blip r:embed="rId7"/>
          <a:stretch>
            <a:fillRect/>
          </a:stretch>
        </p:blipFill>
        <p:spPr>
          <a:xfrm>
            <a:off x="352280" y="3666840"/>
            <a:ext cx="362492" cy="362492"/>
          </a:xfrm>
          <a:prstGeom prst="rect">
            <a:avLst/>
          </a:prstGeom>
        </p:spPr>
      </p:pic>
      <p:sp>
        <p:nvSpPr>
          <p:cNvPr id="39" name="ZoneTexte 38">
            <a:extLst>
              <a:ext uri="{FF2B5EF4-FFF2-40B4-BE49-F238E27FC236}">
                <a16:creationId xmlns:a16="http://schemas.microsoft.com/office/drawing/2014/main" id="{11A5D94A-4180-1E92-3740-6A58788EE5D1}"/>
              </a:ext>
            </a:extLst>
          </p:cNvPr>
          <p:cNvSpPr txBox="1"/>
          <p:nvPr/>
        </p:nvSpPr>
        <p:spPr>
          <a:xfrm>
            <a:off x="780760" y="3666840"/>
            <a:ext cx="2350321" cy="369332"/>
          </a:xfrm>
          <a:prstGeom prst="rect">
            <a:avLst/>
          </a:prstGeom>
          <a:noFill/>
        </p:spPr>
        <p:txBody>
          <a:bodyPr wrap="square" rtlCol="0">
            <a:spAutoFit/>
          </a:bodyPr>
          <a:lstStyle/>
          <a:p>
            <a:r>
              <a:rPr lang="fr-FR" b="1"/>
              <a:t>Boolean </a:t>
            </a:r>
            <a:r>
              <a:rPr lang="fr-FR" b="1" err="1"/>
              <a:t>operations</a:t>
            </a:r>
            <a:endParaRPr lang="fr-FR" b="1"/>
          </a:p>
        </p:txBody>
      </p:sp>
      <p:sp>
        <p:nvSpPr>
          <p:cNvPr id="43" name="ZoneTexte 42">
            <a:extLst>
              <a:ext uri="{FF2B5EF4-FFF2-40B4-BE49-F238E27FC236}">
                <a16:creationId xmlns:a16="http://schemas.microsoft.com/office/drawing/2014/main" id="{A4420EB3-1A41-BB46-71B1-624FB046B055}"/>
              </a:ext>
            </a:extLst>
          </p:cNvPr>
          <p:cNvSpPr txBox="1"/>
          <p:nvPr/>
        </p:nvSpPr>
        <p:spPr>
          <a:xfrm>
            <a:off x="464826" y="4151130"/>
            <a:ext cx="7735882" cy="1477328"/>
          </a:xfrm>
          <a:prstGeom prst="rect">
            <a:avLst/>
          </a:prstGeom>
          <a:noFill/>
        </p:spPr>
        <p:txBody>
          <a:bodyPr wrap="square">
            <a:spAutoFit/>
          </a:bodyPr>
          <a:lstStyle/>
          <a:p>
            <a:pPr marL="285750" indent="-285750">
              <a:buFontTx/>
              <a:buChar char="-"/>
            </a:pPr>
            <a:r>
              <a:rPr lang="fr-FR" sz="1800"/>
              <a:t>Merge of 4 </a:t>
            </a:r>
            <a:r>
              <a:rPr lang="fr-FR" sz="1800" err="1"/>
              <a:t>commands</a:t>
            </a:r>
            <a:r>
              <a:rPr lang="fr-FR" sz="1800"/>
              <a:t>: union, </a:t>
            </a:r>
            <a:r>
              <a:rPr lang="fr-FR" sz="1800" err="1"/>
              <a:t>subtraction</a:t>
            </a:r>
            <a:r>
              <a:rPr lang="fr-FR" sz="1800"/>
              <a:t>, limitation and multi union</a:t>
            </a:r>
          </a:p>
          <a:p>
            <a:pPr marL="285750" indent="-285750">
              <a:buFontTx/>
              <a:buChar char="-"/>
            </a:pPr>
            <a:r>
              <a:rPr lang="fr-FR"/>
              <a:t>New </a:t>
            </a:r>
            <a:r>
              <a:rPr lang="fr-FR" err="1"/>
              <a:t>dialog</a:t>
            </a:r>
            <a:r>
              <a:rPr lang="fr-FR"/>
              <a:t> </a:t>
            </a:r>
            <a:r>
              <a:rPr lang="fr-FR" err="1"/>
              <a:t>similar</a:t>
            </a:r>
            <a:r>
              <a:rPr lang="fr-FR"/>
              <a:t> to </a:t>
            </a:r>
            <a:r>
              <a:rPr lang="fr-FR" err="1"/>
              <a:t>other</a:t>
            </a:r>
            <a:r>
              <a:rPr lang="fr-FR"/>
              <a:t> </a:t>
            </a:r>
            <a:r>
              <a:rPr lang="fr-FR" err="1"/>
              <a:t>commands</a:t>
            </a:r>
            <a:r>
              <a:rPr lang="fr-FR"/>
              <a:t> / </a:t>
            </a:r>
            <a:r>
              <a:rPr lang="fr-FR" err="1"/>
              <a:t>Preview</a:t>
            </a:r>
            <a:r>
              <a:rPr lang="fr-FR"/>
              <a:t> of </a:t>
            </a:r>
            <a:r>
              <a:rPr lang="fr-FR" err="1"/>
              <a:t>result</a:t>
            </a:r>
            <a:endParaRPr lang="fr-FR"/>
          </a:p>
          <a:p>
            <a:endParaRPr lang="fr-FR" sz="1800"/>
          </a:p>
          <a:p>
            <a:pPr marL="285750" indent="-285750">
              <a:buFontTx/>
              <a:buChar char="-"/>
            </a:pPr>
            <a:r>
              <a:rPr lang="fr-FR" b="1"/>
              <a:t>New: multi-</a:t>
            </a:r>
            <a:r>
              <a:rPr lang="fr-FR" b="1" err="1"/>
              <a:t>selection</a:t>
            </a:r>
            <a:r>
              <a:rPr lang="fr-FR"/>
              <a:t> not </a:t>
            </a:r>
            <a:r>
              <a:rPr lang="fr-FR" err="1"/>
              <a:t>only</a:t>
            </a:r>
            <a:r>
              <a:rPr lang="fr-FR"/>
              <a:t> on union but </a:t>
            </a:r>
            <a:r>
              <a:rPr lang="fr-FR" err="1"/>
              <a:t>also</a:t>
            </a:r>
            <a:r>
              <a:rPr lang="fr-FR"/>
              <a:t> </a:t>
            </a:r>
            <a:r>
              <a:rPr lang="fr-FR" err="1"/>
              <a:t>subtraction</a:t>
            </a:r>
            <a:r>
              <a:rPr lang="fr-FR"/>
              <a:t> and intersection.</a:t>
            </a:r>
          </a:p>
          <a:p>
            <a:pPr marL="285750" indent="-285750">
              <a:buFontTx/>
              <a:buChar char="-"/>
            </a:pPr>
            <a:r>
              <a:rPr lang="fr-FR" b="1"/>
              <a:t>New: </a:t>
            </a:r>
            <a:r>
              <a:rPr lang="fr-FR" err="1"/>
              <a:t>ability</a:t>
            </a:r>
            <a:r>
              <a:rPr lang="fr-FR"/>
              <a:t> to </a:t>
            </a:r>
            <a:r>
              <a:rPr lang="fr-FR" err="1"/>
              <a:t>keep</a:t>
            </a:r>
            <a:r>
              <a:rPr lang="fr-FR"/>
              <a:t> the </a:t>
            </a:r>
            <a:r>
              <a:rPr lang="fr-FR" err="1"/>
              <a:t>element</a:t>
            </a:r>
            <a:r>
              <a:rPr lang="fr-FR"/>
              <a:t> </a:t>
            </a:r>
            <a:r>
              <a:rPr lang="fr-FR" err="1"/>
              <a:t>subtracted</a:t>
            </a:r>
            <a:endParaRPr lang="fr-FR"/>
          </a:p>
        </p:txBody>
      </p:sp>
      <p:pic>
        <p:nvPicPr>
          <p:cNvPr id="47" name="Image 46">
            <a:extLst>
              <a:ext uri="{FF2B5EF4-FFF2-40B4-BE49-F238E27FC236}">
                <a16:creationId xmlns:a16="http://schemas.microsoft.com/office/drawing/2014/main" id="{5AD7E244-69CA-3C0B-41F3-4166960333ED}"/>
              </a:ext>
            </a:extLst>
          </p:cNvPr>
          <p:cNvPicPr>
            <a:picLocks noChangeAspect="1"/>
          </p:cNvPicPr>
          <p:nvPr/>
        </p:nvPicPr>
        <p:blipFill>
          <a:blip r:embed="rId8"/>
          <a:stretch>
            <a:fillRect/>
          </a:stretch>
        </p:blipFill>
        <p:spPr>
          <a:xfrm>
            <a:off x="8766927" y="3099158"/>
            <a:ext cx="1978889" cy="3758842"/>
          </a:xfrm>
          <a:prstGeom prst="rect">
            <a:avLst/>
          </a:prstGeom>
        </p:spPr>
      </p:pic>
      <p:cxnSp>
        <p:nvCxnSpPr>
          <p:cNvPr id="10" name="Connecteur droit avec flèche 9">
            <a:extLst>
              <a:ext uri="{FF2B5EF4-FFF2-40B4-BE49-F238E27FC236}">
                <a16:creationId xmlns:a16="http://schemas.microsoft.com/office/drawing/2014/main" id="{83CA28BC-B969-F056-076F-BB72399D451E}"/>
              </a:ext>
            </a:extLst>
          </p:cNvPr>
          <p:cNvCxnSpPr>
            <a:cxnSpLocks/>
          </p:cNvCxnSpPr>
          <p:nvPr/>
        </p:nvCxnSpPr>
        <p:spPr>
          <a:xfrm>
            <a:off x="5156639" y="5500161"/>
            <a:ext cx="3670396"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559C41DE-B36E-1FBD-A945-CC21D23D35B6}"/>
              </a:ext>
            </a:extLst>
          </p:cNvPr>
          <p:cNvSpPr txBox="1"/>
          <p:nvPr/>
        </p:nvSpPr>
        <p:spPr>
          <a:xfrm>
            <a:off x="3065093" y="906072"/>
            <a:ext cx="5382491" cy="523220"/>
          </a:xfrm>
          <a:prstGeom prst="rect">
            <a:avLst/>
          </a:prstGeom>
          <a:noFill/>
        </p:spPr>
        <p:txBody>
          <a:bodyPr wrap="square" rtlCol="0">
            <a:spAutoFit/>
          </a:bodyPr>
          <a:lstStyle/>
          <a:p>
            <a:r>
              <a:rPr lang="fr-FR" sz="2800" b="1" dirty="0"/>
              <a:t>New </a:t>
            </a:r>
            <a:r>
              <a:rPr lang="fr-FR" sz="2800" b="1" dirty="0" err="1"/>
              <a:t>Features</a:t>
            </a:r>
            <a:r>
              <a:rPr lang="fr-FR" sz="2800" b="1" dirty="0"/>
              <a:t> </a:t>
            </a:r>
            <a:r>
              <a:rPr lang="fr-FR" sz="2800" dirty="0"/>
              <a:t>in the </a:t>
            </a:r>
            <a:r>
              <a:rPr lang="fr-FR" sz="2800" b="1" dirty="0" err="1"/>
              <a:t>Commands</a:t>
            </a:r>
            <a:endParaRPr lang="fr-FR" sz="2800" b="1" dirty="0"/>
          </a:p>
        </p:txBody>
      </p:sp>
      <p:grpSp>
        <p:nvGrpSpPr>
          <p:cNvPr id="13" name="Groupe 12">
            <a:extLst>
              <a:ext uri="{FF2B5EF4-FFF2-40B4-BE49-F238E27FC236}">
                <a16:creationId xmlns:a16="http://schemas.microsoft.com/office/drawing/2014/main" id="{8842F973-2F44-8FE8-D6C5-46F46DF42F6C}"/>
              </a:ext>
            </a:extLst>
          </p:cNvPr>
          <p:cNvGrpSpPr/>
          <p:nvPr/>
        </p:nvGrpSpPr>
        <p:grpSpPr>
          <a:xfrm>
            <a:off x="3114666" y="3309588"/>
            <a:ext cx="845672" cy="809283"/>
            <a:chOff x="10127164" y="5361875"/>
            <a:chExt cx="737060" cy="700541"/>
          </a:xfrm>
        </p:grpSpPr>
        <p:sp>
          <p:nvSpPr>
            <p:cNvPr id="14" name="Rectangle : coins arrondis 13">
              <a:extLst>
                <a:ext uri="{FF2B5EF4-FFF2-40B4-BE49-F238E27FC236}">
                  <a16:creationId xmlns:a16="http://schemas.microsoft.com/office/drawing/2014/main" id="{06777BFE-0623-2F94-D406-B2DD33E2CB42}"/>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a:extLst>
                <a:ext uri="{FF2B5EF4-FFF2-40B4-BE49-F238E27FC236}">
                  <a16:creationId xmlns:a16="http://schemas.microsoft.com/office/drawing/2014/main" id="{B99EBEC6-616C-EF41-87F8-2B6469F34077}"/>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F8F02DEF-24FA-5B33-B3D8-2770B1659C47}"/>
                </a:ext>
              </a:extLst>
            </p:cNvPr>
            <p:cNvSpPr txBox="1"/>
            <p:nvPr/>
          </p:nvSpPr>
          <p:spPr>
            <a:xfrm>
              <a:off x="10226246" y="5535145"/>
              <a:ext cx="551816" cy="346348"/>
            </a:xfrm>
            <a:prstGeom prst="rect">
              <a:avLst/>
            </a:prstGeom>
            <a:noFill/>
          </p:spPr>
          <p:txBody>
            <a:bodyPr wrap="square" rtlCol="0">
              <a:spAutoFit/>
            </a:bodyPr>
            <a:lstStyle/>
            <a:p>
              <a:r>
                <a:rPr lang="fr-FR" sz="2000" b="1" dirty="0">
                  <a:solidFill>
                    <a:schemeClr val="bg1"/>
                  </a:solidFill>
                </a:rPr>
                <a:t>VM</a:t>
              </a:r>
              <a:endParaRPr lang="fr-FR" b="1" dirty="0">
                <a:solidFill>
                  <a:schemeClr val="bg1"/>
                </a:solidFill>
              </a:endParaRPr>
            </a:p>
          </p:txBody>
        </p:sp>
      </p:grpSp>
    </p:spTree>
    <p:extLst>
      <p:ext uri="{BB962C8B-B14F-4D97-AF65-F5344CB8AC3E}">
        <p14:creationId xmlns:p14="http://schemas.microsoft.com/office/powerpoint/2010/main" val="3656122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2EBD816-E9CD-A0BD-7FAC-B25FB2A09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2C75EEF-226D-F5F3-F6C9-627074515968}"/>
              </a:ext>
            </a:extLst>
          </p:cNvPr>
          <p:cNvSpPr txBox="1"/>
          <p:nvPr/>
        </p:nvSpPr>
        <p:spPr>
          <a:xfrm>
            <a:off x="335360" y="825140"/>
            <a:ext cx="2608923"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6" name="ZoneTexte 5">
            <a:extLst>
              <a:ext uri="{FF2B5EF4-FFF2-40B4-BE49-F238E27FC236}">
                <a16:creationId xmlns:a16="http://schemas.microsoft.com/office/drawing/2014/main" id="{9F1690EC-489C-8368-093A-1618CFCDF59A}"/>
              </a:ext>
            </a:extLst>
          </p:cNvPr>
          <p:cNvSpPr txBox="1"/>
          <p:nvPr/>
        </p:nvSpPr>
        <p:spPr>
          <a:xfrm>
            <a:off x="286687" y="2080021"/>
            <a:ext cx="4472934" cy="923330"/>
          </a:xfrm>
          <a:prstGeom prst="rect">
            <a:avLst/>
          </a:prstGeom>
          <a:noFill/>
        </p:spPr>
        <p:txBody>
          <a:bodyPr wrap="square">
            <a:spAutoFit/>
          </a:bodyPr>
          <a:lstStyle/>
          <a:p>
            <a:pPr marL="285750" indent="-285750">
              <a:buFontTx/>
              <a:buChar char="-"/>
            </a:pPr>
            <a:r>
              <a:rPr lang="fr-FR" dirty="0"/>
              <a:t>New </a:t>
            </a:r>
            <a:r>
              <a:rPr lang="fr-FR" dirty="0" err="1"/>
              <a:t>dialog</a:t>
            </a:r>
            <a:r>
              <a:rPr lang="fr-FR" dirty="0"/>
              <a:t> </a:t>
            </a:r>
            <a:r>
              <a:rPr lang="fr-FR" dirty="0" err="1"/>
              <a:t>similar</a:t>
            </a:r>
            <a:r>
              <a:rPr lang="fr-FR" dirty="0"/>
              <a:t> to </a:t>
            </a:r>
            <a:r>
              <a:rPr lang="fr-FR" dirty="0" err="1"/>
              <a:t>other</a:t>
            </a:r>
            <a:r>
              <a:rPr lang="fr-FR" dirty="0"/>
              <a:t> </a:t>
            </a:r>
            <a:r>
              <a:rPr lang="fr-FR" dirty="0" err="1"/>
              <a:t>commands</a:t>
            </a:r>
            <a:r>
              <a:rPr lang="fr-FR" dirty="0"/>
              <a:t> / </a:t>
            </a:r>
            <a:r>
              <a:rPr lang="fr-FR" b="1" dirty="0" err="1"/>
              <a:t>Preview</a:t>
            </a:r>
            <a:r>
              <a:rPr lang="fr-FR" b="1" dirty="0"/>
              <a:t> of </a:t>
            </a:r>
            <a:r>
              <a:rPr lang="fr-FR" b="1" dirty="0" err="1"/>
              <a:t>result</a:t>
            </a:r>
            <a:endParaRPr lang="fr-FR" b="1" dirty="0"/>
          </a:p>
          <a:p>
            <a:pPr marL="285750" indent="-285750">
              <a:buFontTx/>
              <a:buChar char="-"/>
            </a:pPr>
            <a:r>
              <a:rPr lang="fr-FR" dirty="0" err="1"/>
              <a:t>Same</a:t>
            </a:r>
            <a:r>
              <a:rPr lang="fr-FR" dirty="0"/>
              <a:t> </a:t>
            </a:r>
            <a:r>
              <a:rPr lang="fr-FR" dirty="0" err="1"/>
              <a:t>characteristics</a:t>
            </a:r>
            <a:r>
              <a:rPr lang="fr-FR" dirty="0"/>
              <a:t> </a:t>
            </a:r>
            <a:r>
              <a:rPr lang="fr-FR" dirty="0" err="1"/>
              <a:t>than</a:t>
            </a:r>
            <a:r>
              <a:rPr lang="fr-FR" dirty="0"/>
              <a:t> V6.09</a:t>
            </a:r>
          </a:p>
        </p:txBody>
      </p:sp>
      <p:sp>
        <p:nvSpPr>
          <p:cNvPr id="27" name="ZoneTexte 26">
            <a:extLst>
              <a:ext uri="{FF2B5EF4-FFF2-40B4-BE49-F238E27FC236}">
                <a16:creationId xmlns:a16="http://schemas.microsoft.com/office/drawing/2014/main" id="{7DF53932-7078-17D9-590C-49B4BBAAC902}"/>
              </a:ext>
            </a:extLst>
          </p:cNvPr>
          <p:cNvSpPr txBox="1"/>
          <p:nvPr/>
        </p:nvSpPr>
        <p:spPr>
          <a:xfrm>
            <a:off x="2394706" y="1591080"/>
            <a:ext cx="1099153" cy="369332"/>
          </a:xfrm>
          <a:prstGeom prst="rect">
            <a:avLst/>
          </a:prstGeom>
          <a:noFill/>
        </p:spPr>
        <p:txBody>
          <a:bodyPr wrap="square" rtlCol="0">
            <a:spAutoFit/>
          </a:bodyPr>
          <a:lstStyle/>
          <a:p>
            <a:r>
              <a:rPr lang="fr-FR" b="1" dirty="0" err="1"/>
              <a:t>Fillet</a:t>
            </a:r>
            <a:endParaRPr lang="fr-FR" b="1" dirty="0"/>
          </a:p>
        </p:txBody>
      </p:sp>
      <p:sp>
        <p:nvSpPr>
          <p:cNvPr id="28" name="ZoneTexte 27">
            <a:extLst>
              <a:ext uri="{FF2B5EF4-FFF2-40B4-BE49-F238E27FC236}">
                <a16:creationId xmlns:a16="http://schemas.microsoft.com/office/drawing/2014/main" id="{F97A601A-C23E-585C-C2AF-DEF74472ABF7}"/>
              </a:ext>
            </a:extLst>
          </p:cNvPr>
          <p:cNvSpPr txBox="1"/>
          <p:nvPr/>
        </p:nvSpPr>
        <p:spPr>
          <a:xfrm>
            <a:off x="714772" y="1591080"/>
            <a:ext cx="1099153" cy="369332"/>
          </a:xfrm>
          <a:prstGeom prst="rect">
            <a:avLst/>
          </a:prstGeom>
          <a:noFill/>
        </p:spPr>
        <p:txBody>
          <a:bodyPr wrap="square" rtlCol="0">
            <a:spAutoFit/>
          </a:bodyPr>
          <a:lstStyle/>
          <a:p>
            <a:r>
              <a:rPr lang="fr-FR" b="1" dirty="0" err="1"/>
              <a:t>Chamfer</a:t>
            </a:r>
            <a:endParaRPr lang="fr-FR" b="1" dirty="0"/>
          </a:p>
        </p:txBody>
      </p:sp>
      <p:pic>
        <p:nvPicPr>
          <p:cNvPr id="11" name="Image 10">
            <a:extLst>
              <a:ext uri="{FF2B5EF4-FFF2-40B4-BE49-F238E27FC236}">
                <a16:creationId xmlns:a16="http://schemas.microsoft.com/office/drawing/2014/main" id="{2BA427AF-6420-12AC-3A3E-0B9C5F0802B7}"/>
              </a:ext>
            </a:extLst>
          </p:cNvPr>
          <p:cNvPicPr>
            <a:picLocks noChangeAspect="1"/>
          </p:cNvPicPr>
          <p:nvPr/>
        </p:nvPicPr>
        <p:blipFill>
          <a:blip r:embed="rId3"/>
          <a:stretch>
            <a:fillRect/>
          </a:stretch>
        </p:blipFill>
        <p:spPr>
          <a:xfrm>
            <a:off x="2258055" y="3112742"/>
            <a:ext cx="1874564" cy="3720139"/>
          </a:xfrm>
          <a:prstGeom prst="rect">
            <a:avLst/>
          </a:prstGeom>
        </p:spPr>
      </p:pic>
      <p:pic>
        <p:nvPicPr>
          <p:cNvPr id="13" name="Image 12">
            <a:extLst>
              <a:ext uri="{FF2B5EF4-FFF2-40B4-BE49-F238E27FC236}">
                <a16:creationId xmlns:a16="http://schemas.microsoft.com/office/drawing/2014/main" id="{3D00E387-3F09-D551-8BC0-D532485DED68}"/>
              </a:ext>
            </a:extLst>
          </p:cNvPr>
          <p:cNvPicPr>
            <a:picLocks noChangeAspect="1"/>
          </p:cNvPicPr>
          <p:nvPr/>
        </p:nvPicPr>
        <p:blipFill>
          <a:blip r:embed="rId4"/>
          <a:stretch>
            <a:fillRect/>
          </a:stretch>
        </p:blipFill>
        <p:spPr>
          <a:xfrm>
            <a:off x="286687" y="3301940"/>
            <a:ext cx="1835657" cy="3530941"/>
          </a:xfrm>
          <a:prstGeom prst="rect">
            <a:avLst/>
          </a:prstGeom>
        </p:spPr>
      </p:pic>
      <p:pic>
        <p:nvPicPr>
          <p:cNvPr id="15" name="Image 14">
            <a:extLst>
              <a:ext uri="{FF2B5EF4-FFF2-40B4-BE49-F238E27FC236}">
                <a16:creationId xmlns:a16="http://schemas.microsoft.com/office/drawing/2014/main" id="{19457B46-2C08-BED8-DB21-2EAEAB719C51}"/>
              </a:ext>
            </a:extLst>
          </p:cNvPr>
          <p:cNvPicPr>
            <a:picLocks noChangeAspect="1"/>
          </p:cNvPicPr>
          <p:nvPr/>
        </p:nvPicPr>
        <p:blipFill>
          <a:blip r:embed="rId5"/>
          <a:stretch>
            <a:fillRect/>
          </a:stretch>
        </p:blipFill>
        <p:spPr>
          <a:xfrm>
            <a:off x="345440" y="1591080"/>
            <a:ext cx="369332" cy="369332"/>
          </a:xfrm>
          <a:prstGeom prst="rect">
            <a:avLst/>
          </a:prstGeom>
        </p:spPr>
      </p:pic>
      <p:pic>
        <p:nvPicPr>
          <p:cNvPr id="19" name="Image 18">
            <a:extLst>
              <a:ext uri="{FF2B5EF4-FFF2-40B4-BE49-F238E27FC236}">
                <a16:creationId xmlns:a16="http://schemas.microsoft.com/office/drawing/2014/main" id="{3C6F1061-5142-E8F9-2739-EDAF43035320}"/>
              </a:ext>
            </a:extLst>
          </p:cNvPr>
          <p:cNvPicPr>
            <a:picLocks noChangeAspect="1"/>
          </p:cNvPicPr>
          <p:nvPr/>
        </p:nvPicPr>
        <p:blipFill>
          <a:blip r:embed="rId6"/>
          <a:stretch>
            <a:fillRect/>
          </a:stretch>
        </p:blipFill>
        <p:spPr>
          <a:xfrm>
            <a:off x="2025374" y="1595586"/>
            <a:ext cx="369332" cy="369332"/>
          </a:xfrm>
          <a:prstGeom prst="rect">
            <a:avLst/>
          </a:prstGeom>
        </p:spPr>
      </p:pic>
      <p:pic>
        <p:nvPicPr>
          <p:cNvPr id="21" name="Image 20">
            <a:extLst>
              <a:ext uri="{FF2B5EF4-FFF2-40B4-BE49-F238E27FC236}">
                <a16:creationId xmlns:a16="http://schemas.microsoft.com/office/drawing/2014/main" id="{BC60DC01-7555-41A5-1F73-326D7F9872E1}"/>
              </a:ext>
            </a:extLst>
          </p:cNvPr>
          <p:cNvPicPr>
            <a:picLocks noChangeAspect="1"/>
          </p:cNvPicPr>
          <p:nvPr/>
        </p:nvPicPr>
        <p:blipFill>
          <a:blip r:embed="rId7"/>
          <a:stretch>
            <a:fillRect/>
          </a:stretch>
        </p:blipFill>
        <p:spPr>
          <a:xfrm>
            <a:off x="5722479" y="1607208"/>
            <a:ext cx="378169" cy="378169"/>
          </a:xfrm>
          <a:prstGeom prst="rect">
            <a:avLst/>
          </a:prstGeom>
        </p:spPr>
      </p:pic>
      <p:sp>
        <p:nvSpPr>
          <p:cNvPr id="22" name="ZoneTexte 21">
            <a:extLst>
              <a:ext uri="{FF2B5EF4-FFF2-40B4-BE49-F238E27FC236}">
                <a16:creationId xmlns:a16="http://schemas.microsoft.com/office/drawing/2014/main" id="{42ACD767-6A4E-A173-869C-F9DFDF3F28F0}"/>
              </a:ext>
            </a:extLst>
          </p:cNvPr>
          <p:cNvSpPr txBox="1"/>
          <p:nvPr/>
        </p:nvSpPr>
        <p:spPr>
          <a:xfrm>
            <a:off x="6196874" y="1607121"/>
            <a:ext cx="3013003" cy="369332"/>
          </a:xfrm>
          <a:prstGeom prst="rect">
            <a:avLst/>
          </a:prstGeom>
          <a:noFill/>
        </p:spPr>
        <p:txBody>
          <a:bodyPr wrap="square" rtlCol="0">
            <a:spAutoFit/>
          </a:bodyPr>
          <a:lstStyle/>
          <a:p>
            <a:r>
              <a:rPr lang="fr-FR" b="1" dirty="0" err="1"/>
              <a:t>Fillet</a:t>
            </a:r>
            <a:r>
              <a:rPr lang="fr-FR" b="1" dirty="0"/>
              <a:t> </a:t>
            </a:r>
            <a:r>
              <a:rPr lang="fr-FR" b="1" dirty="0" err="1"/>
              <a:t>with</a:t>
            </a:r>
            <a:r>
              <a:rPr lang="fr-FR" b="1" dirty="0"/>
              <a:t> Variable Radius</a:t>
            </a:r>
          </a:p>
        </p:txBody>
      </p:sp>
      <p:sp>
        <p:nvSpPr>
          <p:cNvPr id="23" name="ZoneTexte 22">
            <a:extLst>
              <a:ext uri="{FF2B5EF4-FFF2-40B4-BE49-F238E27FC236}">
                <a16:creationId xmlns:a16="http://schemas.microsoft.com/office/drawing/2014/main" id="{3B34FC42-A206-EEC4-9FDC-294CEC9D9E7B}"/>
              </a:ext>
            </a:extLst>
          </p:cNvPr>
          <p:cNvSpPr txBox="1"/>
          <p:nvPr/>
        </p:nvSpPr>
        <p:spPr>
          <a:xfrm>
            <a:off x="4944054" y="2050913"/>
            <a:ext cx="7010793" cy="2123658"/>
          </a:xfrm>
          <a:prstGeom prst="rect">
            <a:avLst/>
          </a:prstGeom>
          <a:noFill/>
        </p:spPr>
        <p:txBody>
          <a:bodyPr wrap="square">
            <a:spAutoFit/>
          </a:bodyPr>
          <a:lstStyle/>
          <a:p>
            <a:pPr marL="285750" indent="-285750">
              <a:buFontTx/>
              <a:buChar char="-"/>
            </a:pPr>
            <a:r>
              <a:rPr lang="fr-FR" dirty="0"/>
              <a:t>New </a:t>
            </a:r>
            <a:r>
              <a:rPr lang="fr-FR" dirty="0" err="1"/>
              <a:t>dialog</a:t>
            </a:r>
            <a:r>
              <a:rPr lang="fr-FR" dirty="0"/>
              <a:t> </a:t>
            </a:r>
            <a:r>
              <a:rPr lang="fr-FR" dirty="0" err="1"/>
              <a:t>similar</a:t>
            </a:r>
            <a:r>
              <a:rPr lang="fr-FR" dirty="0"/>
              <a:t> to </a:t>
            </a:r>
            <a:r>
              <a:rPr lang="fr-FR" dirty="0" err="1"/>
              <a:t>other</a:t>
            </a:r>
            <a:r>
              <a:rPr lang="fr-FR" dirty="0"/>
              <a:t> </a:t>
            </a:r>
            <a:r>
              <a:rPr lang="fr-FR" dirty="0" err="1"/>
              <a:t>commands</a:t>
            </a:r>
            <a:r>
              <a:rPr lang="fr-FR" dirty="0"/>
              <a:t> / </a:t>
            </a:r>
            <a:r>
              <a:rPr lang="fr-FR" b="1" dirty="0" err="1"/>
              <a:t>Preview</a:t>
            </a:r>
            <a:r>
              <a:rPr lang="fr-FR" b="1" dirty="0"/>
              <a:t> of </a:t>
            </a:r>
            <a:r>
              <a:rPr lang="fr-FR" b="1" dirty="0" err="1"/>
              <a:t>result</a:t>
            </a:r>
            <a:endParaRPr lang="fr-FR" b="1" dirty="0"/>
          </a:p>
          <a:p>
            <a:pPr marL="285750" indent="-285750">
              <a:buFontTx/>
              <a:buChar char="-"/>
            </a:pPr>
            <a:r>
              <a:rPr lang="fr-FR" dirty="0"/>
              <a:t>New process of </a:t>
            </a:r>
            <a:r>
              <a:rPr lang="fr-FR" dirty="0" err="1"/>
              <a:t>creation</a:t>
            </a:r>
            <a:r>
              <a:rPr lang="fr-FR" dirty="0"/>
              <a:t>: </a:t>
            </a:r>
          </a:p>
          <a:p>
            <a:pPr marL="742950" lvl="1" indent="-285750">
              <a:buFontTx/>
              <a:buChar char="-"/>
            </a:pPr>
            <a:r>
              <a:rPr lang="fr-FR" sz="1600" dirty="0" err="1"/>
              <a:t>you</a:t>
            </a:r>
            <a:r>
              <a:rPr lang="fr-FR" sz="1600" dirty="0"/>
              <a:t> can click </a:t>
            </a:r>
            <a:r>
              <a:rPr lang="fr-FR" sz="1600" dirty="0" err="1"/>
              <a:t>edges</a:t>
            </a:r>
            <a:r>
              <a:rPr lang="fr-FR" sz="1600" dirty="0"/>
              <a:t> but </a:t>
            </a:r>
            <a:r>
              <a:rPr lang="fr-FR" sz="1600" dirty="0" err="1"/>
              <a:t>also</a:t>
            </a:r>
            <a:r>
              <a:rPr lang="fr-FR" sz="1600" dirty="0"/>
              <a:t> </a:t>
            </a:r>
            <a:r>
              <a:rPr lang="fr-FR" sz="1600" b="1" dirty="0"/>
              <a:t>faces</a:t>
            </a:r>
          </a:p>
          <a:p>
            <a:pPr marL="742950" lvl="1" indent="-285750">
              <a:buFontTx/>
              <a:buChar char="-"/>
            </a:pPr>
            <a:r>
              <a:rPr lang="fr-FR" sz="1600" dirty="0" err="1"/>
              <a:t>you</a:t>
            </a:r>
            <a:r>
              <a:rPr lang="fr-FR" sz="1600" dirty="0"/>
              <a:t> can select </a:t>
            </a:r>
            <a:r>
              <a:rPr lang="fr-FR" sz="1600" b="1" dirty="0"/>
              <a:t>middle of </a:t>
            </a:r>
            <a:r>
              <a:rPr lang="fr-FR" sz="1600" b="1" dirty="0" err="1"/>
              <a:t>elements</a:t>
            </a:r>
            <a:r>
              <a:rPr lang="fr-FR" sz="1600" b="1" dirty="0"/>
              <a:t> </a:t>
            </a:r>
            <a:r>
              <a:rPr lang="fr-FR" sz="1600" b="1" dirty="0" err="1"/>
              <a:t>directly</a:t>
            </a:r>
            <a:r>
              <a:rPr lang="fr-FR" sz="1600" b="1" dirty="0"/>
              <a:t> </a:t>
            </a:r>
            <a:r>
              <a:rPr lang="fr-FR" sz="1600" dirty="0"/>
              <a:t>(no more </a:t>
            </a:r>
            <a:r>
              <a:rPr lang="fr-FR" sz="1600" dirty="0" err="1"/>
              <a:t>Ctrl+Shift</a:t>
            </a:r>
            <a:r>
              <a:rPr lang="fr-FR" sz="1600" dirty="0"/>
              <a:t> </a:t>
            </a:r>
            <a:r>
              <a:rPr lang="fr-FR" sz="1600" dirty="0" err="1"/>
              <a:t>shortcut</a:t>
            </a:r>
            <a:r>
              <a:rPr lang="fr-FR" sz="1600" dirty="0"/>
              <a:t>)</a:t>
            </a:r>
          </a:p>
          <a:p>
            <a:pPr marL="742950" lvl="1" indent="-285750">
              <a:buFontTx/>
              <a:buChar char="-"/>
            </a:pPr>
            <a:r>
              <a:rPr lang="fr-FR" sz="1600" dirty="0"/>
              <a:t>the </a:t>
            </a:r>
            <a:r>
              <a:rPr lang="fr-FR" sz="1600" dirty="0" err="1"/>
              <a:t>elements</a:t>
            </a:r>
            <a:r>
              <a:rPr lang="fr-FR" sz="1600" dirty="0"/>
              <a:t> </a:t>
            </a:r>
            <a:r>
              <a:rPr lang="fr-FR" sz="1600" dirty="0" err="1"/>
              <a:t>selected</a:t>
            </a:r>
            <a:r>
              <a:rPr lang="fr-FR" sz="1600" dirty="0"/>
              <a:t> are </a:t>
            </a:r>
            <a:r>
              <a:rPr lang="fr-FR" sz="1600" dirty="0" err="1"/>
              <a:t>also</a:t>
            </a:r>
            <a:r>
              <a:rPr lang="fr-FR" sz="1600" dirty="0"/>
              <a:t> </a:t>
            </a:r>
            <a:r>
              <a:rPr lang="fr-FR" sz="1600" b="1" dirty="0" err="1"/>
              <a:t>shown</a:t>
            </a:r>
            <a:r>
              <a:rPr lang="fr-FR" sz="1600" b="1" dirty="0"/>
              <a:t> on screen </a:t>
            </a:r>
            <a:r>
              <a:rPr lang="fr-FR" sz="1600" dirty="0"/>
              <a:t>by a </a:t>
            </a:r>
            <a:r>
              <a:rPr lang="fr-FR" sz="1600" dirty="0" err="1"/>
              <a:t>balloons</a:t>
            </a:r>
            <a:r>
              <a:rPr lang="fr-FR" sz="1600" dirty="0"/>
              <a:t>; a</a:t>
            </a:r>
            <a:r>
              <a:rPr lang="fr-FR" sz="1600" b="1" dirty="0"/>
              <a:t> </a:t>
            </a:r>
            <a:r>
              <a:rPr lang="fr-FR" sz="1600" b="1" dirty="0" err="1"/>
              <a:t>tooltip</a:t>
            </a:r>
            <a:r>
              <a:rPr lang="fr-FR" sz="1600" b="1" dirty="0"/>
              <a:t> </a:t>
            </a:r>
            <a:r>
              <a:rPr lang="fr-FR" sz="1600" dirty="0"/>
              <a:t>can show </a:t>
            </a:r>
            <a:r>
              <a:rPr lang="fr-FR" sz="1600" dirty="0" err="1"/>
              <a:t>you</a:t>
            </a:r>
            <a:r>
              <a:rPr lang="fr-FR" sz="1600" dirty="0"/>
              <a:t> the radius value.</a:t>
            </a:r>
          </a:p>
          <a:p>
            <a:pPr marL="742950" lvl="1" indent="-285750">
              <a:buFontTx/>
              <a:buChar char="-"/>
            </a:pPr>
            <a:r>
              <a:rPr lang="fr-FR" sz="1600" dirty="0"/>
              <a:t>The </a:t>
            </a:r>
            <a:r>
              <a:rPr lang="fr-FR" sz="1600" b="1" dirty="0" err="1"/>
              <a:t>list</a:t>
            </a:r>
            <a:r>
              <a:rPr lang="fr-FR" sz="1600" b="1" dirty="0"/>
              <a:t> of points and </a:t>
            </a:r>
            <a:r>
              <a:rPr lang="fr-FR" sz="1600" b="1" dirty="0" err="1"/>
              <a:t>radii</a:t>
            </a:r>
            <a:r>
              <a:rPr lang="fr-FR" sz="1600" b="1" dirty="0"/>
              <a:t> </a:t>
            </a:r>
            <a:r>
              <a:rPr lang="fr-FR" sz="1600" dirty="0" err="1"/>
              <a:t>is</a:t>
            </a:r>
            <a:r>
              <a:rPr lang="fr-FR" sz="1600" dirty="0"/>
              <a:t> </a:t>
            </a:r>
            <a:r>
              <a:rPr lang="fr-FR" sz="1600" dirty="0" err="1"/>
              <a:t>given</a:t>
            </a:r>
            <a:r>
              <a:rPr lang="fr-FR" sz="1600" dirty="0"/>
              <a:t> in the </a:t>
            </a:r>
            <a:r>
              <a:rPr lang="fr-FR" sz="1600" dirty="0" err="1"/>
              <a:t>dialog</a:t>
            </a:r>
            <a:r>
              <a:rPr lang="fr-FR" sz="1600" dirty="0"/>
              <a:t>; a right-click enables to </a:t>
            </a:r>
            <a:r>
              <a:rPr lang="fr-FR" sz="1600" dirty="0" err="1"/>
              <a:t>delete</a:t>
            </a:r>
            <a:r>
              <a:rPr lang="fr-FR" sz="1600" dirty="0"/>
              <a:t> a point.</a:t>
            </a:r>
          </a:p>
        </p:txBody>
      </p:sp>
      <p:pic>
        <p:nvPicPr>
          <p:cNvPr id="31" name="Image 30">
            <a:extLst>
              <a:ext uri="{FF2B5EF4-FFF2-40B4-BE49-F238E27FC236}">
                <a16:creationId xmlns:a16="http://schemas.microsoft.com/office/drawing/2014/main" id="{FE1EC425-9D06-E808-838B-B949B16D369D}"/>
              </a:ext>
            </a:extLst>
          </p:cNvPr>
          <p:cNvPicPr>
            <a:picLocks noChangeAspect="1"/>
          </p:cNvPicPr>
          <p:nvPr/>
        </p:nvPicPr>
        <p:blipFill>
          <a:blip r:embed="rId8"/>
          <a:stretch>
            <a:fillRect/>
          </a:stretch>
        </p:blipFill>
        <p:spPr>
          <a:xfrm>
            <a:off x="7350712" y="4081159"/>
            <a:ext cx="4190894" cy="2774858"/>
          </a:xfrm>
          <a:prstGeom prst="rect">
            <a:avLst/>
          </a:prstGeom>
        </p:spPr>
      </p:pic>
      <p:cxnSp>
        <p:nvCxnSpPr>
          <p:cNvPr id="37" name="Connecteur droit avec flèche 36">
            <a:extLst>
              <a:ext uri="{FF2B5EF4-FFF2-40B4-BE49-F238E27FC236}">
                <a16:creationId xmlns:a16="http://schemas.microsoft.com/office/drawing/2014/main" id="{9B2525F5-62F2-7ED1-35D0-647877D40487}"/>
              </a:ext>
            </a:extLst>
          </p:cNvPr>
          <p:cNvCxnSpPr>
            <a:cxnSpLocks/>
          </p:cNvCxnSpPr>
          <p:nvPr/>
        </p:nvCxnSpPr>
        <p:spPr>
          <a:xfrm flipH="1">
            <a:off x="10586281" y="4174571"/>
            <a:ext cx="165138" cy="6216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99306F6E-7392-8543-1DC9-81C9D939EDF3}"/>
              </a:ext>
            </a:extLst>
          </p:cNvPr>
          <p:cNvCxnSpPr>
            <a:cxnSpLocks/>
          </p:cNvCxnSpPr>
          <p:nvPr/>
        </p:nvCxnSpPr>
        <p:spPr>
          <a:xfrm flipH="1">
            <a:off x="9770026" y="4174571"/>
            <a:ext cx="816255" cy="21736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48202AB2-D267-9D93-B341-5B197B0BECA8}"/>
              </a:ext>
            </a:extLst>
          </p:cNvPr>
          <p:cNvCxnSpPr>
            <a:cxnSpLocks/>
          </p:cNvCxnSpPr>
          <p:nvPr/>
        </p:nvCxnSpPr>
        <p:spPr>
          <a:xfrm>
            <a:off x="6786946" y="5795506"/>
            <a:ext cx="650394"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EF9883F5-6612-C480-9573-D75D880660AD}"/>
              </a:ext>
            </a:extLst>
          </p:cNvPr>
          <p:cNvSpPr txBox="1"/>
          <p:nvPr/>
        </p:nvSpPr>
        <p:spPr>
          <a:xfrm>
            <a:off x="3065093" y="906072"/>
            <a:ext cx="5382491" cy="523220"/>
          </a:xfrm>
          <a:prstGeom prst="rect">
            <a:avLst/>
          </a:prstGeom>
          <a:noFill/>
        </p:spPr>
        <p:txBody>
          <a:bodyPr wrap="square" rtlCol="0">
            <a:spAutoFit/>
          </a:bodyPr>
          <a:lstStyle/>
          <a:p>
            <a:r>
              <a:rPr lang="fr-FR" sz="2800" b="1" dirty="0"/>
              <a:t>New </a:t>
            </a:r>
            <a:r>
              <a:rPr lang="fr-FR" sz="2800" b="1" dirty="0" err="1"/>
              <a:t>Features</a:t>
            </a:r>
            <a:r>
              <a:rPr lang="fr-FR" sz="2800" b="1" dirty="0"/>
              <a:t> </a:t>
            </a:r>
            <a:r>
              <a:rPr lang="fr-FR" sz="2800" dirty="0"/>
              <a:t>in the </a:t>
            </a:r>
            <a:r>
              <a:rPr lang="fr-FR" sz="2800" b="1" dirty="0" err="1"/>
              <a:t>Commands</a:t>
            </a:r>
            <a:endParaRPr lang="fr-FR" sz="2800" b="1" dirty="0"/>
          </a:p>
        </p:txBody>
      </p:sp>
    </p:spTree>
    <p:extLst>
      <p:ext uri="{BB962C8B-B14F-4D97-AF65-F5344CB8AC3E}">
        <p14:creationId xmlns:p14="http://schemas.microsoft.com/office/powerpoint/2010/main" val="2576696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2EBD816-E9CD-A0BD-7FAC-B25FB2A09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2C75EEF-226D-F5F3-F6C9-627074515968}"/>
              </a:ext>
            </a:extLst>
          </p:cNvPr>
          <p:cNvSpPr txBox="1"/>
          <p:nvPr/>
        </p:nvSpPr>
        <p:spPr>
          <a:xfrm>
            <a:off x="335360" y="825140"/>
            <a:ext cx="2608923"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15" name="ZoneTexte 14">
            <a:extLst>
              <a:ext uri="{FF2B5EF4-FFF2-40B4-BE49-F238E27FC236}">
                <a16:creationId xmlns:a16="http://schemas.microsoft.com/office/drawing/2014/main" id="{1C71FB5B-423D-0C9B-CA20-62E5048325B2}"/>
              </a:ext>
            </a:extLst>
          </p:cNvPr>
          <p:cNvSpPr txBox="1"/>
          <p:nvPr/>
        </p:nvSpPr>
        <p:spPr>
          <a:xfrm>
            <a:off x="335360" y="3264522"/>
            <a:ext cx="4390549" cy="1200329"/>
          </a:xfrm>
          <a:prstGeom prst="rect">
            <a:avLst/>
          </a:prstGeom>
          <a:noFill/>
        </p:spPr>
        <p:txBody>
          <a:bodyPr wrap="square" rtlCol="0">
            <a:spAutoFit/>
          </a:bodyPr>
          <a:lstStyle/>
          <a:p>
            <a:pPr lvl="1"/>
            <a:r>
              <a:rPr lang="fr-FR" b="1" dirty="0"/>
              <a:t>Taper</a:t>
            </a:r>
            <a:r>
              <a:rPr lang="fr-FR" dirty="0"/>
              <a:t>: </a:t>
            </a:r>
          </a:p>
          <a:p>
            <a:pPr marL="742950" lvl="1" indent="-285750">
              <a:buFontTx/>
              <a:buChar char="-"/>
            </a:pPr>
            <a:r>
              <a:rPr lang="fr-FR" dirty="0"/>
              <a:t>Reference direction can </a:t>
            </a:r>
            <a:r>
              <a:rPr lang="fr-FR" dirty="0" err="1"/>
              <a:t>be</a:t>
            </a:r>
            <a:r>
              <a:rPr lang="fr-FR" dirty="0"/>
              <a:t> </a:t>
            </a:r>
            <a:r>
              <a:rPr lang="fr-FR" dirty="0" err="1"/>
              <a:t>defined</a:t>
            </a:r>
            <a:r>
              <a:rPr lang="fr-FR" dirty="0"/>
              <a:t> by an </a:t>
            </a:r>
            <a:r>
              <a:rPr lang="fr-FR" dirty="0" err="1"/>
              <a:t>existing</a:t>
            </a:r>
            <a:r>
              <a:rPr lang="fr-FR" dirty="0"/>
              <a:t> plane (not </a:t>
            </a:r>
            <a:r>
              <a:rPr lang="fr-FR" dirty="0" err="1"/>
              <a:t>only</a:t>
            </a:r>
            <a:r>
              <a:rPr lang="fr-FR" dirty="0"/>
              <a:t> a face)</a:t>
            </a:r>
          </a:p>
          <a:p>
            <a:pPr marL="742950" lvl="1" indent="-285750">
              <a:buFontTx/>
              <a:buChar char="-"/>
            </a:pPr>
            <a:r>
              <a:rPr lang="fr-FR" dirty="0"/>
              <a:t>New concept of Pivot point</a:t>
            </a:r>
          </a:p>
        </p:txBody>
      </p:sp>
      <p:pic>
        <p:nvPicPr>
          <p:cNvPr id="11" name="Image 10">
            <a:extLst>
              <a:ext uri="{FF2B5EF4-FFF2-40B4-BE49-F238E27FC236}">
                <a16:creationId xmlns:a16="http://schemas.microsoft.com/office/drawing/2014/main" id="{39C8C9D8-3F71-4CF8-DB0F-7D9CA1ED5B8C}"/>
              </a:ext>
            </a:extLst>
          </p:cNvPr>
          <p:cNvPicPr>
            <a:picLocks noChangeAspect="1"/>
          </p:cNvPicPr>
          <p:nvPr/>
        </p:nvPicPr>
        <p:blipFill>
          <a:blip r:embed="rId3"/>
          <a:stretch>
            <a:fillRect/>
          </a:stretch>
        </p:blipFill>
        <p:spPr>
          <a:xfrm>
            <a:off x="314023" y="3212917"/>
            <a:ext cx="369332" cy="369332"/>
          </a:xfrm>
          <a:prstGeom prst="rect">
            <a:avLst/>
          </a:prstGeom>
        </p:spPr>
      </p:pic>
      <p:pic>
        <p:nvPicPr>
          <p:cNvPr id="12" name="Image 11">
            <a:extLst>
              <a:ext uri="{FF2B5EF4-FFF2-40B4-BE49-F238E27FC236}">
                <a16:creationId xmlns:a16="http://schemas.microsoft.com/office/drawing/2014/main" id="{478D9218-A754-E982-35DD-296008B12ED3}"/>
              </a:ext>
            </a:extLst>
          </p:cNvPr>
          <p:cNvPicPr>
            <a:picLocks noChangeAspect="1"/>
          </p:cNvPicPr>
          <p:nvPr/>
        </p:nvPicPr>
        <p:blipFill>
          <a:blip r:embed="rId4"/>
          <a:stretch>
            <a:fillRect/>
          </a:stretch>
        </p:blipFill>
        <p:spPr>
          <a:xfrm>
            <a:off x="5490183" y="2505877"/>
            <a:ext cx="6687202" cy="4351262"/>
          </a:xfrm>
          <a:prstGeom prst="rect">
            <a:avLst/>
          </a:prstGeom>
        </p:spPr>
      </p:pic>
      <p:cxnSp>
        <p:nvCxnSpPr>
          <p:cNvPr id="13" name="Connecteur droit avec flèche 12">
            <a:extLst>
              <a:ext uri="{FF2B5EF4-FFF2-40B4-BE49-F238E27FC236}">
                <a16:creationId xmlns:a16="http://schemas.microsoft.com/office/drawing/2014/main" id="{3AF6E472-0720-908E-FA04-526A2ED56EA1}"/>
              </a:ext>
            </a:extLst>
          </p:cNvPr>
          <p:cNvCxnSpPr>
            <a:cxnSpLocks/>
          </p:cNvCxnSpPr>
          <p:nvPr/>
        </p:nvCxnSpPr>
        <p:spPr>
          <a:xfrm flipV="1">
            <a:off x="4799914" y="3726187"/>
            <a:ext cx="1136763" cy="2443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7AC0616A-8423-02AF-F75D-C3F04D3B7126}"/>
              </a:ext>
            </a:extLst>
          </p:cNvPr>
          <p:cNvCxnSpPr>
            <a:cxnSpLocks/>
          </p:cNvCxnSpPr>
          <p:nvPr/>
        </p:nvCxnSpPr>
        <p:spPr>
          <a:xfrm flipV="1">
            <a:off x="3874506" y="4097438"/>
            <a:ext cx="2062171" cy="22438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AE37F2D-A945-FF43-B5E1-140A31185ECC}"/>
              </a:ext>
            </a:extLst>
          </p:cNvPr>
          <p:cNvSpPr/>
          <p:nvPr/>
        </p:nvSpPr>
        <p:spPr>
          <a:xfrm>
            <a:off x="8747619" y="5286761"/>
            <a:ext cx="396382" cy="33877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558CA481-4E14-429D-5ADB-A3EA5FEC8636}"/>
              </a:ext>
            </a:extLst>
          </p:cNvPr>
          <p:cNvSpPr txBox="1"/>
          <p:nvPr/>
        </p:nvSpPr>
        <p:spPr>
          <a:xfrm>
            <a:off x="564426" y="1976715"/>
            <a:ext cx="4472934" cy="923330"/>
          </a:xfrm>
          <a:prstGeom prst="rect">
            <a:avLst/>
          </a:prstGeom>
          <a:noFill/>
        </p:spPr>
        <p:txBody>
          <a:bodyPr wrap="square">
            <a:spAutoFit/>
          </a:bodyPr>
          <a:lstStyle/>
          <a:p>
            <a:pPr marL="285750" indent="-285750">
              <a:buFontTx/>
              <a:buChar char="-"/>
            </a:pPr>
            <a:r>
              <a:rPr lang="fr-FR" dirty="0"/>
              <a:t>New </a:t>
            </a:r>
            <a:r>
              <a:rPr lang="fr-FR" dirty="0" err="1"/>
              <a:t>dialog</a:t>
            </a:r>
            <a:r>
              <a:rPr lang="fr-FR" dirty="0"/>
              <a:t> </a:t>
            </a:r>
            <a:r>
              <a:rPr lang="fr-FR" dirty="0" err="1"/>
              <a:t>similar</a:t>
            </a:r>
            <a:r>
              <a:rPr lang="fr-FR" dirty="0"/>
              <a:t> to </a:t>
            </a:r>
            <a:r>
              <a:rPr lang="fr-FR" dirty="0" err="1"/>
              <a:t>other</a:t>
            </a:r>
            <a:r>
              <a:rPr lang="fr-FR" dirty="0"/>
              <a:t> </a:t>
            </a:r>
            <a:r>
              <a:rPr lang="fr-FR" dirty="0" err="1"/>
              <a:t>commands</a:t>
            </a:r>
            <a:r>
              <a:rPr lang="fr-FR" dirty="0"/>
              <a:t> / </a:t>
            </a:r>
            <a:r>
              <a:rPr lang="fr-FR" b="1" dirty="0" err="1"/>
              <a:t>Preview</a:t>
            </a:r>
            <a:r>
              <a:rPr lang="fr-FR" b="1" dirty="0"/>
              <a:t> of </a:t>
            </a:r>
            <a:r>
              <a:rPr lang="fr-FR" b="1" dirty="0" err="1"/>
              <a:t>result</a:t>
            </a:r>
            <a:r>
              <a:rPr lang="fr-FR" b="1" dirty="0"/>
              <a:t> not </a:t>
            </a:r>
            <a:r>
              <a:rPr lang="fr-FR" b="1" dirty="0" err="1"/>
              <a:t>automatic</a:t>
            </a:r>
            <a:r>
              <a:rPr lang="fr-FR" b="1" dirty="0"/>
              <a:t> (</a:t>
            </a:r>
            <a:r>
              <a:rPr lang="fr-FR" b="1" dirty="0" err="1"/>
              <a:t>button</a:t>
            </a:r>
            <a:r>
              <a:rPr lang="fr-FR" b="1" dirty="0"/>
              <a:t>)</a:t>
            </a:r>
          </a:p>
          <a:p>
            <a:pPr marL="285750" indent="-285750">
              <a:buFontTx/>
              <a:buChar char="-"/>
            </a:pPr>
            <a:r>
              <a:rPr lang="fr-FR" dirty="0" err="1"/>
              <a:t>Same</a:t>
            </a:r>
            <a:r>
              <a:rPr lang="fr-FR" dirty="0"/>
              <a:t> </a:t>
            </a:r>
            <a:r>
              <a:rPr lang="fr-FR" dirty="0" err="1"/>
              <a:t>characteristics</a:t>
            </a:r>
            <a:r>
              <a:rPr lang="fr-FR" dirty="0"/>
              <a:t> </a:t>
            </a:r>
            <a:r>
              <a:rPr lang="fr-FR" dirty="0" err="1"/>
              <a:t>than</a:t>
            </a:r>
            <a:r>
              <a:rPr lang="fr-FR" dirty="0"/>
              <a:t> V6.09</a:t>
            </a:r>
          </a:p>
        </p:txBody>
      </p:sp>
      <p:sp>
        <p:nvSpPr>
          <p:cNvPr id="18" name="ZoneTexte 17">
            <a:extLst>
              <a:ext uri="{FF2B5EF4-FFF2-40B4-BE49-F238E27FC236}">
                <a16:creationId xmlns:a16="http://schemas.microsoft.com/office/drawing/2014/main" id="{92BD19A3-F65A-47B4-52EE-D20DD648CF31}"/>
              </a:ext>
            </a:extLst>
          </p:cNvPr>
          <p:cNvSpPr txBox="1"/>
          <p:nvPr/>
        </p:nvSpPr>
        <p:spPr>
          <a:xfrm>
            <a:off x="840458" y="1607383"/>
            <a:ext cx="1099153" cy="369332"/>
          </a:xfrm>
          <a:prstGeom prst="rect">
            <a:avLst/>
          </a:prstGeom>
          <a:noFill/>
        </p:spPr>
        <p:txBody>
          <a:bodyPr wrap="square" rtlCol="0">
            <a:spAutoFit/>
          </a:bodyPr>
          <a:lstStyle/>
          <a:p>
            <a:r>
              <a:rPr lang="fr-FR" b="1" dirty="0"/>
              <a:t>Shell</a:t>
            </a:r>
          </a:p>
        </p:txBody>
      </p:sp>
      <p:pic>
        <p:nvPicPr>
          <p:cNvPr id="27" name="Image 26">
            <a:extLst>
              <a:ext uri="{FF2B5EF4-FFF2-40B4-BE49-F238E27FC236}">
                <a16:creationId xmlns:a16="http://schemas.microsoft.com/office/drawing/2014/main" id="{53452E5D-10B3-E3F3-C411-C22DE5971787}"/>
              </a:ext>
            </a:extLst>
          </p:cNvPr>
          <p:cNvPicPr>
            <a:picLocks noChangeAspect="1"/>
          </p:cNvPicPr>
          <p:nvPr/>
        </p:nvPicPr>
        <p:blipFill>
          <a:blip r:embed="rId5"/>
          <a:stretch>
            <a:fillRect/>
          </a:stretch>
        </p:blipFill>
        <p:spPr>
          <a:xfrm>
            <a:off x="359540" y="1580790"/>
            <a:ext cx="369331" cy="369331"/>
          </a:xfrm>
          <a:prstGeom prst="rect">
            <a:avLst/>
          </a:prstGeom>
        </p:spPr>
      </p:pic>
      <p:sp>
        <p:nvSpPr>
          <p:cNvPr id="6" name="ZoneTexte 5">
            <a:extLst>
              <a:ext uri="{FF2B5EF4-FFF2-40B4-BE49-F238E27FC236}">
                <a16:creationId xmlns:a16="http://schemas.microsoft.com/office/drawing/2014/main" id="{E8789CE8-FA32-13B7-A289-FFA5C51C027D}"/>
              </a:ext>
            </a:extLst>
          </p:cNvPr>
          <p:cNvSpPr txBox="1"/>
          <p:nvPr/>
        </p:nvSpPr>
        <p:spPr>
          <a:xfrm>
            <a:off x="3065093" y="906072"/>
            <a:ext cx="5382491" cy="523220"/>
          </a:xfrm>
          <a:prstGeom prst="rect">
            <a:avLst/>
          </a:prstGeom>
          <a:noFill/>
        </p:spPr>
        <p:txBody>
          <a:bodyPr wrap="square" rtlCol="0">
            <a:spAutoFit/>
          </a:bodyPr>
          <a:lstStyle/>
          <a:p>
            <a:r>
              <a:rPr lang="fr-FR" sz="2800" b="1" dirty="0"/>
              <a:t>New </a:t>
            </a:r>
            <a:r>
              <a:rPr lang="fr-FR" sz="2800" b="1" dirty="0" err="1"/>
              <a:t>Features</a:t>
            </a:r>
            <a:r>
              <a:rPr lang="fr-FR" sz="2800" b="1" dirty="0"/>
              <a:t> </a:t>
            </a:r>
            <a:r>
              <a:rPr lang="fr-FR" sz="2800" dirty="0"/>
              <a:t>in the </a:t>
            </a:r>
            <a:r>
              <a:rPr lang="fr-FR" sz="2800" b="1" dirty="0" err="1"/>
              <a:t>Commands</a:t>
            </a:r>
            <a:endParaRPr lang="fr-FR" sz="2800" b="1" dirty="0"/>
          </a:p>
        </p:txBody>
      </p:sp>
    </p:spTree>
    <p:extLst>
      <p:ext uri="{BB962C8B-B14F-4D97-AF65-F5344CB8AC3E}">
        <p14:creationId xmlns:p14="http://schemas.microsoft.com/office/powerpoint/2010/main" val="29588485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2EBD816-E9CD-A0BD-7FAC-B25FB2A09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2C75EEF-226D-F5F3-F6C9-627074515968}"/>
              </a:ext>
            </a:extLst>
          </p:cNvPr>
          <p:cNvSpPr txBox="1"/>
          <p:nvPr/>
        </p:nvSpPr>
        <p:spPr>
          <a:xfrm>
            <a:off x="335360" y="825140"/>
            <a:ext cx="2608923"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6" name="ZoneTexte 5">
            <a:extLst>
              <a:ext uri="{FF2B5EF4-FFF2-40B4-BE49-F238E27FC236}">
                <a16:creationId xmlns:a16="http://schemas.microsoft.com/office/drawing/2014/main" id="{9F1690EC-489C-8368-093A-1618CFCDF59A}"/>
              </a:ext>
            </a:extLst>
          </p:cNvPr>
          <p:cNvSpPr txBox="1"/>
          <p:nvPr/>
        </p:nvSpPr>
        <p:spPr>
          <a:xfrm>
            <a:off x="286686" y="1953560"/>
            <a:ext cx="6773871" cy="646331"/>
          </a:xfrm>
          <a:prstGeom prst="rect">
            <a:avLst/>
          </a:prstGeom>
          <a:noFill/>
        </p:spPr>
        <p:txBody>
          <a:bodyPr wrap="square">
            <a:spAutoFit/>
          </a:bodyPr>
          <a:lstStyle/>
          <a:p>
            <a:pPr marL="285750" indent="-285750">
              <a:buFontTx/>
              <a:buChar char="-"/>
            </a:pPr>
            <a:r>
              <a:rPr lang="fr-FR" dirty="0"/>
              <a:t>New </a:t>
            </a:r>
            <a:r>
              <a:rPr lang="fr-FR" dirty="0" err="1"/>
              <a:t>dialog</a:t>
            </a:r>
            <a:r>
              <a:rPr lang="fr-FR" dirty="0"/>
              <a:t> </a:t>
            </a:r>
            <a:r>
              <a:rPr lang="fr-FR" dirty="0" err="1"/>
              <a:t>similar</a:t>
            </a:r>
            <a:r>
              <a:rPr lang="fr-FR" dirty="0"/>
              <a:t> to </a:t>
            </a:r>
            <a:r>
              <a:rPr lang="fr-FR" dirty="0" err="1"/>
              <a:t>other</a:t>
            </a:r>
            <a:r>
              <a:rPr lang="fr-FR" dirty="0"/>
              <a:t> </a:t>
            </a:r>
            <a:r>
              <a:rPr lang="fr-FR" dirty="0" err="1"/>
              <a:t>commands</a:t>
            </a:r>
            <a:r>
              <a:rPr lang="fr-FR" dirty="0"/>
              <a:t> / </a:t>
            </a:r>
            <a:r>
              <a:rPr lang="fr-FR" b="1" dirty="0" err="1"/>
              <a:t>Preview</a:t>
            </a:r>
            <a:r>
              <a:rPr lang="fr-FR" b="1" dirty="0"/>
              <a:t> of </a:t>
            </a:r>
            <a:r>
              <a:rPr lang="fr-FR" b="1" dirty="0" err="1"/>
              <a:t>result</a:t>
            </a:r>
            <a:r>
              <a:rPr lang="fr-FR" b="1" dirty="0"/>
              <a:t> </a:t>
            </a:r>
          </a:p>
          <a:p>
            <a:pPr marL="285750" indent="-285750">
              <a:buFontTx/>
              <a:buChar char="-"/>
            </a:pPr>
            <a:r>
              <a:rPr lang="fr-FR" dirty="0" err="1"/>
              <a:t>Same</a:t>
            </a:r>
            <a:r>
              <a:rPr lang="fr-FR" dirty="0"/>
              <a:t> </a:t>
            </a:r>
            <a:r>
              <a:rPr lang="fr-FR" dirty="0" err="1"/>
              <a:t>characteristics</a:t>
            </a:r>
            <a:r>
              <a:rPr lang="fr-FR" dirty="0"/>
              <a:t> </a:t>
            </a:r>
            <a:r>
              <a:rPr lang="fr-FR" dirty="0" err="1"/>
              <a:t>than</a:t>
            </a:r>
            <a:r>
              <a:rPr lang="fr-FR" dirty="0"/>
              <a:t> V6.09</a:t>
            </a:r>
          </a:p>
        </p:txBody>
      </p:sp>
      <p:sp>
        <p:nvSpPr>
          <p:cNvPr id="28" name="ZoneTexte 27">
            <a:extLst>
              <a:ext uri="{FF2B5EF4-FFF2-40B4-BE49-F238E27FC236}">
                <a16:creationId xmlns:a16="http://schemas.microsoft.com/office/drawing/2014/main" id="{F97A601A-C23E-585C-C2AF-DEF74472ABF7}"/>
              </a:ext>
            </a:extLst>
          </p:cNvPr>
          <p:cNvSpPr txBox="1"/>
          <p:nvPr/>
        </p:nvSpPr>
        <p:spPr>
          <a:xfrm>
            <a:off x="714772" y="1591080"/>
            <a:ext cx="1681187" cy="369332"/>
          </a:xfrm>
          <a:prstGeom prst="rect">
            <a:avLst/>
          </a:prstGeom>
          <a:noFill/>
        </p:spPr>
        <p:txBody>
          <a:bodyPr wrap="square" rtlCol="0">
            <a:spAutoFit/>
          </a:bodyPr>
          <a:lstStyle/>
          <a:p>
            <a:r>
              <a:rPr lang="fr-FR" b="1" dirty="0"/>
              <a:t>Face Offset</a:t>
            </a:r>
          </a:p>
        </p:txBody>
      </p:sp>
      <p:pic>
        <p:nvPicPr>
          <p:cNvPr id="5" name="Image 4">
            <a:extLst>
              <a:ext uri="{FF2B5EF4-FFF2-40B4-BE49-F238E27FC236}">
                <a16:creationId xmlns:a16="http://schemas.microsoft.com/office/drawing/2014/main" id="{CE8C0325-E705-722D-B9F6-1F90FC462750}"/>
              </a:ext>
            </a:extLst>
          </p:cNvPr>
          <p:cNvPicPr>
            <a:picLocks noChangeAspect="1"/>
          </p:cNvPicPr>
          <p:nvPr/>
        </p:nvPicPr>
        <p:blipFill>
          <a:blip r:embed="rId3"/>
          <a:stretch>
            <a:fillRect/>
          </a:stretch>
        </p:blipFill>
        <p:spPr>
          <a:xfrm>
            <a:off x="333760" y="1585094"/>
            <a:ext cx="339125" cy="339125"/>
          </a:xfrm>
          <a:prstGeom prst="rect">
            <a:avLst/>
          </a:prstGeom>
        </p:spPr>
      </p:pic>
      <p:sp>
        <p:nvSpPr>
          <p:cNvPr id="7" name="ZoneTexte 6">
            <a:extLst>
              <a:ext uri="{FF2B5EF4-FFF2-40B4-BE49-F238E27FC236}">
                <a16:creationId xmlns:a16="http://schemas.microsoft.com/office/drawing/2014/main" id="{11918A81-23F8-4573-58E7-0145B75516D2}"/>
              </a:ext>
            </a:extLst>
          </p:cNvPr>
          <p:cNvSpPr txBox="1"/>
          <p:nvPr/>
        </p:nvSpPr>
        <p:spPr>
          <a:xfrm>
            <a:off x="714772" y="2880599"/>
            <a:ext cx="1681187" cy="369332"/>
          </a:xfrm>
          <a:prstGeom prst="rect">
            <a:avLst/>
          </a:prstGeom>
          <a:noFill/>
        </p:spPr>
        <p:txBody>
          <a:bodyPr wrap="square" rtlCol="0">
            <a:spAutoFit/>
          </a:bodyPr>
          <a:lstStyle/>
          <a:p>
            <a:r>
              <a:rPr lang="fr-FR" b="1" dirty="0"/>
              <a:t>Solid Section</a:t>
            </a:r>
          </a:p>
        </p:txBody>
      </p:sp>
      <p:pic>
        <p:nvPicPr>
          <p:cNvPr id="10" name="Image 9">
            <a:extLst>
              <a:ext uri="{FF2B5EF4-FFF2-40B4-BE49-F238E27FC236}">
                <a16:creationId xmlns:a16="http://schemas.microsoft.com/office/drawing/2014/main" id="{C6B25C86-A2E3-1206-C9FC-4D72C10D8577}"/>
              </a:ext>
            </a:extLst>
          </p:cNvPr>
          <p:cNvPicPr>
            <a:picLocks noChangeAspect="1"/>
          </p:cNvPicPr>
          <p:nvPr/>
        </p:nvPicPr>
        <p:blipFill>
          <a:blip r:embed="rId4"/>
          <a:stretch>
            <a:fillRect/>
          </a:stretch>
        </p:blipFill>
        <p:spPr>
          <a:xfrm>
            <a:off x="333760" y="2843749"/>
            <a:ext cx="364003" cy="364003"/>
          </a:xfrm>
          <a:prstGeom prst="rect">
            <a:avLst/>
          </a:prstGeom>
        </p:spPr>
      </p:pic>
      <p:sp>
        <p:nvSpPr>
          <p:cNvPr id="12" name="ZoneTexte 11">
            <a:extLst>
              <a:ext uri="{FF2B5EF4-FFF2-40B4-BE49-F238E27FC236}">
                <a16:creationId xmlns:a16="http://schemas.microsoft.com/office/drawing/2014/main" id="{73E89D49-088C-CF97-DF23-BC8E238CDC7B}"/>
              </a:ext>
            </a:extLst>
          </p:cNvPr>
          <p:cNvSpPr txBox="1"/>
          <p:nvPr/>
        </p:nvSpPr>
        <p:spPr>
          <a:xfrm>
            <a:off x="345440" y="3269493"/>
            <a:ext cx="11415300" cy="923330"/>
          </a:xfrm>
          <a:prstGeom prst="rect">
            <a:avLst/>
          </a:prstGeom>
          <a:noFill/>
        </p:spPr>
        <p:txBody>
          <a:bodyPr wrap="square">
            <a:spAutoFit/>
          </a:bodyPr>
          <a:lstStyle/>
          <a:p>
            <a:pPr marL="285750" indent="-285750">
              <a:buFontTx/>
              <a:buChar char="-"/>
            </a:pPr>
            <a:r>
              <a:rPr lang="fr-FR" dirty="0"/>
              <a:t>New </a:t>
            </a:r>
            <a:r>
              <a:rPr lang="fr-FR" dirty="0" err="1"/>
              <a:t>dialog</a:t>
            </a:r>
            <a:r>
              <a:rPr lang="fr-FR" dirty="0"/>
              <a:t> </a:t>
            </a:r>
            <a:r>
              <a:rPr lang="fr-FR" dirty="0" err="1"/>
              <a:t>similar</a:t>
            </a:r>
            <a:r>
              <a:rPr lang="fr-FR" dirty="0"/>
              <a:t> to </a:t>
            </a:r>
            <a:r>
              <a:rPr lang="fr-FR" dirty="0" err="1"/>
              <a:t>other</a:t>
            </a:r>
            <a:r>
              <a:rPr lang="fr-FR" dirty="0"/>
              <a:t> </a:t>
            </a:r>
            <a:r>
              <a:rPr lang="fr-FR" dirty="0" err="1"/>
              <a:t>commands</a:t>
            </a:r>
            <a:r>
              <a:rPr lang="fr-FR" dirty="0"/>
              <a:t> / </a:t>
            </a:r>
            <a:r>
              <a:rPr lang="fr-FR" b="1" dirty="0" err="1"/>
              <a:t>Preview</a:t>
            </a:r>
            <a:r>
              <a:rPr lang="fr-FR" b="1" dirty="0"/>
              <a:t> of </a:t>
            </a:r>
            <a:r>
              <a:rPr lang="fr-FR" b="1" dirty="0" err="1"/>
              <a:t>result</a:t>
            </a:r>
            <a:endParaRPr lang="fr-FR" b="1" dirty="0"/>
          </a:p>
          <a:p>
            <a:pPr marL="285750" indent="-285750">
              <a:buFontTx/>
              <a:buChar char="-"/>
            </a:pPr>
            <a:r>
              <a:rPr lang="fr-FR" dirty="0" err="1"/>
              <a:t>Ability</a:t>
            </a:r>
            <a:r>
              <a:rPr lang="fr-FR" dirty="0"/>
              <a:t> to select </a:t>
            </a:r>
            <a:r>
              <a:rPr lang="fr-FR" dirty="0" err="1"/>
              <a:t>any</a:t>
            </a:r>
            <a:r>
              <a:rPr lang="fr-FR" dirty="0"/>
              <a:t> plane as </a:t>
            </a:r>
            <a:r>
              <a:rPr lang="fr-FR" b="1" dirty="0"/>
              <a:t>Cut plane </a:t>
            </a:r>
            <a:r>
              <a:rPr lang="fr-FR" dirty="0"/>
              <a:t>(no </a:t>
            </a:r>
            <a:r>
              <a:rPr lang="fr-FR" dirty="0" err="1"/>
              <a:t>need</a:t>
            </a:r>
            <a:r>
              <a:rPr lang="fr-FR" dirty="0"/>
              <a:t> to </a:t>
            </a:r>
            <a:r>
              <a:rPr lang="fr-FR" dirty="0" err="1"/>
              <a:t>create</a:t>
            </a:r>
            <a:r>
              <a:rPr lang="fr-FR" dirty="0"/>
              <a:t> a </a:t>
            </a:r>
            <a:r>
              <a:rPr lang="fr-FR" dirty="0" err="1"/>
              <a:t>Wplane</a:t>
            </a:r>
            <a:r>
              <a:rPr lang="fr-FR" dirty="0"/>
              <a:t> as </a:t>
            </a:r>
            <a:r>
              <a:rPr lang="fr-FR" dirty="0" err="1"/>
              <a:t>before</a:t>
            </a:r>
            <a:r>
              <a:rPr lang="fr-FR" dirty="0"/>
              <a:t>). You can click a </a:t>
            </a:r>
            <a:r>
              <a:rPr lang="fr-FR" dirty="0" err="1"/>
              <a:t>solid</a:t>
            </a:r>
            <a:r>
              <a:rPr lang="fr-FR" dirty="0"/>
              <a:t> face for instance.</a:t>
            </a:r>
          </a:p>
          <a:p>
            <a:pPr marL="285750" indent="-285750">
              <a:buFontTx/>
              <a:buChar char="-"/>
            </a:pPr>
            <a:r>
              <a:rPr lang="fr-FR" dirty="0" err="1"/>
              <a:t>Same</a:t>
            </a:r>
            <a:r>
              <a:rPr lang="fr-FR" dirty="0"/>
              <a:t> </a:t>
            </a:r>
            <a:r>
              <a:rPr lang="fr-FR" dirty="0" err="1"/>
              <a:t>characteristics</a:t>
            </a:r>
            <a:r>
              <a:rPr lang="fr-FR" dirty="0"/>
              <a:t> </a:t>
            </a:r>
            <a:r>
              <a:rPr lang="fr-FR" dirty="0" err="1"/>
              <a:t>than</a:t>
            </a:r>
            <a:r>
              <a:rPr lang="fr-FR" dirty="0"/>
              <a:t> V6.09; </a:t>
            </a:r>
            <a:r>
              <a:rPr lang="fr-FR" dirty="0" err="1"/>
              <a:t>we</a:t>
            </a:r>
            <a:r>
              <a:rPr lang="fr-FR" dirty="0"/>
              <a:t> can </a:t>
            </a:r>
            <a:r>
              <a:rPr lang="fr-FR" dirty="0" err="1"/>
              <a:t>keep</a:t>
            </a:r>
            <a:r>
              <a:rPr lang="fr-FR" dirty="0"/>
              <a:t> </a:t>
            </a:r>
            <a:r>
              <a:rPr lang="fr-FR" b="1" dirty="0" err="1"/>
              <a:t>both</a:t>
            </a:r>
            <a:r>
              <a:rPr lang="fr-FR" b="1" dirty="0"/>
              <a:t> </a:t>
            </a:r>
            <a:r>
              <a:rPr lang="fr-FR" b="1" dirty="0" err="1"/>
              <a:t>sides</a:t>
            </a:r>
            <a:r>
              <a:rPr lang="fr-FR" b="1" dirty="0"/>
              <a:t> </a:t>
            </a:r>
            <a:r>
              <a:rPr lang="fr-FR" dirty="0"/>
              <a:t>of the </a:t>
            </a:r>
            <a:r>
              <a:rPr lang="fr-FR" dirty="0" err="1"/>
              <a:t>solid</a:t>
            </a:r>
            <a:r>
              <a:rPr lang="fr-FR" dirty="0"/>
              <a:t> (</a:t>
            </a:r>
            <a:r>
              <a:rPr lang="fr-FR" dirty="0" err="1"/>
              <a:t>appeared</a:t>
            </a:r>
            <a:r>
              <a:rPr lang="fr-FR" dirty="0"/>
              <a:t> </a:t>
            </a:r>
            <a:r>
              <a:rPr lang="fr-FR" dirty="0" err="1"/>
              <a:t>during</a:t>
            </a:r>
            <a:r>
              <a:rPr lang="fr-FR" dirty="0"/>
              <a:t> 6.09)</a:t>
            </a:r>
          </a:p>
        </p:txBody>
      </p:sp>
      <p:sp>
        <p:nvSpPr>
          <p:cNvPr id="11" name="ZoneTexte 10">
            <a:extLst>
              <a:ext uri="{FF2B5EF4-FFF2-40B4-BE49-F238E27FC236}">
                <a16:creationId xmlns:a16="http://schemas.microsoft.com/office/drawing/2014/main" id="{1E6D479A-B27E-0E06-FB87-D213F41BA61E}"/>
              </a:ext>
            </a:extLst>
          </p:cNvPr>
          <p:cNvSpPr txBox="1"/>
          <p:nvPr/>
        </p:nvSpPr>
        <p:spPr>
          <a:xfrm>
            <a:off x="3065093" y="906072"/>
            <a:ext cx="5382491" cy="523220"/>
          </a:xfrm>
          <a:prstGeom prst="rect">
            <a:avLst/>
          </a:prstGeom>
          <a:noFill/>
        </p:spPr>
        <p:txBody>
          <a:bodyPr wrap="square" rtlCol="0">
            <a:spAutoFit/>
          </a:bodyPr>
          <a:lstStyle/>
          <a:p>
            <a:r>
              <a:rPr lang="fr-FR" sz="2800" b="1" dirty="0"/>
              <a:t>New </a:t>
            </a:r>
            <a:r>
              <a:rPr lang="fr-FR" sz="2800" b="1" dirty="0" err="1"/>
              <a:t>Features</a:t>
            </a:r>
            <a:r>
              <a:rPr lang="fr-FR" sz="2800" b="1" dirty="0"/>
              <a:t> </a:t>
            </a:r>
            <a:r>
              <a:rPr lang="fr-FR" sz="2800" dirty="0"/>
              <a:t>in the </a:t>
            </a:r>
            <a:r>
              <a:rPr lang="fr-FR" sz="2800" b="1" dirty="0" err="1"/>
              <a:t>Commands</a:t>
            </a:r>
            <a:endParaRPr lang="fr-FR" sz="2800" b="1" dirty="0"/>
          </a:p>
        </p:txBody>
      </p:sp>
    </p:spTree>
    <p:extLst>
      <p:ext uri="{BB962C8B-B14F-4D97-AF65-F5344CB8AC3E}">
        <p14:creationId xmlns:p14="http://schemas.microsoft.com/office/powerpoint/2010/main" val="33213006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C47D79-63E5-7E15-9254-64CA9AC75EEC}"/>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7" name="ZoneTexte 6">
            <a:extLst>
              <a:ext uri="{FF2B5EF4-FFF2-40B4-BE49-F238E27FC236}">
                <a16:creationId xmlns:a16="http://schemas.microsoft.com/office/drawing/2014/main" id="{601A3BF4-9B34-4260-10CA-97441B184C3A}"/>
              </a:ext>
            </a:extLst>
          </p:cNvPr>
          <p:cNvSpPr txBox="1"/>
          <p:nvPr/>
        </p:nvSpPr>
        <p:spPr>
          <a:xfrm>
            <a:off x="335360" y="825140"/>
            <a:ext cx="2608923" cy="646331"/>
          </a:xfrm>
          <a:prstGeom prst="rect">
            <a:avLst/>
          </a:prstGeom>
          <a:noFill/>
        </p:spPr>
        <p:txBody>
          <a:bodyPr wrap="square" rtlCol="0">
            <a:spAutoFit/>
          </a:bodyPr>
          <a:lstStyle/>
          <a:p>
            <a:r>
              <a:rPr lang="fr-FR" sz="3600">
                <a:latin typeface="Calibri" panose="020F0502020204030204" pitchFamily="34" charset="0"/>
              </a:rPr>
              <a:t>Solid Design</a:t>
            </a:r>
          </a:p>
        </p:txBody>
      </p:sp>
      <p:sp>
        <p:nvSpPr>
          <p:cNvPr id="9" name="ZoneTexte 8">
            <a:extLst>
              <a:ext uri="{FF2B5EF4-FFF2-40B4-BE49-F238E27FC236}">
                <a16:creationId xmlns:a16="http://schemas.microsoft.com/office/drawing/2014/main" id="{5767A1CB-04B6-36B1-A917-2237B03F65A3}"/>
              </a:ext>
            </a:extLst>
          </p:cNvPr>
          <p:cNvSpPr txBox="1"/>
          <p:nvPr/>
        </p:nvSpPr>
        <p:spPr>
          <a:xfrm>
            <a:off x="3065094" y="906072"/>
            <a:ext cx="2521330" cy="523220"/>
          </a:xfrm>
          <a:prstGeom prst="rect">
            <a:avLst/>
          </a:prstGeom>
          <a:noFill/>
        </p:spPr>
        <p:txBody>
          <a:bodyPr wrap="square" rtlCol="0">
            <a:spAutoFit/>
          </a:bodyPr>
          <a:lstStyle/>
          <a:p>
            <a:r>
              <a:rPr lang="fr-FR" sz="2800" b="1"/>
              <a:t>Editing</a:t>
            </a:r>
          </a:p>
        </p:txBody>
      </p:sp>
      <p:sp>
        <p:nvSpPr>
          <p:cNvPr id="28" name="ZoneTexte 27">
            <a:extLst>
              <a:ext uri="{FF2B5EF4-FFF2-40B4-BE49-F238E27FC236}">
                <a16:creationId xmlns:a16="http://schemas.microsoft.com/office/drawing/2014/main" id="{A65EFCAC-2065-9D3B-E993-761645AFDE3A}"/>
              </a:ext>
            </a:extLst>
          </p:cNvPr>
          <p:cNvSpPr txBox="1"/>
          <p:nvPr/>
        </p:nvSpPr>
        <p:spPr>
          <a:xfrm>
            <a:off x="5212157" y="1913416"/>
            <a:ext cx="1837535" cy="738664"/>
          </a:xfrm>
          <a:prstGeom prst="rect">
            <a:avLst/>
          </a:prstGeom>
          <a:noFill/>
        </p:spPr>
        <p:txBody>
          <a:bodyPr wrap="square" rtlCol="0">
            <a:spAutoFit/>
          </a:bodyPr>
          <a:lstStyle/>
          <a:p>
            <a:r>
              <a:rPr lang="en-US" sz="1400" b="0" i="0" u="none" strike="noStrike" baseline="0" dirty="0">
                <a:solidFill>
                  <a:srgbClr val="000000"/>
                </a:solidFill>
                <a:latin typeface="+mn-lt"/>
              </a:rPr>
              <a:t>- Editing an element opens back the</a:t>
            </a:r>
            <a:r>
              <a:rPr lang="en-US" sz="1400" b="1" i="0" u="none" strike="noStrike" baseline="0" dirty="0">
                <a:solidFill>
                  <a:srgbClr val="000000"/>
                </a:solidFill>
                <a:latin typeface="+mn-lt"/>
              </a:rPr>
              <a:t> dialog used to create it</a:t>
            </a:r>
          </a:p>
        </p:txBody>
      </p:sp>
      <p:sp>
        <p:nvSpPr>
          <p:cNvPr id="5" name="ZoneTexte 4">
            <a:extLst>
              <a:ext uri="{FF2B5EF4-FFF2-40B4-BE49-F238E27FC236}">
                <a16:creationId xmlns:a16="http://schemas.microsoft.com/office/drawing/2014/main" id="{20541A0C-8B8B-04BB-C36D-FD7B651F936D}"/>
              </a:ext>
            </a:extLst>
          </p:cNvPr>
          <p:cNvSpPr txBox="1"/>
          <p:nvPr/>
        </p:nvSpPr>
        <p:spPr>
          <a:xfrm>
            <a:off x="285493" y="1553945"/>
            <a:ext cx="2708656" cy="369332"/>
          </a:xfrm>
          <a:prstGeom prst="rect">
            <a:avLst/>
          </a:prstGeom>
          <a:noFill/>
        </p:spPr>
        <p:txBody>
          <a:bodyPr wrap="square">
            <a:spAutoFit/>
          </a:bodyPr>
          <a:lstStyle/>
          <a:p>
            <a:r>
              <a:rPr lang="fr-FR" b="1" dirty="0" err="1"/>
              <a:t>Many</a:t>
            </a:r>
            <a:r>
              <a:rPr lang="fr-FR" b="1" dirty="0"/>
              <a:t> </a:t>
            </a:r>
            <a:r>
              <a:rPr lang="fr-FR" b="1" dirty="0" err="1"/>
              <a:t>improvements</a:t>
            </a:r>
            <a:endParaRPr lang="fr-FR" dirty="0"/>
          </a:p>
        </p:txBody>
      </p:sp>
      <p:sp>
        <p:nvSpPr>
          <p:cNvPr id="8" name="ZoneTexte 7">
            <a:extLst>
              <a:ext uri="{FF2B5EF4-FFF2-40B4-BE49-F238E27FC236}">
                <a16:creationId xmlns:a16="http://schemas.microsoft.com/office/drawing/2014/main" id="{7C53A037-17D4-4A88-DB95-063F48E14A8B}"/>
              </a:ext>
            </a:extLst>
          </p:cNvPr>
          <p:cNvSpPr txBox="1"/>
          <p:nvPr/>
        </p:nvSpPr>
        <p:spPr>
          <a:xfrm>
            <a:off x="195128" y="1970681"/>
            <a:ext cx="4385926" cy="738664"/>
          </a:xfrm>
          <a:prstGeom prst="rect">
            <a:avLst/>
          </a:prstGeom>
          <a:noFill/>
        </p:spPr>
        <p:txBody>
          <a:bodyPr wrap="square">
            <a:spAutoFit/>
          </a:bodyPr>
          <a:lstStyle/>
          <a:p>
            <a:r>
              <a:rPr lang="en-US" sz="1400" b="0" i="0" u="none" strike="noStrike" baseline="0" dirty="0">
                <a:solidFill>
                  <a:srgbClr val="000000"/>
                </a:solidFill>
                <a:latin typeface="+mn-lt"/>
              </a:rPr>
              <a:t>- </a:t>
            </a:r>
            <a:r>
              <a:rPr lang="en-US" sz="1400" b="1" i="0" u="none" strike="noStrike" baseline="0" dirty="0">
                <a:solidFill>
                  <a:srgbClr val="000000"/>
                </a:solidFill>
                <a:latin typeface="+mn-lt"/>
              </a:rPr>
              <a:t>Editing a solid is contextual</a:t>
            </a:r>
            <a:r>
              <a:rPr lang="en-US" sz="1400" b="0" i="0" u="none" strike="noStrike" baseline="0" dirty="0">
                <a:solidFill>
                  <a:srgbClr val="000000"/>
                </a:solidFill>
                <a:latin typeface="+mn-lt"/>
              </a:rPr>
              <a:t>: wherever you double-click on the solid (or right-click to open popup menu), it opens a different  line in the editing tree.</a:t>
            </a:r>
            <a:endParaRPr lang="fr-FR" sz="1400" dirty="0"/>
          </a:p>
        </p:txBody>
      </p:sp>
      <p:pic>
        <p:nvPicPr>
          <p:cNvPr id="11" name="Image 10">
            <a:extLst>
              <a:ext uri="{FF2B5EF4-FFF2-40B4-BE49-F238E27FC236}">
                <a16:creationId xmlns:a16="http://schemas.microsoft.com/office/drawing/2014/main" id="{9D4BF822-88AD-37C1-63DF-6D7D64C4E469}"/>
              </a:ext>
            </a:extLst>
          </p:cNvPr>
          <p:cNvPicPr>
            <a:picLocks noChangeAspect="1"/>
          </p:cNvPicPr>
          <p:nvPr/>
        </p:nvPicPr>
        <p:blipFill>
          <a:blip r:embed="rId2"/>
          <a:stretch>
            <a:fillRect/>
          </a:stretch>
        </p:blipFill>
        <p:spPr>
          <a:xfrm>
            <a:off x="574155" y="2705724"/>
            <a:ext cx="3771508" cy="1953244"/>
          </a:xfrm>
          <a:prstGeom prst="rect">
            <a:avLst/>
          </a:prstGeom>
        </p:spPr>
      </p:pic>
      <p:pic>
        <p:nvPicPr>
          <p:cNvPr id="13" name="Image 12">
            <a:extLst>
              <a:ext uri="{FF2B5EF4-FFF2-40B4-BE49-F238E27FC236}">
                <a16:creationId xmlns:a16="http://schemas.microsoft.com/office/drawing/2014/main" id="{D58BB31D-D950-328B-B677-95FAEA29359F}"/>
              </a:ext>
            </a:extLst>
          </p:cNvPr>
          <p:cNvPicPr>
            <a:picLocks noChangeAspect="1"/>
          </p:cNvPicPr>
          <p:nvPr/>
        </p:nvPicPr>
        <p:blipFill>
          <a:blip r:embed="rId3"/>
          <a:stretch>
            <a:fillRect/>
          </a:stretch>
        </p:blipFill>
        <p:spPr>
          <a:xfrm>
            <a:off x="5247237" y="3332916"/>
            <a:ext cx="6491334" cy="2073621"/>
          </a:xfrm>
          <a:prstGeom prst="rect">
            <a:avLst/>
          </a:prstGeom>
          <a:ln>
            <a:solidFill>
              <a:srgbClr val="C00000"/>
            </a:solidFill>
          </a:ln>
        </p:spPr>
      </p:pic>
      <p:pic>
        <p:nvPicPr>
          <p:cNvPr id="16" name="Image 15">
            <a:extLst>
              <a:ext uri="{FF2B5EF4-FFF2-40B4-BE49-F238E27FC236}">
                <a16:creationId xmlns:a16="http://schemas.microsoft.com/office/drawing/2014/main" id="{762AEBF5-C21E-9EEB-BA71-DF3E6EF9AC2C}"/>
              </a:ext>
            </a:extLst>
          </p:cNvPr>
          <p:cNvPicPr>
            <a:picLocks noChangeAspect="1"/>
          </p:cNvPicPr>
          <p:nvPr/>
        </p:nvPicPr>
        <p:blipFill>
          <a:blip r:embed="rId4"/>
          <a:stretch>
            <a:fillRect/>
          </a:stretch>
        </p:blipFill>
        <p:spPr>
          <a:xfrm>
            <a:off x="-1" y="4846183"/>
            <a:ext cx="5124262" cy="1824773"/>
          </a:xfrm>
          <a:prstGeom prst="rect">
            <a:avLst/>
          </a:prstGeom>
          <a:ln>
            <a:solidFill>
              <a:srgbClr val="C00000"/>
            </a:solidFill>
          </a:ln>
        </p:spPr>
      </p:pic>
      <p:cxnSp>
        <p:nvCxnSpPr>
          <p:cNvPr id="18" name="Connecteur droit avec flèche 17">
            <a:extLst>
              <a:ext uri="{FF2B5EF4-FFF2-40B4-BE49-F238E27FC236}">
                <a16:creationId xmlns:a16="http://schemas.microsoft.com/office/drawing/2014/main" id="{149429C0-659F-DE37-F89F-387B50862796}"/>
              </a:ext>
            </a:extLst>
          </p:cNvPr>
          <p:cNvCxnSpPr>
            <a:cxnSpLocks/>
          </p:cNvCxnSpPr>
          <p:nvPr/>
        </p:nvCxnSpPr>
        <p:spPr>
          <a:xfrm>
            <a:off x="3244792" y="4209862"/>
            <a:ext cx="200848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6BC791BB-C5C3-94B0-C573-D572EA87C7CF}"/>
              </a:ext>
            </a:extLst>
          </p:cNvPr>
          <p:cNvCxnSpPr>
            <a:cxnSpLocks/>
          </p:cNvCxnSpPr>
          <p:nvPr/>
        </p:nvCxnSpPr>
        <p:spPr>
          <a:xfrm>
            <a:off x="1418189" y="4090221"/>
            <a:ext cx="0" cy="7559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6ADEFBDF-4720-BC48-FED0-C2F434907869}"/>
              </a:ext>
            </a:extLst>
          </p:cNvPr>
          <p:cNvSpPr txBox="1"/>
          <p:nvPr/>
        </p:nvSpPr>
        <p:spPr>
          <a:xfrm>
            <a:off x="6718402" y="5699249"/>
            <a:ext cx="4526821" cy="954107"/>
          </a:xfrm>
          <a:prstGeom prst="rect">
            <a:avLst/>
          </a:prstGeom>
          <a:noFill/>
        </p:spPr>
        <p:txBody>
          <a:bodyPr wrap="square">
            <a:spAutoFit/>
          </a:bodyPr>
          <a:lstStyle/>
          <a:p>
            <a:r>
              <a:rPr lang="en-US" sz="1400" b="0" i="0" u="none" strike="noStrike" baseline="0" dirty="0">
                <a:solidFill>
                  <a:srgbClr val="000000"/>
                </a:solidFill>
                <a:latin typeface="+mn-lt"/>
              </a:rPr>
              <a:t>- </a:t>
            </a:r>
            <a:r>
              <a:rPr lang="en-US" sz="1400" b="1" dirty="0">
                <a:solidFill>
                  <a:srgbClr val="000000"/>
                </a:solidFill>
                <a:latin typeface="+mn-lt"/>
              </a:rPr>
              <a:t>C</a:t>
            </a:r>
            <a:r>
              <a:rPr lang="en-US" sz="1400" b="1" i="0" u="none" strike="noStrike" baseline="0" dirty="0">
                <a:solidFill>
                  <a:srgbClr val="000000"/>
                </a:solidFill>
                <a:latin typeface="+mn-lt"/>
              </a:rPr>
              <a:t>onstraints</a:t>
            </a:r>
            <a:r>
              <a:rPr lang="en-US" sz="1400" b="0" i="0" u="none" strike="noStrike" baseline="0" dirty="0">
                <a:solidFill>
                  <a:srgbClr val="000000"/>
                </a:solidFill>
                <a:latin typeface="+mn-lt"/>
              </a:rPr>
              <a:t> can be changed afterwards:</a:t>
            </a:r>
          </a:p>
          <a:p>
            <a:pPr lvl="1">
              <a:buFont typeface="Courier New" panose="02070309020205020404" pitchFamily="49" charset="0"/>
              <a:buChar char="o"/>
            </a:pPr>
            <a:r>
              <a:rPr lang="en-US" sz="1400" b="0" i="0" u="none" strike="noStrike" baseline="0" dirty="0">
                <a:solidFill>
                  <a:srgbClr val="000000"/>
                </a:solidFill>
                <a:latin typeface="+mn-lt"/>
              </a:rPr>
              <a:t>Tangency modified into perpendicularity or other!</a:t>
            </a:r>
          </a:p>
          <a:p>
            <a:pPr lvl="1">
              <a:buFont typeface="Courier New" panose="02070309020205020404" pitchFamily="49" charset="0"/>
              <a:buChar char="o"/>
            </a:pPr>
            <a:r>
              <a:rPr lang="en-US" sz="1400" b="0" i="0" u="none" strike="noStrike" baseline="0" dirty="0">
                <a:solidFill>
                  <a:srgbClr val="000000"/>
                </a:solidFill>
                <a:latin typeface="+mn-lt"/>
              </a:rPr>
              <a:t>Change of reference element!</a:t>
            </a:r>
          </a:p>
          <a:p>
            <a:r>
              <a:rPr lang="en-US" sz="1400" b="0" i="0" u="none" strike="noStrike" baseline="0" dirty="0">
                <a:solidFill>
                  <a:srgbClr val="000000"/>
                </a:solidFill>
                <a:latin typeface="+mn-lt"/>
              </a:rPr>
              <a:t>- the elements created before are also shown.</a:t>
            </a:r>
          </a:p>
        </p:txBody>
      </p:sp>
      <p:sp>
        <p:nvSpPr>
          <p:cNvPr id="43" name="ZoneTexte 42">
            <a:extLst>
              <a:ext uri="{FF2B5EF4-FFF2-40B4-BE49-F238E27FC236}">
                <a16:creationId xmlns:a16="http://schemas.microsoft.com/office/drawing/2014/main" id="{B0CC60EC-A5A1-31F6-67AF-AAB77C56E5FB}"/>
              </a:ext>
            </a:extLst>
          </p:cNvPr>
          <p:cNvSpPr txBox="1"/>
          <p:nvPr/>
        </p:nvSpPr>
        <p:spPr>
          <a:xfrm>
            <a:off x="7763031" y="1911472"/>
            <a:ext cx="3723237" cy="738664"/>
          </a:xfrm>
          <a:prstGeom prst="rect">
            <a:avLst/>
          </a:prstGeom>
          <a:noFill/>
        </p:spPr>
        <p:txBody>
          <a:bodyPr wrap="square">
            <a:spAutoFit/>
          </a:bodyPr>
          <a:lstStyle/>
          <a:p>
            <a:r>
              <a:rPr lang="en-US" sz="1400" b="0" i="0" u="none" strike="noStrike" baseline="0" dirty="0">
                <a:solidFill>
                  <a:srgbClr val="000000"/>
                </a:solidFill>
                <a:latin typeface="+mn-lt"/>
              </a:rPr>
              <a:t>- </a:t>
            </a:r>
            <a:r>
              <a:rPr lang="en-US" sz="1400" b="1" dirty="0">
                <a:solidFill>
                  <a:srgbClr val="000000"/>
                </a:solidFill>
                <a:latin typeface="+mn-lt"/>
              </a:rPr>
              <a:t>C</a:t>
            </a:r>
            <a:r>
              <a:rPr lang="en-US" sz="1400" b="1" i="0" u="none" strike="noStrike" baseline="0" dirty="0">
                <a:solidFill>
                  <a:srgbClr val="000000"/>
                </a:solidFill>
                <a:latin typeface="+mn-lt"/>
              </a:rPr>
              <a:t>onstruction points are visible</a:t>
            </a:r>
            <a:r>
              <a:rPr lang="en-US" sz="1400" b="0" i="0" u="none" strike="noStrike" baseline="0" dirty="0">
                <a:solidFill>
                  <a:srgbClr val="000000"/>
                </a:solidFill>
                <a:latin typeface="+mn-lt"/>
              </a:rPr>
              <a:t>: a color convention is applied to free points (green), locked points (red), selected point (highlighted)</a:t>
            </a:r>
          </a:p>
        </p:txBody>
      </p:sp>
      <p:sp>
        <p:nvSpPr>
          <p:cNvPr id="45" name="ZoneTexte 44">
            <a:extLst>
              <a:ext uri="{FF2B5EF4-FFF2-40B4-BE49-F238E27FC236}">
                <a16:creationId xmlns:a16="http://schemas.microsoft.com/office/drawing/2014/main" id="{001F6FC9-CF5F-AE79-6711-DC9E68E47BA6}"/>
              </a:ext>
            </a:extLst>
          </p:cNvPr>
          <p:cNvSpPr txBox="1"/>
          <p:nvPr/>
        </p:nvSpPr>
        <p:spPr>
          <a:xfrm>
            <a:off x="10081732" y="2705724"/>
            <a:ext cx="2110268" cy="523220"/>
          </a:xfrm>
          <a:prstGeom prst="rect">
            <a:avLst/>
          </a:prstGeom>
          <a:noFill/>
        </p:spPr>
        <p:txBody>
          <a:bodyPr wrap="square">
            <a:spAutoFit/>
          </a:bodyPr>
          <a:lstStyle/>
          <a:p>
            <a:r>
              <a:rPr lang="en-US" sz="1400" b="0" i="0" u="none" strike="noStrike" baseline="0" dirty="0">
                <a:solidFill>
                  <a:srgbClr val="000000"/>
                </a:solidFill>
                <a:latin typeface="+mn-lt"/>
              </a:rPr>
              <a:t>- New ability to edit values directly in the </a:t>
            </a:r>
            <a:r>
              <a:rPr lang="en-US" sz="1400" b="1" i="0" u="none" strike="noStrike" baseline="0" dirty="0">
                <a:solidFill>
                  <a:srgbClr val="000000"/>
                </a:solidFill>
                <a:latin typeface="+mn-lt"/>
              </a:rPr>
              <a:t>dimensions</a:t>
            </a:r>
          </a:p>
        </p:txBody>
      </p:sp>
      <p:cxnSp>
        <p:nvCxnSpPr>
          <p:cNvPr id="47" name="Connecteur droit avec flèche 46">
            <a:extLst>
              <a:ext uri="{FF2B5EF4-FFF2-40B4-BE49-F238E27FC236}">
                <a16:creationId xmlns:a16="http://schemas.microsoft.com/office/drawing/2014/main" id="{ACB7AB2E-731E-9F71-EA8B-14AD4F2C7C43}"/>
              </a:ext>
            </a:extLst>
          </p:cNvPr>
          <p:cNvCxnSpPr>
            <a:cxnSpLocks/>
          </p:cNvCxnSpPr>
          <p:nvPr/>
        </p:nvCxnSpPr>
        <p:spPr>
          <a:xfrm>
            <a:off x="6944764" y="2447834"/>
            <a:ext cx="560559" cy="98116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AE37C703-25DB-CE4A-0E11-E5F51997D72A}"/>
              </a:ext>
            </a:extLst>
          </p:cNvPr>
          <p:cNvCxnSpPr>
            <a:cxnSpLocks/>
          </p:cNvCxnSpPr>
          <p:nvPr/>
        </p:nvCxnSpPr>
        <p:spPr>
          <a:xfrm>
            <a:off x="9390710" y="2650136"/>
            <a:ext cx="124482" cy="126096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C6BD888B-3115-C45C-D1FD-42A0A9FF0B3B}"/>
              </a:ext>
            </a:extLst>
          </p:cNvPr>
          <p:cNvCxnSpPr>
            <a:cxnSpLocks/>
          </p:cNvCxnSpPr>
          <p:nvPr/>
        </p:nvCxnSpPr>
        <p:spPr>
          <a:xfrm flipH="1">
            <a:off x="11205112" y="3232314"/>
            <a:ext cx="40111" cy="144858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0C46477A-C99B-AC12-D311-2A15F53286D3}"/>
              </a:ext>
            </a:extLst>
          </p:cNvPr>
          <p:cNvGrpSpPr/>
          <p:nvPr/>
        </p:nvGrpSpPr>
        <p:grpSpPr>
          <a:xfrm>
            <a:off x="10897128" y="312966"/>
            <a:ext cx="845672" cy="809283"/>
            <a:chOff x="10127164" y="5361875"/>
            <a:chExt cx="737060" cy="700541"/>
          </a:xfrm>
        </p:grpSpPr>
        <p:sp>
          <p:nvSpPr>
            <p:cNvPr id="4" name="Rectangle : coins arrondis 3">
              <a:extLst>
                <a:ext uri="{FF2B5EF4-FFF2-40B4-BE49-F238E27FC236}">
                  <a16:creationId xmlns:a16="http://schemas.microsoft.com/office/drawing/2014/main" id="{53E2EA3C-2154-38B8-64A1-B3934CAD6FAC}"/>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isocèle 5">
              <a:extLst>
                <a:ext uri="{FF2B5EF4-FFF2-40B4-BE49-F238E27FC236}">
                  <a16:creationId xmlns:a16="http://schemas.microsoft.com/office/drawing/2014/main" id="{67052202-C4B6-9924-7A06-2FF77E9F33CB}"/>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5D0694EA-C68B-2C49-892A-8E9F6CC6CCF1}"/>
                </a:ext>
              </a:extLst>
            </p:cNvPr>
            <p:cNvSpPr txBox="1"/>
            <p:nvPr/>
          </p:nvSpPr>
          <p:spPr>
            <a:xfrm>
              <a:off x="10226246" y="5535145"/>
              <a:ext cx="551816" cy="346348"/>
            </a:xfrm>
            <a:prstGeom prst="rect">
              <a:avLst/>
            </a:prstGeom>
            <a:noFill/>
          </p:spPr>
          <p:txBody>
            <a:bodyPr wrap="square" rtlCol="0">
              <a:spAutoFit/>
            </a:bodyPr>
            <a:lstStyle/>
            <a:p>
              <a:r>
                <a:rPr lang="fr-FR" sz="2000" b="1" dirty="0">
                  <a:solidFill>
                    <a:schemeClr val="bg1"/>
                  </a:solidFill>
                </a:rPr>
                <a:t>VM</a:t>
              </a:r>
              <a:endParaRPr lang="fr-FR" b="1" dirty="0">
                <a:solidFill>
                  <a:schemeClr val="bg1"/>
                </a:solidFill>
              </a:endParaRPr>
            </a:p>
          </p:txBody>
        </p:sp>
      </p:grpSp>
    </p:spTree>
    <p:extLst>
      <p:ext uri="{BB962C8B-B14F-4D97-AF65-F5344CB8AC3E}">
        <p14:creationId xmlns:p14="http://schemas.microsoft.com/office/powerpoint/2010/main" val="975530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8E160B-4B16-0865-6123-A12DDA85B525}"/>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5699-9531-7BD2-FE24-C8F1815C32DF}"/>
              </a:ext>
            </a:extLst>
          </p:cNvPr>
          <p:cNvSpPr txBox="1"/>
          <p:nvPr/>
        </p:nvSpPr>
        <p:spPr>
          <a:xfrm>
            <a:off x="335360" y="832351"/>
            <a:ext cx="5510963" cy="646331"/>
          </a:xfrm>
          <a:prstGeom prst="rect">
            <a:avLst/>
          </a:prstGeom>
          <a:noFill/>
        </p:spPr>
        <p:txBody>
          <a:bodyPr wrap="square" rtlCol="0">
            <a:spAutoFit/>
          </a:bodyPr>
          <a:lstStyle/>
          <a:p>
            <a:r>
              <a:rPr lang="fr-FR" sz="3600" dirty="0">
                <a:latin typeface="Calibri" panose="020F0502020204030204" pitchFamily="34" charset="0"/>
              </a:rPr>
              <a:t>Management of </a:t>
            </a:r>
            <a:r>
              <a:rPr lang="fr-FR" sz="3600" dirty="0" err="1">
                <a:latin typeface="Calibri" panose="020F0502020204030204" pitchFamily="34" charset="0"/>
              </a:rPr>
              <a:t>Solids</a:t>
            </a:r>
            <a:endParaRPr lang="fr-FR" sz="3600" dirty="0">
              <a:latin typeface="Calibri" panose="020F0502020204030204" pitchFamily="34" charset="0"/>
            </a:endParaRPr>
          </a:p>
        </p:txBody>
      </p:sp>
      <p:sp>
        <p:nvSpPr>
          <p:cNvPr id="13" name="ZoneTexte 12">
            <a:extLst>
              <a:ext uri="{FF2B5EF4-FFF2-40B4-BE49-F238E27FC236}">
                <a16:creationId xmlns:a16="http://schemas.microsoft.com/office/drawing/2014/main" id="{A24AF1C0-9FE0-F65A-4E5A-B561EAE488F9}"/>
              </a:ext>
            </a:extLst>
          </p:cNvPr>
          <p:cNvSpPr txBox="1"/>
          <p:nvPr/>
        </p:nvSpPr>
        <p:spPr>
          <a:xfrm>
            <a:off x="318942" y="2377977"/>
            <a:ext cx="6385036" cy="1815882"/>
          </a:xfrm>
          <a:prstGeom prst="rect">
            <a:avLst/>
          </a:prstGeom>
          <a:noFill/>
        </p:spPr>
        <p:txBody>
          <a:bodyPr wrap="square" rtlCol="0">
            <a:spAutoFit/>
          </a:bodyPr>
          <a:lstStyle/>
          <a:p>
            <a:pPr marR="0" algn="l"/>
            <a:r>
              <a:rPr lang="en-US" sz="1400" b="0" i="0" u="none" strike="noStrike" baseline="0" dirty="0">
                <a:solidFill>
                  <a:srgbClr val="000000"/>
                </a:solidFill>
                <a:latin typeface="+mn-lt"/>
              </a:rPr>
              <a:t>This new command enables to access to the </a:t>
            </a:r>
            <a:r>
              <a:rPr lang="en-US" sz="1400" b="1" i="0" u="none" strike="noStrike" baseline="0" dirty="0">
                <a:solidFill>
                  <a:srgbClr val="000000"/>
                </a:solidFill>
                <a:latin typeface="+mn-lt"/>
              </a:rPr>
              <a:t>table of assignment of solids, </a:t>
            </a:r>
            <a:r>
              <a:rPr lang="en-US" sz="1400" b="0" i="0" u="none" strike="noStrike" baseline="0" dirty="0">
                <a:solidFill>
                  <a:srgbClr val="000000"/>
                </a:solidFill>
                <a:latin typeface="+mn-lt"/>
              </a:rPr>
              <a:t>where you decide whether a solid is the</a:t>
            </a:r>
            <a:r>
              <a:rPr lang="en-US" sz="1400" b="1" i="0" u="none" strike="noStrike" baseline="0" dirty="0">
                <a:solidFill>
                  <a:srgbClr val="000000"/>
                </a:solidFill>
                <a:latin typeface="+mn-lt"/>
              </a:rPr>
              <a:t> workpiece, </a:t>
            </a:r>
            <a:r>
              <a:rPr lang="en-US" sz="1400" b="0" i="0" u="none" strike="noStrike" baseline="0" dirty="0">
                <a:solidFill>
                  <a:srgbClr val="000000"/>
                </a:solidFill>
                <a:latin typeface="+mn-lt"/>
              </a:rPr>
              <a:t>the </a:t>
            </a:r>
            <a:r>
              <a:rPr lang="en-US" sz="1400" b="1" i="0" u="none" strike="noStrike" baseline="0" dirty="0">
                <a:solidFill>
                  <a:srgbClr val="000000"/>
                </a:solidFill>
                <a:latin typeface="+mn-lt"/>
              </a:rPr>
              <a:t>stock, </a:t>
            </a:r>
            <a:r>
              <a:rPr lang="en-US" sz="1400" b="0" i="0" u="none" strike="noStrike" baseline="0" dirty="0">
                <a:solidFill>
                  <a:srgbClr val="000000"/>
                </a:solidFill>
                <a:latin typeface="+mn-lt"/>
              </a:rPr>
              <a:t>a</a:t>
            </a:r>
            <a:r>
              <a:rPr lang="en-US" sz="1400" b="1" i="0" u="none" strike="noStrike" baseline="0" dirty="0">
                <a:solidFill>
                  <a:srgbClr val="000000"/>
                </a:solidFill>
                <a:latin typeface="+mn-lt"/>
              </a:rPr>
              <a:t> clamping element </a:t>
            </a:r>
            <a:r>
              <a:rPr lang="en-US" sz="1400" b="0" i="0" u="none" strike="noStrike" baseline="0" dirty="0">
                <a:solidFill>
                  <a:srgbClr val="000000"/>
                </a:solidFill>
                <a:latin typeface="+mn-lt"/>
              </a:rPr>
              <a:t>or something else. This table is usually accessible while importing a solid or set of solids.</a:t>
            </a:r>
          </a:p>
          <a:p>
            <a:pPr marR="0" algn="l"/>
            <a:r>
              <a:rPr lang="en-US" sz="1400" b="0" i="0" u="none" strike="noStrike" baseline="0" dirty="0">
                <a:solidFill>
                  <a:srgbClr val="000000"/>
                </a:solidFill>
                <a:latin typeface="+mn-lt"/>
              </a:rPr>
              <a:t>This command, located in the menu File/Add can be useful:</a:t>
            </a:r>
          </a:p>
          <a:p>
            <a:pPr marR="0" algn="l"/>
            <a:r>
              <a:rPr lang="en-US" sz="1400" b="0" i="0" u="none" strike="noStrike" baseline="0" dirty="0">
                <a:solidFill>
                  <a:srgbClr val="000000"/>
                </a:solidFill>
                <a:latin typeface="+mn-lt"/>
              </a:rPr>
              <a:t>- if you canceled the automatic import and want to be back to the assignment step</a:t>
            </a:r>
          </a:p>
          <a:p>
            <a:pPr marR="0" algn="l"/>
            <a:r>
              <a:rPr lang="en-US" sz="1400" b="0" i="0" u="none" strike="noStrike" baseline="0" dirty="0">
                <a:solidFill>
                  <a:srgbClr val="000000"/>
                </a:solidFill>
                <a:latin typeface="+mn-lt"/>
              </a:rPr>
              <a:t>- If you design the workpiece, and design or add the stock (in solid) and other elements  such as clamps (still in solid), once all on the screen you can call the table to assign their typology to each of them</a:t>
            </a:r>
          </a:p>
        </p:txBody>
      </p:sp>
      <p:pic>
        <p:nvPicPr>
          <p:cNvPr id="17" name="Image 16">
            <a:extLst>
              <a:ext uri="{FF2B5EF4-FFF2-40B4-BE49-F238E27FC236}">
                <a16:creationId xmlns:a16="http://schemas.microsoft.com/office/drawing/2014/main" id="{FE5E0E02-4480-AF8A-4324-C96BE6986EA7}"/>
              </a:ext>
            </a:extLst>
          </p:cNvPr>
          <p:cNvPicPr>
            <a:picLocks noChangeAspect="1"/>
          </p:cNvPicPr>
          <p:nvPr/>
        </p:nvPicPr>
        <p:blipFill>
          <a:blip r:embed="rId2"/>
          <a:stretch>
            <a:fillRect/>
          </a:stretch>
        </p:blipFill>
        <p:spPr>
          <a:xfrm>
            <a:off x="335361" y="4332979"/>
            <a:ext cx="5639312" cy="2528812"/>
          </a:xfrm>
          <a:prstGeom prst="rect">
            <a:avLst/>
          </a:prstGeom>
        </p:spPr>
      </p:pic>
      <p:sp>
        <p:nvSpPr>
          <p:cNvPr id="5" name="ZoneTexte 4">
            <a:extLst>
              <a:ext uri="{FF2B5EF4-FFF2-40B4-BE49-F238E27FC236}">
                <a16:creationId xmlns:a16="http://schemas.microsoft.com/office/drawing/2014/main" id="{AC5C2AF0-460B-7B27-78EE-634CBEB93C87}"/>
              </a:ext>
            </a:extLst>
          </p:cNvPr>
          <p:cNvSpPr txBox="1"/>
          <p:nvPr/>
        </p:nvSpPr>
        <p:spPr>
          <a:xfrm>
            <a:off x="7161286" y="2237729"/>
            <a:ext cx="4880179" cy="1169551"/>
          </a:xfrm>
          <a:prstGeom prst="rect">
            <a:avLst/>
          </a:prstGeom>
          <a:noFill/>
        </p:spPr>
        <p:txBody>
          <a:bodyPr wrap="square" rtlCol="0">
            <a:spAutoFit/>
          </a:bodyPr>
          <a:lstStyle/>
          <a:p>
            <a:r>
              <a:rPr lang="fr-FR" sz="1400" dirty="0" err="1"/>
              <a:t>We</a:t>
            </a:r>
            <a:r>
              <a:rPr lang="fr-FR" sz="1400" dirty="0"/>
              <a:t> have </a:t>
            </a:r>
            <a:r>
              <a:rPr lang="fr-FR" sz="1400" dirty="0" err="1"/>
              <a:t>added</a:t>
            </a:r>
            <a:r>
              <a:rPr lang="fr-FR" sz="1400" dirty="0"/>
              <a:t> a </a:t>
            </a:r>
            <a:r>
              <a:rPr lang="fr-FR" sz="1400" b="1" dirty="0" err="1"/>
              <a:t>color</a:t>
            </a:r>
            <a:r>
              <a:rPr lang="fr-FR" sz="1400" b="1" dirty="0"/>
              <a:t> for the opposite </a:t>
            </a:r>
            <a:r>
              <a:rPr lang="fr-FR" sz="1400" b="1" dirty="0" err="1"/>
              <a:t>side</a:t>
            </a:r>
            <a:r>
              <a:rPr lang="fr-FR" sz="1400" b="1" dirty="0"/>
              <a:t> of the </a:t>
            </a:r>
            <a:r>
              <a:rPr lang="fr-FR" sz="1400" b="1" dirty="0" err="1"/>
              <a:t>solid</a:t>
            </a:r>
            <a:r>
              <a:rPr lang="fr-FR" sz="1400" b="1" dirty="0"/>
              <a:t> faces</a:t>
            </a:r>
            <a:r>
              <a:rPr lang="fr-FR" sz="1400" dirty="0"/>
              <a:t>. This </a:t>
            </a:r>
            <a:r>
              <a:rPr lang="fr-FR" sz="1400" dirty="0" err="1"/>
              <a:t>is</a:t>
            </a:r>
            <a:r>
              <a:rPr lang="fr-FR" sz="1400" dirty="0"/>
              <a:t> </a:t>
            </a:r>
            <a:r>
              <a:rPr lang="fr-FR" sz="1400" dirty="0" err="1"/>
              <a:t>available</a:t>
            </a:r>
            <a:r>
              <a:rPr lang="fr-FR" sz="1400" dirty="0"/>
              <a:t> in the </a:t>
            </a:r>
            <a:r>
              <a:rPr lang="fr-FR" sz="1400" dirty="0" err="1"/>
              <a:t>themes</a:t>
            </a:r>
            <a:r>
              <a:rPr lang="fr-FR" sz="1400" dirty="0"/>
              <a:t> of </a:t>
            </a:r>
            <a:r>
              <a:rPr lang="fr-FR" sz="1400" b="1" dirty="0"/>
              <a:t>Tools/Options</a:t>
            </a:r>
            <a:r>
              <a:rPr lang="fr-FR" sz="1400" dirty="0"/>
              <a:t>.</a:t>
            </a:r>
          </a:p>
          <a:p>
            <a:r>
              <a:rPr lang="fr-FR" sz="1400" dirty="0" err="1"/>
              <a:t>Consequently</a:t>
            </a:r>
            <a:r>
              <a:rPr lang="fr-FR" sz="1400" dirty="0"/>
              <a:t>, if faces are </a:t>
            </a:r>
            <a:r>
              <a:rPr lang="fr-FR" sz="1400" dirty="0" err="1"/>
              <a:t>missing</a:t>
            </a:r>
            <a:r>
              <a:rPr lang="fr-FR" sz="1400" dirty="0"/>
              <a:t>, </a:t>
            </a:r>
            <a:r>
              <a:rPr lang="fr-FR" sz="1400" dirty="0" err="1"/>
              <a:t>we</a:t>
            </a:r>
            <a:r>
              <a:rPr lang="fr-FR" sz="1400" dirty="0"/>
              <a:t> </a:t>
            </a:r>
            <a:r>
              <a:rPr lang="fr-FR" sz="1400" dirty="0" err="1"/>
              <a:t>see</a:t>
            </a:r>
            <a:r>
              <a:rPr lang="fr-FR" sz="1400" dirty="0"/>
              <a:t> the ‘</a:t>
            </a:r>
            <a:r>
              <a:rPr lang="fr-FR" sz="1400" dirty="0" err="1"/>
              <a:t>inside</a:t>
            </a:r>
            <a:r>
              <a:rPr lang="fr-FR" sz="1400" dirty="0"/>
              <a:t>’ of the </a:t>
            </a:r>
            <a:r>
              <a:rPr lang="fr-FR" sz="1400" dirty="0" err="1"/>
              <a:t>solid</a:t>
            </a:r>
            <a:r>
              <a:rPr lang="fr-FR" sz="1400" dirty="0"/>
              <a:t>, </a:t>
            </a:r>
            <a:r>
              <a:rPr lang="fr-FR" sz="1400" dirty="0" err="1"/>
              <a:t>with</a:t>
            </a:r>
            <a:r>
              <a:rPr lang="fr-FR" sz="1400" dirty="0"/>
              <a:t> </a:t>
            </a:r>
            <a:r>
              <a:rPr lang="fr-FR" sz="1400" dirty="0" err="1"/>
              <a:t>this</a:t>
            </a:r>
            <a:r>
              <a:rPr lang="fr-FR" sz="1400" dirty="0"/>
              <a:t> </a:t>
            </a:r>
            <a:r>
              <a:rPr lang="fr-FR" sz="1400" dirty="0" err="1"/>
              <a:t>color</a:t>
            </a:r>
            <a:r>
              <a:rPr lang="fr-FR" sz="1400" dirty="0"/>
              <a:t>.</a:t>
            </a:r>
          </a:p>
          <a:p>
            <a:r>
              <a:rPr lang="fr-FR" sz="1400" dirty="0"/>
              <a:t>Example </a:t>
            </a:r>
            <a:r>
              <a:rPr lang="fr-FR" sz="1400" dirty="0" err="1"/>
              <a:t>below</a:t>
            </a:r>
            <a:r>
              <a:rPr lang="fr-FR" sz="1400" dirty="0"/>
              <a:t> </a:t>
            </a:r>
            <a:r>
              <a:rPr lang="fr-FR" sz="1400" dirty="0" err="1"/>
              <a:t>with</a:t>
            </a:r>
            <a:r>
              <a:rPr lang="fr-FR" sz="1400" dirty="0"/>
              <a:t> the </a:t>
            </a:r>
            <a:r>
              <a:rPr lang="fr-FR" sz="1400" dirty="0" err="1"/>
              <a:t>color</a:t>
            </a:r>
            <a:r>
              <a:rPr lang="fr-FR" sz="1400" dirty="0"/>
              <a:t> of Back faces set to Red:</a:t>
            </a:r>
          </a:p>
        </p:txBody>
      </p:sp>
      <p:pic>
        <p:nvPicPr>
          <p:cNvPr id="6" name="Image 5">
            <a:extLst>
              <a:ext uri="{FF2B5EF4-FFF2-40B4-BE49-F238E27FC236}">
                <a16:creationId xmlns:a16="http://schemas.microsoft.com/office/drawing/2014/main" id="{C3AB081B-59C9-ED30-F40B-015CBA1FFDCF}"/>
              </a:ext>
            </a:extLst>
          </p:cNvPr>
          <p:cNvPicPr>
            <a:picLocks noChangeAspect="1"/>
          </p:cNvPicPr>
          <p:nvPr/>
        </p:nvPicPr>
        <p:blipFill>
          <a:blip r:embed="rId3"/>
          <a:stretch>
            <a:fillRect/>
          </a:stretch>
        </p:blipFill>
        <p:spPr>
          <a:xfrm>
            <a:off x="7234468" y="3460714"/>
            <a:ext cx="4334772" cy="3191348"/>
          </a:xfrm>
          <a:prstGeom prst="rect">
            <a:avLst/>
          </a:prstGeom>
        </p:spPr>
      </p:pic>
      <p:sp>
        <p:nvSpPr>
          <p:cNvPr id="7" name="ZoneTexte 6">
            <a:extLst>
              <a:ext uri="{FF2B5EF4-FFF2-40B4-BE49-F238E27FC236}">
                <a16:creationId xmlns:a16="http://schemas.microsoft.com/office/drawing/2014/main" id="{0EEB6140-79AF-5229-3DE4-F3C61D3E20B5}"/>
              </a:ext>
            </a:extLst>
          </p:cNvPr>
          <p:cNvSpPr txBox="1"/>
          <p:nvPr/>
        </p:nvSpPr>
        <p:spPr>
          <a:xfrm>
            <a:off x="703022" y="1636214"/>
            <a:ext cx="2708656" cy="369332"/>
          </a:xfrm>
          <a:prstGeom prst="rect">
            <a:avLst/>
          </a:prstGeom>
          <a:noFill/>
        </p:spPr>
        <p:txBody>
          <a:bodyPr wrap="square">
            <a:spAutoFit/>
          </a:bodyPr>
          <a:lstStyle/>
          <a:p>
            <a:r>
              <a:rPr lang="fr-FR" b="1" dirty="0" err="1"/>
              <a:t>Assignment</a:t>
            </a:r>
            <a:r>
              <a:rPr lang="fr-FR" b="1" dirty="0"/>
              <a:t> of </a:t>
            </a:r>
            <a:r>
              <a:rPr lang="fr-FR" b="1" dirty="0" err="1"/>
              <a:t>Solids</a:t>
            </a:r>
            <a:endParaRPr lang="fr-FR" dirty="0"/>
          </a:p>
        </p:txBody>
      </p:sp>
      <p:sp>
        <p:nvSpPr>
          <p:cNvPr id="8" name="ZoneTexte 7">
            <a:extLst>
              <a:ext uri="{FF2B5EF4-FFF2-40B4-BE49-F238E27FC236}">
                <a16:creationId xmlns:a16="http://schemas.microsoft.com/office/drawing/2014/main" id="{61B39E0D-5224-E00F-EDD2-C49D3B14A665}"/>
              </a:ext>
            </a:extLst>
          </p:cNvPr>
          <p:cNvSpPr txBox="1"/>
          <p:nvPr/>
        </p:nvSpPr>
        <p:spPr>
          <a:xfrm>
            <a:off x="7161286" y="1636214"/>
            <a:ext cx="3558594" cy="369332"/>
          </a:xfrm>
          <a:prstGeom prst="rect">
            <a:avLst/>
          </a:prstGeom>
          <a:noFill/>
        </p:spPr>
        <p:txBody>
          <a:bodyPr wrap="square">
            <a:spAutoFit/>
          </a:bodyPr>
          <a:lstStyle/>
          <a:p>
            <a:r>
              <a:rPr lang="fr-FR" b="1" dirty="0"/>
              <a:t>Back of </a:t>
            </a:r>
            <a:r>
              <a:rPr lang="fr-FR" b="1" dirty="0" err="1"/>
              <a:t>solid</a:t>
            </a:r>
            <a:r>
              <a:rPr lang="fr-FR" b="1" dirty="0"/>
              <a:t> Faces </a:t>
            </a:r>
            <a:r>
              <a:rPr lang="fr-FR" b="1" dirty="0" err="1"/>
              <a:t>Colors</a:t>
            </a:r>
            <a:endParaRPr lang="fr-FR" dirty="0"/>
          </a:p>
        </p:txBody>
      </p:sp>
      <p:pic>
        <p:nvPicPr>
          <p:cNvPr id="11" name="Image 10">
            <a:extLst>
              <a:ext uri="{FF2B5EF4-FFF2-40B4-BE49-F238E27FC236}">
                <a16:creationId xmlns:a16="http://schemas.microsoft.com/office/drawing/2014/main" id="{03A071FD-F402-A2F4-C62B-F04BC8FF1D21}"/>
              </a:ext>
            </a:extLst>
          </p:cNvPr>
          <p:cNvPicPr>
            <a:picLocks noChangeAspect="1"/>
          </p:cNvPicPr>
          <p:nvPr/>
        </p:nvPicPr>
        <p:blipFill>
          <a:blip r:embed="rId4"/>
          <a:stretch>
            <a:fillRect/>
          </a:stretch>
        </p:blipFill>
        <p:spPr>
          <a:xfrm>
            <a:off x="351367" y="1657627"/>
            <a:ext cx="324147" cy="324147"/>
          </a:xfrm>
          <a:prstGeom prst="rect">
            <a:avLst/>
          </a:prstGeom>
        </p:spPr>
      </p:pic>
      <p:grpSp>
        <p:nvGrpSpPr>
          <p:cNvPr id="19" name="Groupe 18">
            <a:extLst>
              <a:ext uri="{FF2B5EF4-FFF2-40B4-BE49-F238E27FC236}">
                <a16:creationId xmlns:a16="http://schemas.microsoft.com/office/drawing/2014/main" id="{3F795F3C-2F1B-F969-CB70-859DB530FC39}"/>
              </a:ext>
            </a:extLst>
          </p:cNvPr>
          <p:cNvGrpSpPr/>
          <p:nvPr/>
        </p:nvGrpSpPr>
        <p:grpSpPr>
          <a:xfrm>
            <a:off x="3129033" y="1477117"/>
            <a:ext cx="845672" cy="809283"/>
            <a:chOff x="10127164" y="5361875"/>
            <a:chExt cx="737060" cy="700541"/>
          </a:xfrm>
        </p:grpSpPr>
        <p:sp>
          <p:nvSpPr>
            <p:cNvPr id="20" name="Rectangle : coins arrondis 19">
              <a:extLst>
                <a:ext uri="{FF2B5EF4-FFF2-40B4-BE49-F238E27FC236}">
                  <a16:creationId xmlns:a16="http://schemas.microsoft.com/office/drawing/2014/main" id="{C6E70BF0-8714-1FD7-447D-0D62467837A1}"/>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isocèle 20">
              <a:extLst>
                <a:ext uri="{FF2B5EF4-FFF2-40B4-BE49-F238E27FC236}">
                  <a16:creationId xmlns:a16="http://schemas.microsoft.com/office/drawing/2014/main" id="{E0F11A26-E93B-DC70-7754-FA037CEF49C2}"/>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1F0C8329-D0E4-2FFE-30A0-BDA69E37FE7F}"/>
                </a:ext>
              </a:extLst>
            </p:cNvPr>
            <p:cNvSpPr txBox="1"/>
            <p:nvPr/>
          </p:nvSpPr>
          <p:spPr>
            <a:xfrm>
              <a:off x="10226246" y="5535145"/>
              <a:ext cx="551816" cy="346348"/>
            </a:xfrm>
            <a:prstGeom prst="rect">
              <a:avLst/>
            </a:prstGeom>
            <a:noFill/>
          </p:spPr>
          <p:txBody>
            <a:bodyPr wrap="square" rtlCol="0">
              <a:spAutoFit/>
            </a:bodyPr>
            <a:lstStyle/>
            <a:p>
              <a:r>
                <a:rPr lang="fr-FR" sz="2000" b="1" dirty="0">
                  <a:solidFill>
                    <a:schemeClr val="bg1"/>
                  </a:solidFill>
                </a:rPr>
                <a:t>VM</a:t>
              </a:r>
              <a:endParaRPr lang="fr-FR" b="1" dirty="0">
                <a:solidFill>
                  <a:schemeClr val="bg1"/>
                </a:solidFill>
              </a:endParaRPr>
            </a:p>
          </p:txBody>
        </p:sp>
      </p:grpSp>
      <p:grpSp>
        <p:nvGrpSpPr>
          <p:cNvPr id="23" name="Groupe 22">
            <a:extLst>
              <a:ext uri="{FF2B5EF4-FFF2-40B4-BE49-F238E27FC236}">
                <a16:creationId xmlns:a16="http://schemas.microsoft.com/office/drawing/2014/main" id="{2B33B2B4-8869-5BDA-533F-C0D99FC43DF5}"/>
              </a:ext>
            </a:extLst>
          </p:cNvPr>
          <p:cNvGrpSpPr/>
          <p:nvPr/>
        </p:nvGrpSpPr>
        <p:grpSpPr>
          <a:xfrm>
            <a:off x="9874208" y="1405237"/>
            <a:ext cx="845672" cy="809283"/>
            <a:chOff x="10127164" y="5361875"/>
            <a:chExt cx="737060" cy="700541"/>
          </a:xfrm>
        </p:grpSpPr>
        <p:sp>
          <p:nvSpPr>
            <p:cNvPr id="24" name="Rectangle : coins arrondis 23">
              <a:extLst>
                <a:ext uri="{FF2B5EF4-FFF2-40B4-BE49-F238E27FC236}">
                  <a16:creationId xmlns:a16="http://schemas.microsoft.com/office/drawing/2014/main" id="{061AF1B9-9642-8FDB-2317-FF9C4FE21E12}"/>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riangle isocèle 24">
              <a:extLst>
                <a:ext uri="{FF2B5EF4-FFF2-40B4-BE49-F238E27FC236}">
                  <a16:creationId xmlns:a16="http://schemas.microsoft.com/office/drawing/2014/main" id="{2E89297E-E400-AB8C-1BDE-35DD2A5CFF2B}"/>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9E215BDE-5A8F-2177-3664-A7892D8227DF}"/>
                </a:ext>
              </a:extLst>
            </p:cNvPr>
            <p:cNvSpPr txBox="1"/>
            <p:nvPr/>
          </p:nvSpPr>
          <p:spPr>
            <a:xfrm>
              <a:off x="10249461" y="5512090"/>
              <a:ext cx="478093" cy="400110"/>
            </a:xfrm>
            <a:prstGeom prst="rect">
              <a:avLst/>
            </a:prstGeom>
            <a:noFill/>
          </p:spPr>
          <p:txBody>
            <a:bodyPr wrap="square" rtlCol="0">
              <a:spAutoFit/>
            </a:bodyPr>
            <a:lstStyle/>
            <a:p>
              <a:r>
                <a:rPr lang="fr-FR" sz="2400" b="1" dirty="0">
                  <a:solidFill>
                    <a:schemeClr val="bg1"/>
                  </a:solidFill>
                </a:rPr>
                <a:t>10</a:t>
              </a:r>
              <a:endParaRPr lang="fr-FR" b="1" dirty="0">
                <a:solidFill>
                  <a:schemeClr val="bg1"/>
                </a:solidFill>
              </a:endParaRPr>
            </a:p>
          </p:txBody>
        </p:sp>
      </p:grpSp>
      <p:grpSp>
        <p:nvGrpSpPr>
          <p:cNvPr id="27" name="Groupe 26">
            <a:extLst>
              <a:ext uri="{FF2B5EF4-FFF2-40B4-BE49-F238E27FC236}">
                <a16:creationId xmlns:a16="http://schemas.microsoft.com/office/drawing/2014/main" id="{116B92B0-81D4-2DCD-1058-E383C2E1F2C0}"/>
              </a:ext>
            </a:extLst>
          </p:cNvPr>
          <p:cNvGrpSpPr/>
          <p:nvPr/>
        </p:nvGrpSpPr>
        <p:grpSpPr>
          <a:xfrm>
            <a:off x="4020152" y="1477117"/>
            <a:ext cx="845672" cy="809283"/>
            <a:chOff x="10127164" y="5361875"/>
            <a:chExt cx="737060" cy="700541"/>
          </a:xfrm>
        </p:grpSpPr>
        <p:sp>
          <p:nvSpPr>
            <p:cNvPr id="28" name="Rectangle : coins arrondis 27">
              <a:extLst>
                <a:ext uri="{FF2B5EF4-FFF2-40B4-BE49-F238E27FC236}">
                  <a16:creationId xmlns:a16="http://schemas.microsoft.com/office/drawing/2014/main" id="{E8A62FEF-E8C3-6C56-4A16-51A7DEBB0EDA}"/>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Triangle isocèle 28">
              <a:extLst>
                <a:ext uri="{FF2B5EF4-FFF2-40B4-BE49-F238E27FC236}">
                  <a16:creationId xmlns:a16="http://schemas.microsoft.com/office/drawing/2014/main" id="{D5B46D9D-1E18-CFB5-92B4-500066BFE53E}"/>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D2321708-DC1A-5A4D-18E5-5926F9EFB4F1}"/>
                </a:ext>
              </a:extLst>
            </p:cNvPr>
            <p:cNvSpPr txBox="1"/>
            <p:nvPr/>
          </p:nvSpPr>
          <p:spPr>
            <a:xfrm>
              <a:off x="10249461" y="5512090"/>
              <a:ext cx="478093" cy="400110"/>
            </a:xfrm>
            <a:prstGeom prst="rect">
              <a:avLst/>
            </a:prstGeom>
            <a:noFill/>
          </p:spPr>
          <p:txBody>
            <a:bodyPr wrap="square" rtlCol="0">
              <a:spAutoFit/>
            </a:bodyPr>
            <a:lstStyle/>
            <a:p>
              <a:r>
                <a:rPr lang="fr-FR" sz="2400" b="1" dirty="0">
                  <a:solidFill>
                    <a:schemeClr val="bg1"/>
                  </a:solidFill>
                </a:rPr>
                <a:t>22</a:t>
              </a:r>
              <a:endParaRPr lang="fr-FR" b="1" dirty="0">
                <a:solidFill>
                  <a:schemeClr val="bg1"/>
                </a:solidFill>
              </a:endParaRPr>
            </a:p>
          </p:txBody>
        </p:sp>
      </p:grpSp>
    </p:spTree>
    <p:extLst>
      <p:ext uri="{BB962C8B-B14F-4D97-AF65-F5344CB8AC3E}">
        <p14:creationId xmlns:p14="http://schemas.microsoft.com/office/powerpoint/2010/main" val="62179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text, tableware, dishware, plate&#10;&#10;Description automatically generated">
            <a:extLst>
              <a:ext uri="{FF2B5EF4-FFF2-40B4-BE49-F238E27FC236}">
                <a16:creationId xmlns:a16="http://schemas.microsoft.com/office/drawing/2014/main" id="{5EC58A83-AEA1-44F2-B54F-4F25B623D90A}"/>
              </a:ext>
            </a:extLst>
          </p:cNvPr>
          <p:cNvPicPr>
            <a:picLocks noChangeAspect="1"/>
          </p:cNvPicPr>
          <p:nvPr/>
        </p:nvPicPr>
        <p:blipFill>
          <a:blip r:embed="rId2"/>
          <a:stretch>
            <a:fillRect/>
          </a:stretch>
        </p:blipFill>
        <p:spPr>
          <a:xfrm>
            <a:off x="345440" y="6062416"/>
            <a:ext cx="1776904" cy="520405"/>
          </a:xfrm>
          <a:prstGeom prst="rect">
            <a:avLst/>
          </a:prstGeom>
        </p:spPr>
      </p:pic>
      <p:sp>
        <p:nvSpPr>
          <p:cNvPr id="15" name="Title 1">
            <a:extLst>
              <a:ext uri="{FF2B5EF4-FFF2-40B4-BE49-F238E27FC236}">
                <a16:creationId xmlns:a16="http://schemas.microsoft.com/office/drawing/2014/main" id="{C4EAEC10-C034-4150-86D7-79A135D35404}"/>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3" name="ZoneTexte 2">
            <a:extLst>
              <a:ext uri="{FF2B5EF4-FFF2-40B4-BE49-F238E27FC236}">
                <a16:creationId xmlns:a16="http://schemas.microsoft.com/office/drawing/2014/main" id="{78D55CC1-30AB-D8FB-30A8-08C6B6456EFC}"/>
              </a:ext>
            </a:extLst>
          </p:cNvPr>
          <p:cNvSpPr txBox="1"/>
          <p:nvPr/>
        </p:nvSpPr>
        <p:spPr>
          <a:xfrm>
            <a:off x="345440" y="846554"/>
            <a:ext cx="7776864" cy="646331"/>
          </a:xfrm>
          <a:prstGeom prst="rect">
            <a:avLst/>
          </a:prstGeom>
          <a:noFill/>
        </p:spPr>
        <p:txBody>
          <a:bodyPr wrap="square" rtlCol="0">
            <a:spAutoFit/>
          </a:bodyPr>
          <a:lstStyle/>
          <a:p>
            <a:r>
              <a:rPr lang="fr-FR" sz="3600">
                <a:latin typeface="Calibri" panose="020F0502020204030204" pitchFamily="34" charset="0"/>
              </a:rPr>
              <a:t>Hardware</a:t>
            </a:r>
          </a:p>
        </p:txBody>
      </p:sp>
      <p:sp>
        <p:nvSpPr>
          <p:cNvPr id="9" name="ZoneTexte 8">
            <a:extLst>
              <a:ext uri="{FF2B5EF4-FFF2-40B4-BE49-F238E27FC236}">
                <a16:creationId xmlns:a16="http://schemas.microsoft.com/office/drawing/2014/main" id="{187934EE-DC39-A385-E072-95420AB2549C}"/>
              </a:ext>
            </a:extLst>
          </p:cNvPr>
          <p:cNvSpPr txBox="1"/>
          <p:nvPr/>
        </p:nvSpPr>
        <p:spPr>
          <a:xfrm>
            <a:off x="345440" y="2023077"/>
            <a:ext cx="9246846" cy="1600438"/>
          </a:xfrm>
          <a:prstGeom prst="rect">
            <a:avLst/>
          </a:prstGeom>
          <a:noFill/>
        </p:spPr>
        <p:txBody>
          <a:bodyPr wrap="square">
            <a:spAutoFit/>
          </a:bodyPr>
          <a:lstStyle/>
          <a:p>
            <a:r>
              <a:rPr lang="fr-FR" sz="1400" dirty="0" err="1"/>
              <a:t>While</a:t>
            </a:r>
            <a:r>
              <a:rPr lang="fr-FR" sz="1400" dirty="0"/>
              <a:t> running the update of software, GO2cam </a:t>
            </a:r>
            <a:r>
              <a:rPr lang="fr-FR" sz="1400" dirty="0" err="1"/>
              <a:t>will</a:t>
            </a:r>
            <a:r>
              <a:rPr lang="fr-FR" sz="1400" dirty="0"/>
              <a:t> </a:t>
            </a:r>
            <a:r>
              <a:rPr lang="fr-FR" sz="1400" dirty="0" err="1"/>
              <a:t>now</a:t>
            </a:r>
            <a:r>
              <a:rPr lang="fr-FR" sz="1400" dirty="0"/>
              <a:t> </a:t>
            </a:r>
            <a:r>
              <a:rPr lang="fr-FR" sz="1400" dirty="0" err="1"/>
              <a:t>make</a:t>
            </a:r>
            <a:r>
              <a:rPr lang="fr-FR" sz="1400" dirty="0"/>
              <a:t> a test to check if an internet </a:t>
            </a:r>
            <a:r>
              <a:rPr lang="fr-FR" sz="1400" dirty="0" err="1"/>
              <a:t>connection</a:t>
            </a:r>
            <a:r>
              <a:rPr lang="fr-FR" sz="1400" dirty="0"/>
              <a:t> </a:t>
            </a:r>
            <a:r>
              <a:rPr lang="fr-FR" sz="1400" dirty="0" err="1"/>
              <a:t>is</a:t>
            </a:r>
            <a:r>
              <a:rPr lang="fr-FR" sz="1400" dirty="0"/>
              <a:t> </a:t>
            </a:r>
            <a:r>
              <a:rPr lang="fr-FR" sz="1400" dirty="0" err="1"/>
              <a:t>available</a:t>
            </a:r>
            <a:r>
              <a:rPr lang="fr-FR" sz="1400" dirty="0"/>
              <a:t> on the PC. </a:t>
            </a:r>
            <a:r>
              <a:rPr lang="fr-FR" sz="1400" dirty="0" err="1"/>
              <a:t>Without</a:t>
            </a:r>
            <a:r>
              <a:rPr lang="fr-FR" sz="1400" dirty="0"/>
              <a:t> </a:t>
            </a:r>
            <a:r>
              <a:rPr lang="fr-FR" sz="1400" dirty="0" err="1"/>
              <a:t>connection</a:t>
            </a:r>
            <a:r>
              <a:rPr lang="fr-FR" sz="1400" dirty="0"/>
              <a:t>, </a:t>
            </a:r>
            <a:r>
              <a:rPr lang="fr-FR" sz="1400" dirty="0" err="1"/>
              <a:t>following</a:t>
            </a:r>
            <a:r>
              <a:rPr lang="fr-FR" sz="1400" dirty="0"/>
              <a:t> message </a:t>
            </a:r>
            <a:r>
              <a:rPr lang="fr-FR" sz="1400" dirty="0" err="1"/>
              <a:t>will</a:t>
            </a:r>
            <a:r>
              <a:rPr lang="fr-FR" sz="1400" dirty="0"/>
              <a:t> </a:t>
            </a:r>
            <a:r>
              <a:rPr lang="fr-FR" sz="1400" dirty="0" err="1"/>
              <a:t>be</a:t>
            </a:r>
            <a:r>
              <a:rPr lang="fr-FR" sz="1400" dirty="0"/>
              <a:t> </a:t>
            </a:r>
            <a:r>
              <a:rPr lang="fr-FR" sz="1400" dirty="0" err="1"/>
              <a:t>displayed</a:t>
            </a:r>
            <a:r>
              <a:rPr lang="fr-FR" sz="1400" dirty="0"/>
              <a:t>:</a:t>
            </a:r>
            <a:br>
              <a:rPr lang="fr-FR" sz="1400" dirty="0"/>
            </a:br>
            <a:r>
              <a:rPr lang="fr-FR" sz="1400" dirty="0"/>
              <a:t>« </a:t>
            </a:r>
            <a:r>
              <a:rPr lang="en-US" sz="1400" dirty="0"/>
              <a:t>No Internet connection on this computer. Impossible update recover</a:t>
            </a:r>
            <a:r>
              <a:rPr lang="fr-FR" sz="1400" dirty="0"/>
              <a:t>. »</a:t>
            </a:r>
            <a:br>
              <a:rPr lang="fr-FR" sz="1400" dirty="0"/>
            </a:br>
            <a:r>
              <a:rPr lang="fr-FR" sz="1400" dirty="0"/>
              <a:t>If the internet </a:t>
            </a:r>
            <a:r>
              <a:rPr lang="fr-FR" sz="1400" dirty="0" err="1"/>
              <a:t>connection</a:t>
            </a:r>
            <a:r>
              <a:rPr lang="fr-FR" sz="1400" dirty="0"/>
              <a:t> </a:t>
            </a:r>
            <a:r>
              <a:rPr lang="fr-FR" sz="1400" dirty="0" err="1"/>
              <a:t>is</a:t>
            </a:r>
            <a:r>
              <a:rPr lang="fr-FR" sz="1400" dirty="0"/>
              <a:t> </a:t>
            </a:r>
            <a:r>
              <a:rPr lang="fr-FR" sz="1400" dirty="0" err="1"/>
              <a:t>available</a:t>
            </a:r>
            <a:r>
              <a:rPr lang="fr-FR" sz="1400" dirty="0"/>
              <a:t>, GO2cam </a:t>
            </a:r>
            <a:r>
              <a:rPr lang="fr-FR" sz="1400" dirty="0" err="1"/>
              <a:t>will</a:t>
            </a:r>
            <a:r>
              <a:rPr lang="fr-FR" sz="1400" dirty="0"/>
              <a:t> check </a:t>
            </a:r>
            <a:r>
              <a:rPr lang="fr-FR" sz="1400" dirty="0" err="1"/>
              <a:t>then</a:t>
            </a:r>
            <a:r>
              <a:rPr lang="fr-FR" sz="1400" dirty="0"/>
              <a:t> the </a:t>
            </a:r>
            <a:r>
              <a:rPr lang="fr-FR" sz="1400" dirty="0" err="1"/>
              <a:t>access</a:t>
            </a:r>
            <a:r>
              <a:rPr lang="fr-FR" sz="1400" dirty="0"/>
              <a:t> to the FTP download site. If the site </a:t>
            </a:r>
            <a:r>
              <a:rPr lang="fr-FR" sz="1400" dirty="0" err="1"/>
              <a:t>does</a:t>
            </a:r>
            <a:r>
              <a:rPr lang="fr-FR" sz="1400" dirty="0"/>
              <a:t> not </a:t>
            </a:r>
            <a:r>
              <a:rPr lang="fr-FR" sz="1400" dirty="0" err="1"/>
              <a:t>answer</a:t>
            </a:r>
            <a:r>
              <a:rPr lang="fr-FR" sz="1400" dirty="0"/>
              <a:t>, </a:t>
            </a:r>
            <a:r>
              <a:rPr lang="fr-FR" sz="1400" dirty="0" err="1"/>
              <a:t>there</a:t>
            </a:r>
            <a:r>
              <a:rPr lang="fr-FR" sz="1400" dirty="0"/>
              <a:t> </a:t>
            </a:r>
            <a:r>
              <a:rPr lang="fr-FR" sz="1400" dirty="0" err="1"/>
              <a:t>may</a:t>
            </a:r>
            <a:r>
              <a:rPr lang="fr-FR" sz="1400" dirty="0"/>
              <a:t> </a:t>
            </a:r>
            <a:r>
              <a:rPr lang="fr-FR" sz="1400" dirty="0" err="1"/>
              <a:t>be</a:t>
            </a:r>
            <a:r>
              <a:rPr lang="fr-FR" sz="1400" dirty="0"/>
              <a:t> 2 </a:t>
            </a:r>
            <a:r>
              <a:rPr lang="fr-FR" sz="1400" dirty="0" err="1"/>
              <a:t>reasons</a:t>
            </a:r>
            <a:r>
              <a:rPr lang="fr-FR" sz="1400" dirty="0"/>
              <a:t> : </a:t>
            </a:r>
            <a:r>
              <a:rPr lang="fr-FR" sz="1400" dirty="0" err="1"/>
              <a:t>either</a:t>
            </a:r>
            <a:r>
              <a:rPr lang="fr-FR" sz="1400" dirty="0"/>
              <a:t> FTP site </a:t>
            </a:r>
            <a:r>
              <a:rPr lang="fr-FR" sz="1400" dirty="0" err="1"/>
              <a:t>is</a:t>
            </a:r>
            <a:r>
              <a:rPr lang="fr-FR" sz="1400" dirty="0"/>
              <a:t> out of </a:t>
            </a:r>
            <a:r>
              <a:rPr lang="fr-FR" sz="1400" dirty="0" err="1"/>
              <a:t>connection</a:t>
            </a:r>
            <a:r>
              <a:rPr lang="fr-FR" sz="1400" dirty="0"/>
              <a:t>, or the local port 21 </a:t>
            </a:r>
            <a:r>
              <a:rPr lang="fr-FR" sz="1400" dirty="0" err="1"/>
              <a:t>is</a:t>
            </a:r>
            <a:r>
              <a:rPr lang="fr-FR" sz="1400" dirty="0"/>
              <a:t> </a:t>
            </a:r>
            <a:r>
              <a:rPr lang="fr-FR" sz="1400" dirty="0" err="1"/>
              <a:t>blocked</a:t>
            </a:r>
            <a:r>
              <a:rPr lang="fr-FR" sz="1400" dirty="0"/>
              <a:t>. In </a:t>
            </a:r>
            <a:r>
              <a:rPr lang="fr-FR" sz="1400" dirty="0" err="1"/>
              <a:t>this</a:t>
            </a:r>
            <a:r>
              <a:rPr lang="fr-FR" sz="1400" dirty="0"/>
              <a:t> case, </a:t>
            </a:r>
            <a:r>
              <a:rPr lang="fr-FR" sz="1400" dirty="0" err="1"/>
              <a:t>following</a:t>
            </a:r>
            <a:r>
              <a:rPr lang="fr-FR" sz="1400" dirty="0"/>
              <a:t> message </a:t>
            </a:r>
            <a:r>
              <a:rPr lang="fr-FR" sz="1400" dirty="0" err="1"/>
              <a:t>will</a:t>
            </a:r>
            <a:r>
              <a:rPr lang="fr-FR" sz="1400" dirty="0"/>
              <a:t> </a:t>
            </a:r>
            <a:r>
              <a:rPr lang="fr-FR" sz="1400" dirty="0" err="1"/>
              <a:t>be</a:t>
            </a:r>
            <a:r>
              <a:rPr lang="fr-FR" sz="1400" dirty="0"/>
              <a:t> </a:t>
            </a:r>
            <a:r>
              <a:rPr lang="fr-FR" sz="1400" dirty="0" err="1"/>
              <a:t>displayed</a:t>
            </a:r>
            <a:r>
              <a:rPr lang="fr-FR" sz="1400" dirty="0"/>
              <a:t>: </a:t>
            </a:r>
          </a:p>
          <a:p>
            <a:r>
              <a:rPr lang="fr-FR" sz="1400" dirty="0"/>
              <a:t>« </a:t>
            </a:r>
            <a:r>
              <a:rPr lang="en-US" sz="1400" dirty="0"/>
              <a:t>The update site does not answer. Either it is out of order, or you FTP 21 port is blocked by your </a:t>
            </a:r>
            <a:r>
              <a:rPr lang="en-US" sz="1400" dirty="0" err="1"/>
              <a:t>routeur</a:t>
            </a:r>
            <a:r>
              <a:rPr lang="en-US" sz="1400" dirty="0"/>
              <a:t> or firewall </a:t>
            </a:r>
            <a:r>
              <a:rPr lang="fr-FR" sz="1400" dirty="0"/>
              <a:t>»</a:t>
            </a:r>
          </a:p>
        </p:txBody>
      </p:sp>
      <p:sp>
        <p:nvSpPr>
          <p:cNvPr id="11" name="ZoneTexte 10">
            <a:extLst>
              <a:ext uri="{FF2B5EF4-FFF2-40B4-BE49-F238E27FC236}">
                <a16:creationId xmlns:a16="http://schemas.microsoft.com/office/drawing/2014/main" id="{AFF9B23C-F58C-5750-A37D-138D015729F7}"/>
              </a:ext>
            </a:extLst>
          </p:cNvPr>
          <p:cNvSpPr txBox="1"/>
          <p:nvPr/>
        </p:nvSpPr>
        <p:spPr>
          <a:xfrm>
            <a:off x="345440" y="1547647"/>
            <a:ext cx="1927959" cy="369332"/>
          </a:xfrm>
          <a:prstGeom prst="rect">
            <a:avLst/>
          </a:prstGeom>
          <a:noFill/>
        </p:spPr>
        <p:txBody>
          <a:bodyPr wrap="square" rtlCol="0">
            <a:spAutoFit/>
          </a:bodyPr>
          <a:lstStyle/>
          <a:p>
            <a:r>
              <a:rPr lang="fr-FR" b="1" dirty="0"/>
              <a:t>Software Update</a:t>
            </a:r>
          </a:p>
        </p:txBody>
      </p:sp>
      <p:sp>
        <p:nvSpPr>
          <p:cNvPr id="12" name="ZoneTexte 11">
            <a:extLst>
              <a:ext uri="{FF2B5EF4-FFF2-40B4-BE49-F238E27FC236}">
                <a16:creationId xmlns:a16="http://schemas.microsoft.com/office/drawing/2014/main" id="{1D50F6FC-AE60-9652-715F-FE17137419DC}"/>
              </a:ext>
            </a:extLst>
          </p:cNvPr>
          <p:cNvSpPr txBox="1"/>
          <p:nvPr/>
        </p:nvSpPr>
        <p:spPr>
          <a:xfrm>
            <a:off x="2269374" y="1547647"/>
            <a:ext cx="4968552" cy="369332"/>
          </a:xfrm>
          <a:prstGeom prst="rect">
            <a:avLst/>
          </a:prstGeom>
          <a:noFill/>
        </p:spPr>
        <p:txBody>
          <a:bodyPr wrap="square" rtlCol="0">
            <a:spAutoFit/>
          </a:bodyPr>
          <a:lstStyle/>
          <a:p>
            <a:r>
              <a:rPr lang="fr-FR" dirty="0"/>
              <a:t>New </a:t>
            </a:r>
            <a:r>
              <a:rPr lang="fr-FR" dirty="0" err="1"/>
              <a:t>error</a:t>
            </a:r>
            <a:r>
              <a:rPr lang="fr-FR" dirty="0"/>
              <a:t> messages in case of download issue</a:t>
            </a:r>
          </a:p>
        </p:txBody>
      </p:sp>
      <p:sp>
        <p:nvSpPr>
          <p:cNvPr id="14" name="ZoneTexte 13">
            <a:extLst>
              <a:ext uri="{FF2B5EF4-FFF2-40B4-BE49-F238E27FC236}">
                <a16:creationId xmlns:a16="http://schemas.microsoft.com/office/drawing/2014/main" id="{B2D983E2-F0B6-7432-D21E-B04197754E8D}"/>
              </a:ext>
            </a:extLst>
          </p:cNvPr>
          <p:cNvSpPr txBox="1"/>
          <p:nvPr/>
        </p:nvSpPr>
        <p:spPr>
          <a:xfrm>
            <a:off x="7047102" y="4537739"/>
            <a:ext cx="4669848" cy="369332"/>
          </a:xfrm>
          <a:prstGeom prst="rect">
            <a:avLst/>
          </a:prstGeom>
          <a:noFill/>
        </p:spPr>
        <p:txBody>
          <a:bodyPr wrap="square" rtlCol="0">
            <a:spAutoFit/>
          </a:bodyPr>
          <a:lstStyle/>
          <a:p>
            <a:r>
              <a:rPr lang="fr-FR" dirty="0"/>
              <a:t>New </a:t>
            </a:r>
            <a:r>
              <a:rPr lang="fr-FR" dirty="0" err="1"/>
              <a:t>error</a:t>
            </a:r>
            <a:r>
              <a:rPr lang="fr-FR" dirty="0"/>
              <a:t> messages for network licences issues</a:t>
            </a:r>
          </a:p>
        </p:txBody>
      </p:sp>
      <p:sp>
        <p:nvSpPr>
          <p:cNvPr id="16" name="ZoneTexte 15">
            <a:extLst>
              <a:ext uri="{FF2B5EF4-FFF2-40B4-BE49-F238E27FC236}">
                <a16:creationId xmlns:a16="http://schemas.microsoft.com/office/drawing/2014/main" id="{0F5D8FEB-844B-2EB0-EF2B-69F0DDFC6472}"/>
              </a:ext>
            </a:extLst>
          </p:cNvPr>
          <p:cNvSpPr txBox="1"/>
          <p:nvPr/>
        </p:nvSpPr>
        <p:spPr>
          <a:xfrm>
            <a:off x="5069470" y="5002737"/>
            <a:ext cx="6647480" cy="954107"/>
          </a:xfrm>
          <a:prstGeom prst="rect">
            <a:avLst/>
          </a:prstGeom>
          <a:noFill/>
        </p:spPr>
        <p:txBody>
          <a:bodyPr wrap="square">
            <a:spAutoFit/>
          </a:bodyPr>
          <a:lstStyle/>
          <a:p>
            <a:r>
              <a:rPr lang="fr-FR" sz="1400" dirty="0"/>
              <a:t>LAN : </a:t>
            </a:r>
            <a:r>
              <a:rPr lang="fr-FR" sz="1400" dirty="0" err="1"/>
              <a:t>cannot</a:t>
            </a:r>
            <a:r>
              <a:rPr lang="fr-FR" sz="1400" dirty="0"/>
              <a:t> </a:t>
            </a:r>
            <a:r>
              <a:rPr lang="fr-FR" sz="1400" dirty="0" err="1"/>
              <a:t>connect</a:t>
            </a:r>
            <a:r>
              <a:rPr lang="fr-FR" sz="1400" dirty="0"/>
              <a:t> to </a:t>
            </a:r>
            <a:r>
              <a:rPr lang="fr-FR" sz="1400" dirty="0" err="1"/>
              <a:t>license</a:t>
            </a:r>
            <a:r>
              <a:rPr lang="fr-FR" sz="1400" dirty="0"/>
              <a:t> server. The server has not been </a:t>
            </a:r>
            <a:r>
              <a:rPr lang="fr-FR" sz="1400" dirty="0" err="1"/>
              <a:t>started</a:t>
            </a:r>
            <a:r>
              <a:rPr lang="fr-FR" sz="1400" dirty="0"/>
              <a:t> </a:t>
            </a:r>
            <a:r>
              <a:rPr lang="fr-FR" sz="1400" dirty="0" err="1"/>
              <a:t>yet</a:t>
            </a:r>
            <a:r>
              <a:rPr lang="fr-FR" sz="1400" dirty="0"/>
              <a:t>, or the </a:t>
            </a:r>
            <a:r>
              <a:rPr lang="fr-FR" sz="1400" dirty="0" err="1"/>
              <a:t>wrong</a:t>
            </a:r>
            <a:r>
              <a:rPr lang="fr-FR" sz="1400" dirty="0"/>
              <a:t> </a:t>
            </a:r>
            <a:r>
              <a:rPr lang="fr-FR" sz="1400" dirty="0" err="1"/>
              <a:t>port@host</a:t>
            </a:r>
            <a:r>
              <a:rPr lang="fr-FR" sz="1400" dirty="0"/>
              <a:t> </a:t>
            </a:r>
            <a:r>
              <a:rPr lang="fr-FR" sz="1400" dirty="0" err="1"/>
              <a:t>is</a:t>
            </a:r>
            <a:r>
              <a:rPr lang="fr-FR" sz="1400" dirty="0"/>
              <a:t> </a:t>
            </a:r>
            <a:r>
              <a:rPr lang="fr-FR" sz="1400" dirty="0" err="1"/>
              <a:t>being</a:t>
            </a:r>
            <a:r>
              <a:rPr lang="fr-FR" sz="1400" dirty="0"/>
              <a:t> </a:t>
            </a:r>
            <a:r>
              <a:rPr lang="fr-FR" sz="1400" dirty="0" err="1"/>
              <a:t>used</a:t>
            </a:r>
            <a:r>
              <a:rPr lang="fr-FR" sz="1400" dirty="0"/>
              <a:t>, or the TCP/IP port or host </a:t>
            </a:r>
            <a:r>
              <a:rPr lang="fr-FR" sz="1400" dirty="0" err="1"/>
              <a:t>name</a:t>
            </a:r>
            <a:r>
              <a:rPr lang="fr-FR" sz="1400" dirty="0"/>
              <a:t> in the </a:t>
            </a:r>
            <a:r>
              <a:rPr lang="fr-FR" sz="1400" dirty="0" err="1"/>
              <a:t>lan</a:t>
            </a:r>
            <a:r>
              <a:rPr lang="fr-FR" sz="1400" dirty="0"/>
              <a:t> file </a:t>
            </a:r>
            <a:r>
              <a:rPr lang="fr-FR" sz="1400" dirty="0" err="1"/>
              <a:t>is</a:t>
            </a:r>
            <a:r>
              <a:rPr lang="fr-FR" sz="1400" dirty="0"/>
              <a:t> not correct. </a:t>
            </a:r>
          </a:p>
          <a:p>
            <a:r>
              <a:rPr lang="fr-FR" sz="1400" dirty="0"/>
              <a:t>WAN : the server </a:t>
            </a:r>
            <a:r>
              <a:rPr lang="fr-FR" sz="1400" dirty="0" err="1"/>
              <a:t>is</a:t>
            </a:r>
            <a:r>
              <a:rPr lang="fr-FR" sz="1400" dirty="0"/>
              <a:t> down, </a:t>
            </a:r>
            <a:r>
              <a:rPr lang="fr-FR" sz="1400" dirty="0" err="1"/>
              <a:t>stopped</a:t>
            </a:r>
            <a:r>
              <a:rPr lang="fr-FR" sz="1400" dirty="0"/>
              <a:t> or not </a:t>
            </a:r>
            <a:r>
              <a:rPr lang="fr-FR" sz="1400" dirty="0" err="1"/>
              <a:t>responding</a:t>
            </a:r>
            <a:r>
              <a:rPr lang="fr-FR" sz="1400" dirty="0"/>
              <a:t>. Consult the system </a:t>
            </a:r>
            <a:r>
              <a:rPr lang="fr-FR" sz="1400" dirty="0" err="1"/>
              <a:t>administrator</a:t>
            </a:r>
            <a:r>
              <a:rPr lang="fr-FR" sz="1400" dirty="0"/>
              <a:t> to start the server or </a:t>
            </a:r>
            <a:r>
              <a:rPr lang="fr-FR" sz="1400" dirty="0" err="1"/>
              <a:t>make</a:t>
            </a:r>
            <a:r>
              <a:rPr lang="fr-FR" sz="1400" dirty="0"/>
              <a:t> sure </a:t>
            </a:r>
            <a:r>
              <a:rPr lang="fr-FR" sz="1400" dirty="0" err="1"/>
              <a:t>you</a:t>
            </a:r>
            <a:r>
              <a:rPr lang="fr-FR" sz="1400" dirty="0"/>
              <a:t> are </a:t>
            </a:r>
            <a:r>
              <a:rPr lang="fr-FR" sz="1400" dirty="0" err="1"/>
              <a:t>referring</a:t>
            </a:r>
            <a:r>
              <a:rPr lang="fr-FR" sz="1400" dirty="0"/>
              <a:t> to the correct host in the </a:t>
            </a:r>
            <a:r>
              <a:rPr lang="fr-FR" sz="1400" dirty="0" err="1"/>
              <a:t>license</a:t>
            </a:r>
            <a:r>
              <a:rPr lang="fr-FR" sz="1400" dirty="0"/>
              <a:t> file</a:t>
            </a:r>
          </a:p>
        </p:txBody>
      </p:sp>
      <p:sp>
        <p:nvSpPr>
          <p:cNvPr id="21" name="Rectangle 20">
            <a:extLst>
              <a:ext uri="{FF2B5EF4-FFF2-40B4-BE49-F238E27FC236}">
                <a16:creationId xmlns:a16="http://schemas.microsoft.com/office/drawing/2014/main" id="{E5BC9656-19DD-887E-388A-94596F329A93}"/>
              </a:ext>
            </a:extLst>
          </p:cNvPr>
          <p:cNvSpPr/>
          <p:nvPr/>
        </p:nvSpPr>
        <p:spPr>
          <a:xfrm rot="326895">
            <a:off x="7502614" y="1491882"/>
            <a:ext cx="2409967"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Gmbh - </a:t>
            </a:r>
            <a:r>
              <a:rPr lang="fr-FR" b="1" dirty="0">
                <a:solidFill>
                  <a:srgbClr val="C00000"/>
                </a:solidFill>
              </a:rPr>
              <a:t>15066</a:t>
            </a:r>
          </a:p>
        </p:txBody>
      </p:sp>
      <p:sp>
        <p:nvSpPr>
          <p:cNvPr id="6" name="ZoneTexte 5">
            <a:extLst>
              <a:ext uri="{FF2B5EF4-FFF2-40B4-BE49-F238E27FC236}">
                <a16:creationId xmlns:a16="http://schemas.microsoft.com/office/drawing/2014/main" id="{E4AD424F-C10A-DF9D-A7BE-0FDFE681CF00}"/>
              </a:ext>
            </a:extLst>
          </p:cNvPr>
          <p:cNvSpPr txBox="1"/>
          <p:nvPr/>
        </p:nvSpPr>
        <p:spPr>
          <a:xfrm>
            <a:off x="5069470" y="4537739"/>
            <a:ext cx="1927959" cy="369332"/>
          </a:xfrm>
          <a:prstGeom prst="rect">
            <a:avLst/>
          </a:prstGeom>
          <a:noFill/>
        </p:spPr>
        <p:txBody>
          <a:bodyPr wrap="square" rtlCol="0">
            <a:spAutoFit/>
          </a:bodyPr>
          <a:lstStyle/>
          <a:p>
            <a:r>
              <a:rPr lang="fr-FR" b="1" dirty="0" err="1"/>
              <a:t>Floating</a:t>
            </a:r>
            <a:r>
              <a:rPr lang="fr-FR" b="1" dirty="0"/>
              <a:t> Licences</a:t>
            </a:r>
          </a:p>
        </p:txBody>
      </p:sp>
      <p:sp>
        <p:nvSpPr>
          <p:cNvPr id="13" name="Rectangle 12">
            <a:extLst>
              <a:ext uri="{FF2B5EF4-FFF2-40B4-BE49-F238E27FC236}">
                <a16:creationId xmlns:a16="http://schemas.microsoft.com/office/drawing/2014/main" id="{5AC34DDF-BDE6-48D9-0FAB-B2244D0C5A2B}"/>
              </a:ext>
            </a:extLst>
          </p:cNvPr>
          <p:cNvSpPr/>
          <p:nvPr/>
        </p:nvSpPr>
        <p:spPr>
          <a:xfrm>
            <a:off x="9028562" y="4119770"/>
            <a:ext cx="2533335"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Gmbh - </a:t>
            </a:r>
            <a:r>
              <a:rPr lang="fr-FR" b="1" dirty="0">
                <a:solidFill>
                  <a:srgbClr val="C00000"/>
                </a:solidFill>
              </a:rPr>
              <a:t>15243</a:t>
            </a:r>
          </a:p>
        </p:txBody>
      </p:sp>
      <p:sp>
        <p:nvSpPr>
          <p:cNvPr id="2" name="ZoneTexte 1">
            <a:extLst>
              <a:ext uri="{FF2B5EF4-FFF2-40B4-BE49-F238E27FC236}">
                <a16:creationId xmlns:a16="http://schemas.microsoft.com/office/drawing/2014/main" id="{7D42E184-9275-6530-A97F-3DFEF93FEA15}"/>
              </a:ext>
            </a:extLst>
          </p:cNvPr>
          <p:cNvSpPr txBox="1"/>
          <p:nvPr/>
        </p:nvSpPr>
        <p:spPr>
          <a:xfrm>
            <a:off x="345440" y="4153707"/>
            <a:ext cx="1368152" cy="369332"/>
          </a:xfrm>
          <a:prstGeom prst="rect">
            <a:avLst/>
          </a:prstGeom>
          <a:noFill/>
        </p:spPr>
        <p:txBody>
          <a:bodyPr wrap="square" rtlCol="0">
            <a:spAutoFit/>
          </a:bodyPr>
          <a:lstStyle/>
          <a:p>
            <a:r>
              <a:rPr lang="fr-FR" b="1" dirty="0"/>
              <a:t>Graphics</a:t>
            </a:r>
          </a:p>
        </p:txBody>
      </p:sp>
      <p:sp>
        <p:nvSpPr>
          <p:cNvPr id="4" name="ZoneTexte 3">
            <a:extLst>
              <a:ext uri="{FF2B5EF4-FFF2-40B4-BE49-F238E27FC236}">
                <a16:creationId xmlns:a16="http://schemas.microsoft.com/office/drawing/2014/main" id="{41D69A62-D72D-C53F-7D2B-4168AA939554}"/>
              </a:ext>
            </a:extLst>
          </p:cNvPr>
          <p:cNvSpPr txBox="1"/>
          <p:nvPr/>
        </p:nvSpPr>
        <p:spPr>
          <a:xfrm>
            <a:off x="345440" y="4523039"/>
            <a:ext cx="3700087" cy="1169551"/>
          </a:xfrm>
          <a:prstGeom prst="rect">
            <a:avLst/>
          </a:prstGeom>
          <a:noFill/>
        </p:spPr>
        <p:txBody>
          <a:bodyPr wrap="square" rtlCol="0">
            <a:spAutoFit/>
          </a:bodyPr>
          <a:lstStyle/>
          <a:p>
            <a:pPr algn="just"/>
            <a:r>
              <a:rPr lang="fr-FR" sz="1400" dirty="0"/>
              <a:t>New </a:t>
            </a:r>
            <a:r>
              <a:rPr lang="fr-FR" sz="1400" dirty="0" err="1"/>
              <a:t>error</a:t>
            </a:r>
            <a:r>
              <a:rPr lang="fr-FR" sz="1400" dirty="0"/>
              <a:t> message if the computer system </a:t>
            </a:r>
            <a:r>
              <a:rPr lang="fr-FR" sz="1400" dirty="0" err="1"/>
              <a:t>is</a:t>
            </a:r>
            <a:r>
              <a:rPr lang="fr-FR" sz="1400" dirty="0"/>
              <a:t> not able to display </a:t>
            </a:r>
            <a:r>
              <a:rPr lang="fr-FR" sz="1400" dirty="0" err="1"/>
              <a:t>correctly</a:t>
            </a:r>
            <a:r>
              <a:rPr lang="fr-FR" sz="1400" dirty="0"/>
              <a:t> OpenGL 3.0. </a:t>
            </a:r>
          </a:p>
          <a:p>
            <a:pPr algn="just"/>
            <a:r>
              <a:rPr lang="fr-FR" sz="1400" dirty="0"/>
              <a:t>(</a:t>
            </a:r>
            <a:r>
              <a:rPr lang="fr-FR" sz="1400" dirty="0" err="1"/>
              <a:t>Before</a:t>
            </a:r>
            <a:r>
              <a:rPr lang="fr-FR" sz="1400" dirty="0"/>
              <a:t>, GO2cam </a:t>
            </a:r>
            <a:r>
              <a:rPr lang="fr-FR" sz="1400" dirty="0" err="1"/>
              <a:t>tried</a:t>
            </a:r>
            <a:r>
              <a:rPr lang="fr-FR" sz="1400" dirty="0"/>
              <a:t> to display and </a:t>
            </a:r>
            <a:r>
              <a:rPr lang="fr-FR" sz="1400" dirty="0" err="1"/>
              <a:t>sometimes</a:t>
            </a:r>
            <a:r>
              <a:rPr lang="fr-FR" sz="1400" dirty="0"/>
              <a:t> </a:t>
            </a:r>
            <a:r>
              <a:rPr lang="fr-FR" sz="1400" dirty="0" err="1"/>
              <a:t>switched</a:t>
            </a:r>
            <a:r>
              <a:rPr lang="fr-FR" sz="1400" dirty="0"/>
              <a:t> to </a:t>
            </a:r>
            <a:r>
              <a:rPr lang="fr-FR" sz="1400" dirty="0" err="1"/>
              <a:t>openGL</a:t>
            </a:r>
            <a:r>
              <a:rPr lang="fr-FR" sz="1400" dirty="0"/>
              <a:t> 2.0 for </a:t>
            </a:r>
            <a:r>
              <a:rPr lang="fr-FR" sz="1400" dirty="0" err="1"/>
              <a:t>oldest</a:t>
            </a:r>
            <a:r>
              <a:rPr lang="fr-FR" sz="1400" dirty="0"/>
              <a:t> </a:t>
            </a:r>
            <a:r>
              <a:rPr lang="fr-FR" sz="1400" dirty="0" err="1"/>
              <a:t>systems</a:t>
            </a:r>
            <a:r>
              <a:rPr lang="fr-FR" sz="1400" dirty="0"/>
              <a:t> or </a:t>
            </a:r>
            <a:r>
              <a:rPr lang="fr-FR" sz="1400" dirty="0" err="1"/>
              <a:t>graphic</a:t>
            </a:r>
            <a:r>
              <a:rPr lang="fr-FR" sz="1400" dirty="0"/>
              <a:t> </a:t>
            </a:r>
            <a:r>
              <a:rPr lang="fr-FR" sz="1400" dirty="0" err="1"/>
              <a:t>cards</a:t>
            </a:r>
            <a:r>
              <a:rPr lang="fr-FR" sz="1400" dirty="0"/>
              <a:t>).</a:t>
            </a:r>
          </a:p>
        </p:txBody>
      </p:sp>
    </p:spTree>
    <p:extLst>
      <p:ext uri="{BB962C8B-B14F-4D97-AF65-F5344CB8AC3E}">
        <p14:creationId xmlns:p14="http://schemas.microsoft.com/office/powerpoint/2010/main" val="842719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167928C9-487D-AEF4-E86F-F1C0BD985AD0}"/>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1BC47D79-63E5-7E15-9254-64CA9AC75EEC}"/>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7" name="ZoneTexte 6">
            <a:extLst>
              <a:ext uri="{FF2B5EF4-FFF2-40B4-BE49-F238E27FC236}">
                <a16:creationId xmlns:a16="http://schemas.microsoft.com/office/drawing/2014/main" id="{601A3BF4-9B34-4260-10CA-97441B184C3A}"/>
              </a:ext>
            </a:extLst>
          </p:cNvPr>
          <p:cNvSpPr txBox="1"/>
          <p:nvPr/>
        </p:nvSpPr>
        <p:spPr>
          <a:xfrm>
            <a:off x="335360" y="825140"/>
            <a:ext cx="2608923" cy="646331"/>
          </a:xfrm>
          <a:prstGeom prst="rect">
            <a:avLst/>
          </a:prstGeom>
          <a:noFill/>
        </p:spPr>
        <p:txBody>
          <a:bodyPr wrap="square" rtlCol="0">
            <a:spAutoFit/>
          </a:bodyPr>
          <a:lstStyle/>
          <a:p>
            <a:r>
              <a:rPr lang="fr-FR" sz="3600" err="1">
                <a:latin typeface="Calibri" panose="020F0502020204030204" pitchFamily="34" charset="0"/>
              </a:rPr>
              <a:t>Nesting</a:t>
            </a:r>
            <a:endParaRPr lang="fr-FR" sz="3600">
              <a:latin typeface="Calibri" panose="020F0502020204030204" pitchFamily="34" charset="0"/>
            </a:endParaRPr>
          </a:p>
        </p:txBody>
      </p:sp>
      <p:sp>
        <p:nvSpPr>
          <p:cNvPr id="4" name="ZoneTexte 3">
            <a:extLst>
              <a:ext uri="{FF2B5EF4-FFF2-40B4-BE49-F238E27FC236}">
                <a16:creationId xmlns:a16="http://schemas.microsoft.com/office/drawing/2014/main" id="{F8146BF1-B97C-F1BE-EB6A-01B5CE844E86}"/>
              </a:ext>
            </a:extLst>
          </p:cNvPr>
          <p:cNvSpPr txBox="1"/>
          <p:nvPr/>
        </p:nvSpPr>
        <p:spPr>
          <a:xfrm>
            <a:off x="345440" y="1498798"/>
            <a:ext cx="1026160" cy="369332"/>
          </a:xfrm>
          <a:prstGeom prst="rect">
            <a:avLst/>
          </a:prstGeom>
          <a:noFill/>
        </p:spPr>
        <p:txBody>
          <a:bodyPr wrap="square">
            <a:spAutoFit/>
          </a:bodyPr>
          <a:lstStyle/>
          <a:p>
            <a:r>
              <a:rPr lang="fr-FR" b="1" dirty="0"/>
              <a:t>Import</a:t>
            </a:r>
            <a:endParaRPr lang="fr-FR" dirty="0"/>
          </a:p>
        </p:txBody>
      </p:sp>
      <p:sp>
        <p:nvSpPr>
          <p:cNvPr id="6" name="ZoneTexte 5">
            <a:extLst>
              <a:ext uri="{FF2B5EF4-FFF2-40B4-BE49-F238E27FC236}">
                <a16:creationId xmlns:a16="http://schemas.microsoft.com/office/drawing/2014/main" id="{E2BB2280-DD77-2578-BAAB-28833FE6B5E6}"/>
              </a:ext>
            </a:extLst>
          </p:cNvPr>
          <p:cNvSpPr txBox="1"/>
          <p:nvPr/>
        </p:nvSpPr>
        <p:spPr>
          <a:xfrm>
            <a:off x="1466451" y="1518554"/>
            <a:ext cx="6594447" cy="338554"/>
          </a:xfrm>
          <a:prstGeom prst="rect">
            <a:avLst/>
          </a:prstGeom>
          <a:noFill/>
        </p:spPr>
        <p:txBody>
          <a:bodyPr wrap="square">
            <a:spAutoFit/>
          </a:bodyPr>
          <a:lstStyle/>
          <a:p>
            <a:r>
              <a:rPr lang="fr-FR" sz="1600" err="1"/>
              <a:t>Ability</a:t>
            </a:r>
            <a:r>
              <a:rPr lang="fr-FR" sz="1600"/>
              <a:t> to import </a:t>
            </a:r>
            <a:r>
              <a:rPr lang="fr-FR" sz="1600" b="1" err="1"/>
              <a:t>any</a:t>
            </a:r>
            <a:r>
              <a:rPr lang="fr-FR" sz="1600" b="1"/>
              <a:t> type of </a:t>
            </a:r>
            <a:r>
              <a:rPr lang="fr-FR" sz="1600" b="1" err="1"/>
              <a:t>solid</a:t>
            </a:r>
            <a:r>
              <a:rPr lang="fr-FR" sz="1600" b="1"/>
              <a:t> CAD format files </a:t>
            </a:r>
            <a:r>
              <a:rPr lang="fr-FR" sz="1600"/>
              <a:t>(</a:t>
            </a:r>
            <a:r>
              <a:rPr lang="fr-FR" sz="1600" err="1"/>
              <a:t>only</a:t>
            </a:r>
            <a:r>
              <a:rPr lang="fr-FR" sz="1600"/>
              <a:t> X_T in V609)</a:t>
            </a:r>
            <a:endParaRPr lang="fr-FR" sz="1600" b="1"/>
          </a:p>
        </p:txBody>
      </p:sp>
      <p:sp>
        <p:nvSpPr>
          <p:cNvPr id="8" name="ZoneTexte 7">
            <a:extLst>
              <a:ext uri="{FF2B5EF4-FFF2-40B4-BE49-F238E27FC236}">
                <a16:creationId xmlns:a16="http://schemas.microsoft.com/office/drawing/2014/main" id="{36A8E822-8ECE-68D2-C6FD-BE0A3B164815}"/>
              </a:ext>
            </a:extLst>
          </p:cNvPr>
          <p:cNvSpPr txBox="1"/>
          <p:nvPr/>
        </p:nvSpPr>
        <p:spPr>
          <a:xfrm>
            <a:off x="345440" y="2145462"/>
            <a:ext cx="4923965" cy="646331"/>
          </a:xfrm>
          <a:prstGeom prst="rect">
            <a:avLst/>
          </a:prstGeom>
          <a:noFill/>
        </p:spPr>
        <p:txBody>
          <a:bodyPr wrap="square" rtlCol="0">
            <a:spAutoFit/>
          </a:bodyPr>
          <a:lstStyle/>
          <a:p>
            <a:r>
              <a:rPr lang="fr-FR" sz="3600" dirty="0">
                <a:latin typeface="Calibri" panose="020F0502020204030204" pitchFamily="34" charset="0"/>
              </a:rPr>
              <a:t>CAD Import</a:t>
            </a:r>
          </a:p>
        </p:txBody>
      </p:sp>
      <p:sp>
        <p:nvSpPr>
          <p:cNvPr id="10" name="ZoneTexte 9">
            <a:extLst>
              <a:ext uri="{FF2B5EF4-FFF2-40B4-BE49-F238E27FC236}">
                <a16:creationId xmlns:a16="http://schemas.microsoft.com/office/drawing/2014/main" id="{CEAF1FBC-5EA2-61D2-AF4E-525D133A83B0}"/>
              </a:ext>
            </a:extLst>
          </p:cNvPr>
          <p:cNvSpPr txBox="1"/>
          <p:nvPr/>
        </p:nvSpPr>
        <p:spPr>
          <a:xfrm>
            <a:off x="345440" y="3649978"/>
            <a:ext cx="3248213" cy="1569660"/>
          </a:xfrm>
          <a:prstGeom prst="rect">
            <a:avLst/>
          </a:prstGeom>
          <a:noFill/>
        </p:spPr>
        <p:txBody>
          <a:bodyPr wrap="square" rtlCol="0">
            <a:spAutoFit/>
          </a:bodyPr>
          <a:lstStyle/>
          <a:p>
            <a:pPr algn="just"/>
            <a:r>
              <a:rPr lang="fr-FR" sz="1600" dirty="0" err="1"/>
              <a:t>When</a:t>
            </a:r>
            <a:r>
              <a:rPr lang="fr-FR" sz="1600" dirty="0"/>
              <a:t> </a:t>
            </a:r>
            <a:r>
              <a:rPr lang="fr-FR" sz="1600" dirty="0" err="1"/>
              <a:t>you</a:t>
            </a:r>
            <a:r>
              <a:rPr lang="fr-FR" sz="1600" dirty="0"/>
              <a:t> import </a:t>
            </a:r>
            <a:r>
              <a:rPr lang="fr-FR" sz="1600" dirty="0" err="1"/>
              <a:t>solids</a:t>
            </a:r>
            <a:r>
              <a:rPr lang="fr-FR" sz="1600" dirty="0"/>
              <a:t> </a:t>
            </a:r>
            <a:r>
              <a:rPr lang="fr-FR" sz="1600" dirty="0" err="1"/>
              <a:t>with</a:t>
            </a:r>
            <a:r>
              <a:rPr lang="fr-FR" sz="1600" dirty="0"/>
              <a:t> </a:t>
            </a:r>
            <a:r>
              <a:rPr lang="fr-FR" sz="1600" dirty="0" err="1"/>
              <a:t>automatic</a:t>
            </a:r>
            <a:r>
              <a:rPr lang="fr-FR" sz="1600" dirty="0"/>
              <a:t> import and </a:t>
            </a:r>
            <a:r>
              <a:rPr lang="fr-FR" sz="1600" dirty="0" err="1"/>
              <a:t>want</a:t>
            </a:r>
            <a:r>
              <a:rPr lang="fr-FR" sz="1600" dirty="0"/>
              <a:t> to </a:t>
            </a:r>
            <a:r>
              <a:rPr lang="fr-FR" sz="1600" dirty="0" err="1"/>
              <a:t>define</a:t>
            </a:r>
            <a:r>
              <a:rPr lang="fr-FR" sz="1600" dirty="0"/>
              <a:t> a </a:t>
            </a:r>
            <a:r>
              <a:rPr lang="fr-FR" sz="1600" b="1" dirty="0" err="1"/>
              <a:t>cylindric</a:t>
            </a:r>
            <a:r>
              <a:rPr lang="fr-FR" sz="1600" b="1" dirty="0"/>
              <a:t> stock</a:t>
            </a:r>
            <a:r>
              <a:rPr lang="fr-FR" sz="1600" dirty="0"/>
              <a:t>: </a:t>
            </a:r>
            <a:r>
              <a:rPr lang="fr-FR" sz="1600" dirty="0" err="1"/>
              <a:t>you</a:t>
            </a:r>
            <a:r>
              <a:rPr lang="fr-FR" sz="1600" dirty="0"/>
              <a:t> can </a:t>
            </a:r>
            <a:r>
              <a:rPr lang="fr-FR" sz="1600" dirty="0" err="1"/>
              <a:t>define</a:t>
            </a:r>
            <a:r>
              <a:rPr lang="fr-FR" sz="1600" dirty="0"/>
              <a:t> </a:t>
            </a:r>
            <a:r>
              <a:rPr lang="fr-FR" sz="1600" dirty="0" err="1"/>
              <a:t>its</a:t>
            </a:r>
            <a:r>
              <a:rPr lang="fr-FR" sz="1600" dirty="0"/>
              <a:t> position </a:t>
            </a:r>
            <a:r>
              <a:rPr lang="fr-FR" sz="1600" dirty="0" err="1"/>
              <a:t>with</a:t>
            </a:r>
            <a:r>
              <a:rPr lang="fr-FR" sz="1600" dirty="0"/>
              <a:t> </a:t>
            </a:r>
            <a:r>
              <a:rPr lang="fr-FR" sz="1600" dirty="0" err="1"/>
              <a:t>this</a:t>
            </a:r>
            <a:r>
              <a:rPr lang="fr-FR" sz="1600" dirty="0"/>
              <a:t> new option to </a:t>
            </a:r>
            <a:r>
              <a:rPr lang="fr-FR" sz="1600" dirty="0" err="1"/>
              <a:t>be</a:t>
            </a:r>
            <a:r>
              <a:rPr lang="fr-FR" sz="1600" dirty="0"/>
              <a:t> at center of a </a:t>
            </a:r>
            <a:r>
              <a:rPr lang="fr-FR" sz="1600" dirty="0" err="1"/>
              <a:t>cylinder</a:t>
            </a:r>
            <a:r>
              <a:rPr lang="fr-FR" sz="1600" dirty="0"/>
              <a:t> </a:t>
            </a:r>
            <a:r>
              <a:rPr lang="fr-FR" sz="1600" dirty="0" err="1"/>
              <a:t>instead</a:t>
            </a:r>
            <a:r>
              <a:rPr lang="fr-FR" sz="1600" dirty="0"/>
              <a:t> of </a:t>
            </a:r>
            <a:r>
              <a:rPr lang="fr-FR" sz="1600" dirty="0" err="1"/>
              <a:t>barycenter</a:t>
            </a:r>
            <a:r>
              <a:rPr lang="fr-FR" sz="1600" dirty="0"/>
              <a:t> of part.</a:t>
            </a:r>
          </a:p>
        </p:txBody>
      </p:sp>
      <p:pic>
        <p:nvPicPr>
          <p:cNvPr id="13" name="Image 12">
            <a:extLst>
              <a:ext uri="{FF2B5EF4-FFF2-40B4-BE49-F238E27FC236}">
                <a16:creationId xmlns:a16="http://schemas.microsoft.com/office/drawing/2014/main" id="{3649059E-3567-F0BF-D2B5-BBC7F62376F9}"/>
              </a:ext>
            </a:extLst>
          </p:cNvPr>
          <p:cNvPicPr>
            <a:picLocks noChangeAspect="1"/>
          </p:cNvPicPr>
          <p:nvPr/>
        </p:nvPicPr>
        <p:blipFill>
          <a:blip r:embed="rId3"/>
          <a:stretch>
            <a:fillRect/>
          </a:stretch>
        </p:blipFill>
        <p:spPr>
          <a:xfrm>
            <a:off x="2177326" y="5000506"/>
            <a:ext cx="336499" cy="336499"/>
          </a:xfrm>
          <a:prstGeom prst="rect">
            <a:avLst/>
          </a:prstGeom>
        </p:spPr>
      </p:pic>
      <p:sp>
        <p:nvSpPr>
          <p:cNvPr id="14" name="Rectangle 13">
            <a:extLst>
              <a:ext uri="{FF2B5EF4-FFF2-40B4-BE49-F238E27FC236}">
                <a16:creationId xmlns:a16="http://schemas.microsoft.com/office/drawing/2014/main" id="{3F03C7C7-5AB0-2161-463B-F0E1441348AB}"/>
              </a:ext>
            </a:extLst>
          </p:cNvPr>
          <p:cNvSpPr/>
          <p:nvPr/>
        </p:nvSpPr>
        <p:spPr>
          <a:xfrm rot="21436094">
            <a:off x="1203767" y="5503363"/>
            <a:ext cx="2498914"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15107</a:t>
            </a:r>
          </a:p>
        </p:txBody>
      </p:sp>
      <p:sp>
        <p:nvSpPr>
          <p:cNvPr id="15" name="ZoneTexte 14">
            <a:extLst>
              <a:ext uri="{FF2B5EF4-FFF2-40B4-BE49-F238E27FC236}">
                <a16:creationId xmlns:a16="http://schemas.microsoft.com/office/drawing/2014/main" id="{CE2AA690-F7D0-55E0-BC7E-9E4D62698743}"/>
              </a:ext>
            </a:extLst>
          </p:cNvPr>
          <p:cNvSpPr txBox="1"/>
          <p:nvPr/>
        </p:nvSpPr>
        <p:spPr>
          <a:xfrm>
            <a:off x="4914978" y="2869000"/>
            <a:ext cx="2224000" cy="369332"/>
          </a:xfrm>
          <a:prstGeom prst="rect">
            <a:avLst/>
          </a:prstGeom>
          <a:noFill/>
        </p:spPr>
        <p:txBody>
          <a:bodyPr wrap="square" rtlCol="0">
            <a:spAutoFit/>
          </a:bodyPr>
          <a:lstStyle/>
          <a:p>
            <a:r>
              <a:rPr lang="fr-FR" b="1" dirty="0" err="1"/>
              <a:t>DataGO</a:t>
            </a:r>
            <a:r>
              <a:rPr lang="fr-FR" b="1" dirty="0"/>
              <a:t> / GO2SW</a:t>
            </a:r>
          </a:p>
        </p:txBody>
      </p:sp>
      <p:sp>
        <p:nvSpPr>
          <p:cNvPr id="16" name="ZoneTexte 15">
            <a:extLst>
              <a:ext uri="{FF2B5EF4-FFF2-40B4-BE49-F238E27FC236}">
                <a16:creationId xmlns:a16="http://schemas.microsoft.com/office/drawing/2014/main" id="{5FA72114-997A-DDC7-B682-3E3A21827DBA}"/>
              </a:ext>
            </a:extLst>
          </p:cNvPr>
          <p:cNvSpPr txBox="1"/>
          <p:nvPr/>
        </p:nvSpPr>
        <p:spPr>
          <a:xfrm>
            <a:off x="4914978" y="3355699"/>
            <a:ext cx="2613153" cy="1323439"/>
          </a:xfrm>
          <a:prstGeom prst="rect">
            <a:avLst/>
          </a:prstGeom>
          <a:noFill/>
        </p:spPr>
        <p:txBody>
          <a:bodyPr wrap="square">
            <a:spAutoFit/>
          </a:bodyPr>
          <a:lstStyle/>
          <a:p>
            <a:r>
              <a:rPr lang="fr-FR" sz="1600" dirty="0"/>
              <a:t>Update of the </a:t>
            </a:r>
            <a:r>
              <a:rPr lang="fr-FR" sz="1600" dirty="0" err="1"/>
              <a:t>dialog</a:t>
            </a:r>
            <a:r>
              <a:rPr lang="fr-FR" sz="1600" dirty="0"/>
              <a:t>: </a:t>
            </a:r>
            <a:r>
              <a:rPr lang="fr-FR" sz="1600" dirty="0" err="1"/>
              <a:t>we</a:t>
            </a:r>
            <a:r>
              <a:rPr lang="fr-FR" sz="1600" dirty="0"/>
              <a:t> </a:t>
            </a:r>
            <a:r>
              <a:rPr lang="fr-FR" sz="1600" dirty="0" err="1"/>
              <a:t>now</a:t>
            </a:r>
            <a:r>
              <a:rPr lang="fr-FR" sz="1600" dirty="0"/>
              <a:t> </a:t>
            </a:r>
            <a:r>
              <a:rPr lang="fr-FR" sz="1600" b="1" dirty="0"/>
              <a:t>display the </a:t>
            </a:r>
            <a:r>
              <a:rPr lang="fr-FR" sz="1600" b="1" dirty="0" err="1"/>
              <a:t>list</a:t>
            </a:r>
            <a:r>
              <a:rPr lang="fr-FR" sz="1600" b="1" dirty="0"/>
              <a:t> of </a:t>
            </a:r>
            <a:r>
              <a:rPr lang="fr-FR" sz="1600" b="1" dirty="0" err="1"/>
              <a:t>added</a:t>
            </a:r>
            <a:r>
              <a:rPr lang="fr-FR" sz="1600" b="1" dirty="0"/>
              <a:t> faces</a:t>
            </a:r>
            <a:r>
              <a:rPr lang="fr-FR" sz="1600" dirty="0"/>
              <a:t>. Very </a:t>
            </a:r>
            <a:r>
              <a:rPr lang="fr-FR" sz="1600" dirty="0" err="1"/>
              <a:t>useful</a:t>
            </a:r>
            <a:r>
              <a:rPr lang="fr-FR" sz="1600" dirty="0"/>
              <a:t> in the case of </a:t>
            </a:r>
            <a:r>
              <a:rPr lang="fr-FR" sz="1600" dirty="0" err="1"/>
              <a:t>Spaceclaim</a:t>
            </a:r>
            <a:r>
              <a:rPr lang="fr-FR" sz="1600" dirty="0"/>
              <a:t> </a:t>
            </a:r>
            <a:r>
              <a:rPr lang="fr-FR" sz="1600" dirty="0" err="1"/>
              <a:t>that</a:t>
            </a:r>
            <a:r>
              <a:rPr lang="fr-FR" sz="1600" dirty="0"/>
              <a:t> has non-constant ‘</a:t>
            </a:r>
            <a:r>
              <a:rPr lang="fr-FR" sz="1600" dirty="0" err="1"/>
              <a:t>persistendId</a:t>
            </a:r>
            <a:r>
              <a:rPr lang="fr-FR" sz="1600" dirty="0"/>
              <a:t>’.</a:t>
            </a:r>
          </a:p>
        </p:txBody>
      </p:sp>
      <p:sp>
        <p:nvSpPr>
          <p:cNvPr id="20" name="ZoneTexte 19">
            <a:extLst>
              <a:ext uri="{FF2B5EF4-FFF2-40B4-BE49-F238E27FC236}">
                <a16:creationId xmlns:a16="http://schemas.microsoft.com/office/drawing/2014/main" id="{CD26B096-4859-59D1-A604-796A76A8E137}"/>
              </a:ext>
            </a:extLst>
          </p:cNvPr>
          <p:cNvSpPr txBox="1"/>
          <p:nvPr/>
        </p:nvSpPr>
        <p:spPr>
          <a:xfrm>
            <a:off x="345440" y="2869000"/>
            <a:ext cx="2846753" cy="369332"/>
          </a:xfrm>
          <a:prstGeom prst="rect">
            <a:avLst/>
          </a:prstGeom>
          <a:noFill/>
        </p:spPr>
        <p:txBody>
          <a:bodyPr wrap="square">
            <a:spAutoFit/>
          </a:bodyPr>
          <a:lstStyle/>
          <a:p>
            <a:r>
              <a:rPr lang="fr-FR" b="1" dirty="0" err="1"/>
              <a:t>Automatic</a:t>
            </a:r>
            <a:r>
              <a:rPr lang="fr-FR" b="1" dirty="0"/>
              <a:t> Solid Import</a:t>
            </a:r>
            <a:endParaRPr lang="fr-FR" dirty="0"/>
          </a:p>
        </p:txBody>
      </p:sp>
      <p:pic>
        <p:nvPicPr>
          <p:cNvPr id="22" name="Image 21">
            <a:extLst>
              <a:ext uri="{FF2B5EF4-FFF2-40B4-BE49-F238E27FC236}">
                <a16:creationId xmlns:a16="http://schemas.microsoft.com/office/drawing/2014/main" id="{CC25085E-DD1A-1FA8-79D8-5011D3E33CAA}"/>
              </a:ext>
            </a:extLst>
          </p:cNvPr>
          <p:cNvPicPr>
            <a:picLocks noChangeAspect="1"/>
          </p:cNvPicPr>
          <p:nvPr/>
        </p:nvPicPr>
        <p:blipFill>
          <a:blip r:embed="rId4"/>
          <a:stretch>
            <a:fillRect/>
          </a:stretch>
        </p:blipFill>
        <p:spPr>
          <a:xfrm>
            <a:off x="7661501" y="3238332"/>
            <a:ext cx="4569453" cy="3618849"/>
          </a:xfrm>
          <a:prstGeom prst="rect">
            <a:avLst/>
          </a:prstGeom>
        </p:spPr>
      </p:pic>
      <p:grpSp>
        <p:nvGrpSpPr>
          <p:cNvPr id="5" name="Groupe 4">
            <a:extLst>
              <a:ext uri="{FF2B5EF4-FFF2-40B4-BE49-F238E27FC236}">
                <a16:creationId xmlns:a16="http://schemas.microsoft.com/office/drawing/2014/main" id="{3ACBC2D8-3AD7-342E-8146-4B9F35987549}"/>
              </a:ext>
            </a:extLst>
          </p:cNvPr>
          <p:cNvGrpSpPr/>
          <p:nvPr/>
        </p:nvGrpSpPr>
        <p:grpSpPr>
          <a:xfrm>
            <a:off x="2785077" y="2814518"/>
            <a:ext cx="845672" cy="809283"/>
            <a:chOff x="10127164" y="5361875"/>
            <a:chExt cx="737060" cy="700541"/>
          </a:xfrm>
        </p:grpSpPr>
        <p:sp>
          <p:nvSpPr>
            <p:cNvPr id="9" name="Rectangle : coins arrondis 8">
              <a:extLst>
                <a:ext uri="{FF2B5EF4-FFF2-40B4-BE49-F238E27FC236}">
                  <a16:creationId xmlns:a16="http://schemas.microsoft.com/office/drawing/2014/main" id="{DC784038-AD8D-D35C-937F-07A9BB38D4A4}"/>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a:extLst>
                <a:ext uri="{FF2B5EF4-FFF2-40B4-BE49-F238E27FC236}">
                  <a16:creationId xmlns:a16="http://schemas.microsoft.com/office/drawing/2014/main" id="{780C95D9-6FB3-394F-C1DE-E340BF371483}"/>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CA46985B-9AC9-A0CD-EAC6-83D4C6A2849D}"/>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35</a:t>
              </a:r>
              <a:endParaRPr lang="fr-FR" b="1" dirty="0">
                <a:solidFill>
                  <a:schemeClr val="bg1"/>
                </a:solidFill>
              </a:endParaRPr>
            </a:p>
          </p:txBody>
        </p:sp>
      </p:grpSp>
    </p:spTree>
    <p:extLst>
      <p:ext uri="{BB962C8B-B14F-4D97-AF65-F5344CB8AC3E}">
        <p14:creationId xmlns:p14="http://schemas.microsoft.com/office/powerpoint/2010/main" val="2723312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167928C9-487D-AEF4-E86F-F1C0BD985AD0}"/>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1BC47D79-63E5-7E15-9254-64CA9AC75EEC}"/>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19E3-3059-7FA9-A0DC-9C5C8A4C4A6D}"/>
              </a:ext>
            </a:extLst>
          </p:cNvPr>
          <p:cNvSpPr txBox="1"/>
          <p:nvPr/>
        </p:nvSpPr>
        <p:spPr>
          <a:xfrm>
            <a:off x="335359" y="809614"/>
            <a:ext cx="5545323" cy="646331"/>
          </a:xfrm>
          <a:prstGeom prst="rect">
            <a:avLst/>
          </a:prstGeom>
          <a:noFill/>
        </p:spPr>
        <p:txBody>
          <a:bodyPr wrap="square" rtlCol="0">
            <a:spAutoFit/>
          </a:bodyPr>
          <a:lstStyle/>
          <a:p>
            <a:r>
              <a:rPr lang="fr-FR" sz="3600" err="1">
                <a:latin typeface="Calibri" panose="020F0502020204030204" pitchFamily="34" charset="0"/>
              </a:rPr>
              <a:t>Layout</a:t>
            </a:r>
            <a:r>
              <a:rPr lang="fr-FR" sz="3600">
                <a:latin typeface="Calibri" panose="020F0502020204030204" pitchFamily="34" charset="0"/>
              </a:rPr>
              <a:t> Design</a:t>
            </a:r>
          </a:p>
        </p:txBody>
      </p:sp>
      <p:sp>
        <p:nvSpPr>
          <p:cNvPr id="5" name="ZoneTexte 4">
            <a:extLst>
              <a:ext uri="{FF2B5EF4-FFF2-40B4-BE49-F238E27FC236}">
                <a16:creationId xmlns:a16="http://schemas.microsoft.com/office/drawing/2014/main" id="{9694BB4D-F6DD-8605-0704-B8C46CED6AFC}"/>
              </a:ext>
            </a:extLst>
          </p:cNvPr>
          <p:cNvSpPr txBox="1"/>
          <p:nvPr/>
        </p:nvSpPr>
        <p:spPr>
          <a:xfrm>
            <a:off x="784109" y="1588226"/>
            <a:ext cx="2708656" cy="369332"/>
          </a:xfrm>
          <a:prstGeom prst="rect">
            <a:avLst/>
          </a:prstGeom>
          <a:noFill/>
        </p:spPr>
        <p:txBody>
          <a:bodyPr wrap="square">
            <a:spAutoFit/>
          </a:bodyPr>
          <a:lstStyle/>
          <a:p>
            <a:r>
              <a:rPr lang="fr-FR" b="1" dirty="0"/>
              <a:t>Import image</a:t>
            </a:r>
            <a:endParaRPr lang="fr-FR" dirty="0"/>
          </a:p>
        </p:txBody>
      </p:sp>
      <p:sp>
        <p:nvSpPr>
          <p:cNvPr id="8" name="ZoneTexte 7">
            <a:extLst>
              <a:ext uri="{FF2B5EF4-FFF2-40B4-BE49-F238E27FC236}">
                <a16:creationId xmlns:a16="http://schemas.microsoft.com/office/drawing/2014/main" id="{6A0F6C61-897C-410A-1C5A-2E94F7DB2D7B}"/>
              </a:ext>
            </a:extLst>
          </p:cNvPr>
          <p:cNvSpPr txBox="1"/>
          <p:nvPr/>
        </p:nvSpPr>
        <p:spPr>
          <a:xfrm>
            <a:off x="345441" y="2132421"/>
            <a:ext cx="4800718" cy="338554"/>
          </a:xfrm>
          <a:prstGeom prst="rect">
            <a:avLst/>
          </a:prstGeom>
          <a:noFill/>
        </p:spPr>
        <p:txBody>
          <a:bodyPr wrap="square">
            <a:spAutoFit/>
          </a:bodyPr>
          <a:lstStyle/>
          <a:p>
            <a:r>
              <a:rPr lang="fr-FR" sz="1600" dirty="0"/>
              <a:t>- Import image </a:t>
            </a:r>
            <a:r>
              <a:rPr lang="fr-FR" sz="1600" dirty="0" err="1"/>
              <a:t>is</a:t>
            </a:r>
            <a:r>
              <a:rPr lang="fr-FR" sz="1600" dirty="0"/>
              <a:t> </a:t>
            </a:r>
            <a:r>
              <a:rPr lang="fr-FR" sz="1600" dirty="0" err="1"/>
              <a:t>now</a:t>
            </a:r>
            <a:r>
              <a:rPr lang="fr-FR" sz="1600" dirty="0"/>
              <a:t> possible by </a:t>
            </a:r>
            <a:r>
              <a:rPr lang="fr-FR" sz="1600" b="1" dirty="0"/>
              <a:t>drag &amp; drop</a:t>
            </a:r>
          </a:p>
        </p:txBody>
      </p:sp>
      <p:sp>
        <p:nvSpPr>
          <p:cNvPr id="11" name="ZoneTexte 10">
            <a:extLst>
              <a:ext uri="{FF2B5EF4-FFF2-40B4-BE49-F238E27FC236}">
                <a16:creationId xmlns:a16="http://schemas.microsoft.com/office/drawing/2014/main" id="{2B801864-FCF6-72DA-5FE8-19121EF2E618}"/>
              </a:ext>
            </a:extLst>
          </p:cNvPr>
          <p:cNvSpPr txBox="1"/>
          <p:nvPr/>
        </p:nvSpPr>
        <p:spPr>
          <a:xfrm>
            <a:off x="335359" y="2428179"/>
            <a:ext cx="4800718" cy="338554"/>
          </a:xfrm>
          <a:prstGeom prst="rect">
            <a:avLst/>
          </a:prstGeom>
          <a:noFill/>
        </p:spPr>
        <p:txBody>
          <a:bodyPr wrap="square">
            <a:spAutoFit/>
          </a:bodyPr>
          <a:lstStyle/>
          <a:p>
            <a:r>
              <a:rPr lang="fr-FR" sz="1600" dirty="0"/>
              <a:t>- Import image </a:t>
            </a:r>
            <a:r>
              <a:rPr lang="fr-FR" sz="1600" dirty="0" err="1"/>
              <a:t>is</a:t>
            </a:r>
            <a:r>
              <a:rPr lang="fr-FR" sz="1600" dirty="0"/>
              <a:t> </a:t>
            </a:r>
            <a:r>
              <a:rPr lang="fr-FR" sz="1600" b="1" dirty="0" err="1"/>
              <a:t>renew</a:t>
            </a:r>
            <a:r>
              <a:rPr lang="fr-FR" sz="1600" dirty="0"/>
              <a:t> </a:t>
            </a:r>
            <a:r>
              <a:rPr lang="fr-FR" sz="1600" dirty="0" err="1"/>
              <a:t>with</a:t>
            </a:r>
            <a:r>
              <a:rPr lang="fr-FR" sz="1600" dirty="0"/>
              <a:t> options in a </a:t>
            </a:r>
            <a:r>
              <a:rPr lang="fr-FR" sz="1600" dirty="0" err="1"/>
              <a:t>dialog</a:t>
            </a:r>
            <a:r>
              <a:rPr lang="fr-FR" sz="1600" dirty="0"/>
              <a:t>.</a:t>
            </a:r>
          </a:p>
        </p:txBody>
      </p:sp>
      <p:sp>
        <p:nvSpPr>
          <p:cNvPr id="12" name="ZoneTexte 11">
            <a:extLst>
              <a:ext uri="{FF2B5EF4-FFF2-40B4-BE49-F238E27FC236}">
                <a16:creationId xmlns:a16="http://schemas.microsoft.com/office/drawing/2014/main" id="{02609DE3-6037-D1E9-1E0F-CA5A339D506D}"/>
              </a:ext>
            </a:extLst>
          </p:cNvPr>
          <p:cNvSpPr txBox="1"/>
          <p:nvPr/>
        </p:nvSpPr>
        <p:spPr>
          <a:xfrm>
            <a:off x="6014988" y="1588226"/>
            <a:ext cx="3122918" cy="369332"/>
          </a:xfrm>
          <a:prstGeom prst="rect">
            <a:avLst/>
          </a:prstGeom>
          <a:noFill/>
        </p:spPr>
        <p:txBody>
          <a:bodyPr wrap="square">
            <a:spAutoFit/>
          </a:bodyPr>
          <a:lstStyle/>
          <a:p>
            <a:r>
              <a:rPr lang="fr-FR" b="1" dirty="0" err="1"/>
              <a:t>Convert</a:t>
            </a:r>
            <a:r>
              <a:rPr lang="fr-FR" b="1" dirty="0"/>
              <a:t> image in </a:t>
            </a:r>
            <a:r>
              <a:rPr lang="fr-FR" b="1" dirty="0" err="1"/>
              <a:t>polyhedron</a:t>
            </a:r>
            <a:endParaRPr lang="fr-FR" dirty="0"/>
          </a:p>
        </p:txBody>
      </p:sp>
      <p:sp>
        <p:nvSpPr>
          <p:cNvPr id="14" name="ZoneTexte 13">
            <a:extLst>
              <a:ext uri="{FF2B5EF4-FFF2-40B4-BE49-F238E27FC236}">
                <a16:creationId xmlns:a16="http://schemas.microsoft.com/office/drawing/2014/main" id="{2837ED19-CA4F-0E4D-5059-89255257BB21}"/>
              </a:ext>
            </a:extLst>
          </p:cNvPr>
          <p:cNvSpPr txBox="1"/>
          <p:nvPr/>
        </p:nvSpPr>
        <p:spPr>
          <a:xfrm>
            <a:off x="5676432" y="2089625"/>
            <a:ext cx="5550195" cy="338554"/>
          </a:xfrm>
          <a:prstGeom prst="rect">
            <a:avLst/>
          </a:prstGeom>
          <a:noFill/>
        </p:spPr>
        <p:txBody>
          <a:bodyPr wrap="square">
            <a:spAutoFit/>
          </a:bodyPr>
          <a:lstStyle/>
          <a:p>
            <a:r>
              <a:rPr lang="fr-FR" sz="1600" dirty="0"/>
              <a:t>- </a:t>
            </a:r>
            <a:r>
              <a:rPr lang="fr-FR" sz="1600" dirty="0" err="1"/>
              <a:t>Convert</a:t>
            </a:r>
            <a:r>
              <a:rPr lang="fr-FR" sz="1600" dirty="0"/>
              <a:t> image in </a:t>
            </a:r>
            <a:r>
              <a:rPr lang="fr-FR" sz="1600" dirty="0" err="1"/>
              <a:t>polyhedron</a:t>
            </a:r>
            <a:r>
              <a:rPr lang="fr-FR" sz="1600" dirty="0"/>
              <a:t>  </a:t>
            </a:r>
            <a:r>
              <a:rPr lang="fr-FR" sz="1600" dirty="0" err="1"/>
              <a:t>is</a:t>
            </a:r>
            <a:r>
              <a:rPr lang="fr-FR" sz="1600" dirty="0"/>
              <a:t> </a:t>
            </a:r>
            <a:r>
              <a:rPr lang="fr-FR" sz="1600" b="1" dirty="0" err="1"/>
              <a:t>renew</a:t>
            </a:r>
            <a:r>
              <a:rPr lang="fr-FR" sz="1600" dirty="0"/>
              <a:t> </a:t>
            </a:r>
            <a:r>
              <a:rPr lang="fr-FR" sz="1600" dirty="0" err="1"/>
              <a:t>with</a:t>
            </a:r>
            <a:r>
              <a:rPr lang="fr-FR" sz="1600" dirty="0"/>
              <a:t> options in a </a:t>
            </a:r>
            <a:r>
              <a:rPr lang="fr-FR" sz="1600" dirty="0" err="1"/>
              <a:t>dialog</a:t>
            </a:r>
            <a:r>
              <a:rPr lang="fr-FR" sz="1600" dirty="0"/>
              <a:t>.</a:t>
            </a:r>
          </a:p>
        </p:txBody>
      </p:sp>
      <p:pic>
        <p:nvPicPr>
          <p:cNvPr id="16" name="Image 15">
            <a:extLst>
              <a:ext uri="{FF2B5EF4-FFF2-40B4-BE49-F238E27FC236}">
                <a16:creationId xmlns:a16="http://schemas.microsoft.com/office/drawing/2014/main" id="{C45E75FB-352C-0AC1-D109-DF1E23246809}"/>
              </a:ext>
            </a:extLst>
          </p:cNvPr>
          <p:cNvPicPr>
            <a:picLocks noChangeAspect="1"/>
          </p:cNvPicPr>
          <p:nvPr/>
        </p:nvPicPr>
        <p:blipFill>
          <a:blip r:embed="rId3"/>
          <a:stretch>
            <a:fillRect/>
          </a:stretch>
        </p:blipFill>
        <p:spPr>
          <a:xfrm>
            <a:off x="5686687" y="3000771"/>
            <a:ext cx="6206792" cy="3713114"/>
          </a:xfrm>
          <a:prstGeom prst="rect">
            <a:avLst/>
          </a:prstGeom>
        </p:spPr>
      </p:pic>
      <p:pic>
        <p:nvPicPr>
          <p:cNvPr id="18" name="Image 17">
            <a:extLst>
              <a:ext uri="{FF2B5EF4-FFF2-40B4-BE49-F238E27FC236}">
                <a16:creationId xmlns:a16="http://schemas.microsoft.com/office/drawing/2014/main" id="{8B2A8D6B-0985-F2E7-A4A4-EB2DF6773DD2}"/>
              </a:ext>
            </a:extLst>
          </p:cNvPr>
          <p:cNvPicPr>
            <a:picLocks noChangeAspect="1"/>
          </p:cNvPicPr>
          <p:nvPr/>
        </p:nvPicPr>
        <p:blipFill>
          <a:blip r:embed="rId4"/>
          <a:stretch>
            <a:fillRect/>
          </a:stretch>
        </p:blipFill>
        <p:spPr>
          <a:xfrm>
            <a:off x="429050" y="3428999"/>
            <a:ext cx="3765250" cy="2119999"/>
          </a:xfrm>
          <a:prstGeom prst="rect">
            <a:avLst/>
          </a:prstGeom>
        </p:spPr>
      </p:pic>
      <p:sp>
        <p:nvSpPr>
          <p:cNvPr id="19" name="ZoneTexte 18">
            <a:extLst>
              <a:ext uri="{FF2B5EF4-FFF2-40B4-BE49-F238E27FC236}">
                <a16:creationId xmlns:a16="http://schemas.microsoft.com/office/drawing/2014/main" id="{DBE88EBF-00D4-450A-70D6-C98904D12FE7}"/>
              </a:ext>
            </a:extLst>
          </p:cNvPr>
          <p:cNvSpPr txBox="1"/>
          <p:nvPr/>
        </p:nvSpPr>
        <p:spPr>
          <a:xfrm>
            <a:off x="335359" y="2735873"/>
            <a:ext cx="4800718" cy="338554"/>
          </a:xfrm>
          <a:prstGeom prst="rect">
            <a:avLst/>
          </a:prstGeom>
          <a:noFill/>
        </p:spPr>
        <p:txBody>
          <a:bodyPr wrap="square">
            <a:spAutoFit/>
          </a:bodyPr>
          <a:lstStyle/>
          <a:p>
            <a:r>
              <a:rPr lang="fr-FR" sz="1600" dirty="0"/>
              <a:t>- Background Picture </a:t>
            </a:r>
            <a:r>
              <a:rPr lang="fr-FR" sz="1600" dirty="0" err="1"/>
              <a:t>is</a:t>
            </a:r>
            <a:r>
              <a:rPr lang="fr-FR" sz="1600" dirty="0"/>
              <a:t> </a:t>
            </a:r>
            <a:r>
              <a:rPr lang="fr-FR" sz="1600" dirty="0" err="1"/>
              <a:t>now</a:t>
            </a:r>
            <a:r>
              <a:rPr lang="fr-FR" sz="1600" dirty="0"/>
              <a:t> the </a:t>
            </a:r>
            <a:r>
              <a:rPr lang="fr-FR" sz="1600" dirty="0" err="1"/>
              <a:t>same</a:t>
            </a:r>
            <a:r>
              <a:rPr lang="fr-FR" sz="1600" dirty="0"/>
              <a:t> as Import image</a:t>
            </a:r>
          </a:p>
        </p:txBody>
      </p:sp>
      <p:sp>
        <p:nvSpPr>
          <p:cNvPr id="20" name="ZoneTexte 19">
            <a:extLst>
              <a:ext uri="{FF2B5EF4-FFF2-40B4-BE49-F238E27FC236}">
                <a16:creationId xmlns:a16="http://schemas.microsoft.com/office/drawing/2014/main" id="{9998441E-2AD9-13F0-C4B8-EAB8254971D8}"/>
              </a:ext>
            </a:extLst>
          </p:cNvPr>
          <p:cNvSpPr txBox="1"/>
          <p:nvPr/>
        </p:nvSpPr>
        <p:spPr>
          <a:xfrm>
            <a:off x="5676432" y="2354523"/>
            <a:ext cx="5550195" cy="338554"/>
          </a:xfrm>
          <a:prstGeom prst="rect">
            <a:avLst/>
          </a:prstGeom>
          <a:noFill/>
        </p:spPr>
        <p:txBody>
          <a:bodyPr wrap="square">
            <a:spAutoFit/>
          </a:bodyPr>
          <a:lstStyle/>
          <a:p>
            <a:r>
              <a:rPr lang="fr-FR" sz="1600" dirty="0"/>
              <a:t>- </a:t>
            </a:r>
            <a:r>
              <a:rPr lang="fr-FR" sz="1600" dirty="0" err="1"/>
              <a:t>We</a:t>
            </a:r>
            <a:r>
              <a:rPr lang="fr-FR" sz="1600" dirty="0"/>
              <a:t> </a:t>
            </a:r>
            <a:r>
              <a:rPr lang="fr-FR" sz="1600" dirty="0" err="1"/>
              <a:t>added</a:t>
            </a:r>
            <a:r>
              <a:rPr lang="fr-FR" sz="1600" dirty="0"/>
              <a:t> the </a:t>
            </a:r>
            <a:r>
              <a:rPr lang="fr-FR" sz="1600" b="1" dirty="0" err="1"/>
              <a:t>preview</a:t>
            </a:r>
            <a:r>
              <a:rPr lang="fr-FR" sz="1600" dirty="0"/>
              <a:t> of </a:t>
            </a:r>
            <a:r>
              <a:rPr lang="fr-FR" sz="1600" dirty="0" err="1"/>
              <a:t>resulting</a:t>
            </a:r>
            <a:r>
              <a:rPr lang="fr-FR" sz="1600" dirty="0"/>
              <a:t> </a:t>
            </a:r>
            <a:r>
              <a:rPr lang="fr-FR" sz="1600" dirty="0" err="1"/>
              <a:t>polyhedron</a:t>
            </a:r>
            <a:r>
              <a:rPr lang="fr-FR" sz="1600" dirty="0"/>
              <a:t>.</a:t>
            </a:r>
          </a:p>
        </p:txBody>
      </p:sp>
      <p:pic>
        <p:nvPicPr>
          <p:cNvPr id="10" name="Image 9">
            <a:extLst>
              <a:ext uri="{FF2B5EF4-FFF2-40B4-BE49-F238E27FC236}">
                <a16:creationId xmlns:a16="http://schemas.microsoft.com/office/drawing/2014/main" id="{D26C26DA-64B8-DE39-3480-CA126ADCD5FD}"/>
              </a:ext>
            </a:extLst>
          </p:cNvPr>
          <p:cNvPicPr>
            <a:picLocks noChangeAspect="1"/>
          </p:cNvPicPr>
          <p:nvPr/>
        </p:nvPicPr>
        <p:blipFill>
          <a:blip r:embed="rId5"/>
          <a:stretch>
            <a:fillRect/>
          </a:stretch>
        </p:blipFill>
        <p:spPr>
          <a:xfrm>
            <a:off x="5676432" y="1606800"/>
            <a:ext cx="338554" cy="338554"/>
          </a:xfrm>
          <a:prstGeom prst="rect">
            <a:avLst/>
          </a:prstGeom>
        </p:spPr>
      </p:pic>
      <p:pic>
        <p:nvPicPr>
          <p:cNvPr id="17" name="Image 16">
            <a:extLst>
              <a:ext uri="{FF2B5EF4-FFF2-40B4-BE49-F238E27FC236}">
                <a16:creationId xmlns:a16="http://schemas.microsoft.com/office/drawing/2014/main" id="{4F127A4A-79E0-5016-0871-71C93A19F2FD}"/>
              </a:ext>
            </a:extLst>
          </p:cNvPr>
          <p:cNvPicPr>
            <a:picLocks noChangeAspect="1"/>
          </p:cNvPicPr>
          <p:nvPr/>
        </p:nvPicPr>
        <p:blipFill>
          <a:blip r:embed="rId6"/>
          <a:stretch>
            <a:fillRect/>
          </a:stretch>
        </p:blipFill>
        <p:spPr>
          <a:xfrm>
            <a:off x="443350" y="1592392"/>
            <a:ext cx="340759" cy="340759"/>
          </a:xfrm>
          <a:prstGeom prst="rect">
            <a:avLst/>
          </a:prstGeom>
        </p:spPr>
      </p:pic>
    </p:spTree>
    <p:extLst>
      <p:ext uri="{BB962C8B-B14F-4D97-AF65-F5344CB8AC3E}">
        <p14:creationId xmlns:p14="http://schemas.microsoft.com/office/powerpoint/2010/main" val="1824503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167928C9-487D-AEF4-E86F-F1C0BD985AD0}"/>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1BC47D79-63E5-7E15-9254-64CA9AC75EEC}"/>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19E3-3059-7FA9-A0DC-9C5C8A4C4A6D}"/>
              </a:ext>
            </a:extLst>
          </p:cNvPr>
          <p:cNvSpPr txBox="1"/>
          <p:nvPr/>
        </p:nvSpPr>
        <p:spPr>
          <a:xfrm>
            <a:off x="335359" y="800561"/>
            <a:ext cx="5545323" cy="646331"/>
          </a:xfrm>
          <a:prstGeom prst="rect">
            <a:avLst/>
          </a:prstGeom>
          <a:noFill/>
        </p:spPr>
        <p:txBody>
          <a:bodyPr wrap="square" rtlCol="0">
            <a:spAutoFit/>
          </a:bodyPr>
          <a:lstStyle/>
          <a:p>
            <a:r>
              <a:rPr lang="fr-FR" sz="3600" err="1">
                <a:latin typeface="Calibri" panose="020F0502020204030204" pitchFamily="34" charset="0"/>
              </a:rPr>
              <a:t>Layout</a:t>
            </a:r>
            <a:r>
              <a:rPr lang="fr-FR" sz="3600">
                <a:latin typeface="Calibri" panose="020F0502020204030204" pitchFamily="34" charset="0"/>
              </a:rPr>
              <a:t> Design</a:t>
            </a:r>
          </a:p>
        </p:txBody>
      </p:sp>
      <p:sp>
        <p:nvSpPr>
          <p:cNvPr id="5" name="ZoneTexte 4">
            <a:extLst>
              <a:ext uri="{FF2B5EF4-FFF2-40B4-BE49-F238E27FC236}">
                <a16:creationId xmlns:a16="http://schemas.microsoft.com/office/drawing/2014/main" id="{9694BB4D-F6DD-8605-0704-B8C46CED6AFC}"/>
              </a:ext>
            </a:extLst>
          </p:cNvPr>
          <p:cNvSpPr txBox="1"/>
          <p:nvPr/>
        </p:nvSpPr>
        <p:spPr>
          <a:xfrm>
            <a:off x="775569" y="1571141"/>
            <a:ext cx="2708656" cy="369332"/>
          </a:xfrm>
          <a:prstGeom prst="rect">
            <a:avLst/>
          </a:prstGeom>
          <a:noFill/>
        </p:spPr>
        <p:txBody>
          <a:bodyPr wrap="square">
            <a:spAutoFit/>
          </a:bodyPr>
          <a:lstStyle/>
          <a:p>
            <a:r>
              <a:rPr lang="fr-FR" b="1" dirty="0" err="1"/>
              <a:t>Hatching</a:t>
            </a:r>
            <a:endParaRPr lang="fr-FR" dirty="0"/>
          </a:p>
        </p:txBody>
      </p:sp>
      <p:sp>
        <p:nvSpPr>
          <p:cNvPr id="11" name="ZoneTexte 10">
            <a:extLst>
              <a:ext uri="{FF2B5EF4-FFF2-40B4-BE49-F238E27FC236}">
                <a16:creationId xmlns:a16="http://schemas.microsoft.com/office/drawing/2014/main" id="{2B801864-FCF6-72DA-5FE8-19121EF2E618}"/>
              </a:ext>
            </a:extLst>
          </p:cNvPr>
          <p:cNvSpPr txBox="1"/>
          <p:nvPr/>
        </p:nvSpPr>
        <p:spPr>
          <a:xfrm>
            <a:off x="345441" y="2091882"/>
            <a:ext cx="2525350" cy="1077218"/>
          </a:xfrm>
          <a:prstGeom prst="rect">
            <a:avLst/>
          </a:prstGeom>
          <a:noFill/>
        </p:spPr>
        <p:txBody>
          <a:bodyPr wrap="square">
            <a:spAutoFit/>
          </a:bodyPr>
          <a:lstStyle/>
          <a:p>
            <a:r>
              <a:rPr lang="fr-FR" sz="1600" dirty="0" err="1"/>
              <a:t>Hatching</a:t>
            </a:r>
            <a:r>
              <a:rPr lang="fr-FR" sz="1600" dirty="0"/>
              <a:t> </a:t>
            </a:r>
            <a:r>
              <a:rPr lang="fr-FR" sz="1600" dirty="0" err="1"/>
              <a:t>is</a:t>
            </a:r>
            <a:r>
              <a:rPr lang="fr-FR" sz="1600" dirty="0"/>
              <a:t> </a:t>
            </a:r>
            <a:r>
              <a:rPr lang="fr-FR" sz="1600" b="1" dirty="0" err="1"/>
              <a:t>renew</a:t>
            </a:r>
            <a:r>
              <a:rPr lang="fr-FR" sz="1600" dirty="0"/>
              <a:t> </a:t>
            </a:r>
            <a:r>
              <a:rPr lang="fr-FR" sz="1600" dirty="0" err="1"/>
              <a:t>with</a:t>
            </a:r>
            <a:r>
              <a:rPr lang="fr-FR" sz="1600" dirty="0"/>
              <a:t> options in a </a:t>
            </a:r>
            <a:r>
              <a:rPr lang="fr-FR" sz="1600" dirty="0" err="1"/>
              <a:t>dialog</a:t>
            </a:r>
            <a:r>
              <a:rPr lang="fr-FR" sz="1600" dirty="0"/>
              <a:t>. </a:t>
            </a:r>
            <a:r>
              <a:rPr lang="fr-FR" sz="1600" dirty="0" err="1"/>
              <a:t>Same</a:t>
            </a:r>
            <a:r>
              <a:rPr lang="fr-FR" sz="1600" dirty="0"/>
              <a:t> options </a:t>
            </a:r>
            <a:r>
              <a:rPr lang="fr-FR" sz="1600" dirty="0" err="1"/>
              <a:t>except</a:t>
            </a:r>
            <a:r>
              <a:rPr lang="fr-FR" sz="1600" dirty="0"/>
              <a:t> ‘</a:t>
            </a:r>
            <a:r>
              <a:rPr lang="fr-FR" sz="1600" dirty="0" err="1"/>
              <a:t>Vectorial</a:t>
            </a:r>
            <a:r>
              <a:rPr lang="fr-FR" sz="1600" dirty="0"/>
              <a:t>’ are </a:t>
            </a:r>
            <a:r>
              <a:rPr lang="fr-FR" sz="1600" dirty="0" err="1"/>
              <a:t>reproduced</a:t>
            </a:r>
            <a:r>
              <a:rPr lang="fr-FR" sz="1600" dirty="0"/>
              <a:t>.</a:t>
            </a:r>
          </a:p>
        </p:txBody>
      </p:sp>
      <p:pic>
        <p:nvPicPr>
          <p:cNvPr id="9" name="Image 8">
            <a:extLst>
              <a:ext uri="{FF2B5EF4-FFF2-40B4-BE49-F238E27FC236}">
                <a16:creationId xmlns:a16="http://schemas.microsoft.com/office/drawing/2014/main" id="{F1116F6F-5F27-5486-B250-808D76AEEB72}"/>
              </a:ext>
            </a:extLst>
          </p:cNvPr>
          <p:cNvPicPr>
            <a:picLocks noChangeAspect="1"/>
          </p:cNvPicPr>
          <p:nvPr/>
        </p:nvPicPr>
        <p:blipFill>
          <a:blip r:embed="rId3"/>
          <a:stretch>
            <a:fillRect/>
          </a:stretch>
        </p:blipFill>
        <p:spPr>
          <a:xfrm>
            <a:off x="2731143" y="2128427"/>
            <a:ext cx="1891980" cy="4100941"/>
          </a:xfrm>
          <a:prstGeom prst="rect">
            <a:avLst/>
          </a:prstGeom>
        </p:spPr>
      </p:pic>
      <p:sp>
        <p:nvSpPr>
          <p:cNvPr id="7" name="ZoneTexte 6">
            <a:extLst>
              <a:ext uri="{FF2B5EF4-FFF2-40B4-BE49-F238E27FC236}">
                <a16:creationId xmlns:a16="http://schemas.microsoft.com/office/drawing/2014/main" id="{598ED6EB-CAD6-08D6-B663-138D3783FA56}"/>
              </a:ext>
            </a:extLst>
          </p:cNvPr>
          <p:cNvSpPr txBox="1"/>
          <p:nvPr/>
        </p:nvSpPr>
        <p:spPr>
          <a:xfrm>
            <a:off x="5670033" y="1585041"/>
            <a:ext cx="2708656" cy="369332"/>
          </a:xfrm>
          <a:prstGeom prst="rect">
            <a:avLst/>
          </a:prstGeom>
          <a:noFill/>
        </p:spPr>
        <p:txBody>
          <a:bodyPr wrap="square">
            <a:spAutoFit/>
          </a:bodyPr>
          <a:lstStyle/>
          <a:p>
            <a:r>
              <a:rPr lang="fr-FR" b="1" dirty="0" err="1"/>
              <a:t>Layout</a:t>
            </a:r>
            <a:r>
              <a:rPr lang="fr-FR" b="1" dirty="0"/>
              <a:t> of Solid</a:t>
            </a:r>
            <a:endParaRPr lang="fr-FR" dirty="0"/>
          </a:p>
        </p:txBody>
      </p:sp>
      <p:sp>
        <p:nvSpPr>
          <p:cNvPr id="12" name="ZoneTexte 11">
            <a:extLst>
              <a:ext uri="{FF2B5EF4-FFF2-40B4-BE49-F238E27FC236}">
                <a16:creationId xmlns:a16="http://schemas.microsoft.com/office/drawing/2014/main" id="{A4347B77-8D0D-A1C8-B28C-DE656E9E21E9}"/>
              </a:ext>
            </a:extLst>
          </p:cNvPr>
          <p:cNvSpPr txBox="1"/>
          <p:nvPr/>
        </p:nvSpPr>
        <p:spPr>
          <a:xfrm>
            <a:off x="6644830" y="2033856"/>
            <a:ext cx="802378" cy="369332"/>
          </a:xfrm>
          <a:prstGeom prst="rect">
            <a:avLst/>
          </a:prstGeom>
          <a:noFill/>
        </p:spPr>
        <p:txBody>
          <a:bodyPr wrap="square" rtlCol="0">
            <a:spAutoFit/>
          </a:bodyPr>
          <a:lstStyle/>
          <a:p>
            <a:r>
              <a:rPr lang="fr-FR" b="1" dirty="0">
                <a:solidFill>
                  <a:schemeClr val="tx1">
                    <a:lumMod val="75000"/>
                    <a:lumOff val="25000"/>
                  </a:schemeClr>
                </a:solidFill>
              </a:rPr>
              <a:t>V6.09</a:t>
            </a:r>
          </a:p>
        </p:txBody>
      </p:sp>
      <p:sp>
        <p:nvSpPr>
          <p:cNvPr id="13" name="ZoneTexte 12">
            <a:extLst>
              <a:ext uri="{FF2B5EF4-FFF2-40B4-BE49-F238E27FC236}">
                <a16:creationId xmlns:a16="http://schemas.microsoft.com/office/drawing/2014/main" id="{85E78565-EC21-C5DC-CAA4-E7934937548A}"/>
              </a:ext>
            </a:extLst>
          </p:cNvPr>
          <p:cNvSpPr txBox="1"/>
          <p:nvPr/>
        </p:nvSpPr>
        <p:spPr>
          <a:xfrm>
            <a:off x="7410180" y="2033856"/>
            <a:ext cx="802378" cy="369332"/>
          </a:xfrm>
          <a:prstGeom prst="rect">
            <a:avLst/>
          </a:prstGeom>
          <a:noFill/>
        </p:spPr>
        <p:txBody>
          <a:bodyPr wrap="square" rtlCol="0">
            <a:spAutoFit/>
          </a:bodyPr>
          <a:lstStyle/>
          <a:p>
            <a:r>
              <a:rPr lang="fr-FR" b="1">
                <a:solidFill>
                  <a:srgbClr val="C00000"/>
                </a:solidFill>
              </a:rPr>
              <a:t>V6.10</a:t>
            </a:r>
          </a:p>
        </p:txBody>
      </p:sp>
      <p:cxnSp>
        <p:nvCxnSpPr>
          <p:cNvPr id="14" name="Connecteur droit 13">
            <a:extLst>
              <a:ext uri="{FF2B5EF4-FFF2-40B4-BE49-F238E27FC236}">
                <a16:creationId xmlns:a16="http://schemas.microsoft.com/office/drawing/2014/main" id="{5C167ED1-981D-58EB-1FDF-9D69CA331511}"/>
              </a:ext>
            </a:extLst>
          </p:cNvPr>
          <p:cNvCxnSpPr>
            <a:cxnSpLocks/>
          </p:cNvCxnSpPr>
          <p:nvPr/>
        </p:nvCxnSpPr>
        <p:spPr>
          <a:xfrm>
            <a:off x="7379105" y="2128427"/>
            <a:ext cx="0" cy="169677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CE3AE37A-D043-9D21-1B7B-F1E3C82D9B14}"/>
              </a:ext>
            </a:extLst>
          </p:cNvPr>
          <p:cNvPicPr>
            <a:picLocks noChangeAspect="1"/>
          </p:cNvPicPr>
          <p:nvPr/>
        </p:nvPicPr>
        <p:blipFill>
          <a:blip r:embed="rId4"/>
          <a:stretch>
            <a:fillRect/>
          </a:stretch>
        </p:blipFill>
        <p:spPr>
          <a:xfrm>
            <a:off x="7517402" y="2403188"/>
            <a:ext cx="2088229" cy="4351748"/>
          </a:xfrm>
          <a:prstGeom prst="rect">
            <a:avLst/>
          </a:prstGeom>
        </p:spPr>
      </p:pic>
      <p:pic>
        <p:nvPicPr>
          <p:cNvPr id="18" name="Image 17">
            <a:extLst>
              <a:ext uri="{FF2B5EF4-FFF2-40B4-BE49-F238E27FC236}">
                <a16:creationId xmlns:a16="http://schemas.microsoft.com/office/drawing/2014/main" id="{9F315D52-232B-EB76-B358-C54C87DEF337}"/>
              </a:ext>
            </a:extLst>
          </p:cNvPr>
          <p:cNvPicPr>
            <a:picLocks noChangeAspect="1"/>
          </p:cNvPicPr>
          <p:nvPr/>
        </p:nvPicPr>
        <p:blipFill>
          <a:blip r:embed="rId5"/>
          <a:stretch>
            <a:fillRect/>
          </a:stretch>
        </p:blipFill>
        <p:spPr>
          <a:xfrm>
            <a:off x="5371570" y="2403188"/>
            <a:ext cx="1918934" cy="3007690"/>
          </a:xfrm>
          <a:prstGeom prst="rect">
            <a:avLst/>
          </a:prstGeom>
        </p:spPr>
      </p:pic>
      <p:sp>
        <p:nvSpPr>
          <p:cNvPr id="19" name="ZoneTexte 18">
            <a:extLst>
              <a:ext uri="{FF2B5EF4-FFF2-40B4-BE49-F238E27FC236}">
                <a16:creationId xmlns:a16="http://schemas.microsoft.com/office/drawing/2014/main" id="{92ED0AF3-824D-6E55-AF70-75AB968A53A3}"/>
              </a:ext>
            </a:extLst>
          </p:cNvPr>
          <p:cNvSpPr txBox="1"/>
          <p:nvPr/>
        </p:nvSpPr>
        <p:spPr>
          <a:xfrm>
            <a:off x="7410180" y="1585041"/>
            <a:ext cx="3240638" cy="338554"/>
          </a:xfrm>
          <a:prstGeom prst="rect">
            <a:avLst/>
          </a:prstGeom>
          <a:noFill/>
        </p:spPr>
        <p:txBody>
          <a:bodyPr wrap="square">
            <a:spAutoFit/>
          </a:bodyPr>
          <a:lstStyle/>
          <a:p>
            <a:r>
              <a:rPr lang="fr-FR" sz="1600" dirty="0"/>
              <a:t>Command </a:t>
            </a:r>
            <a:r>
              <a:rPr lang="fr-FR" sz="1600" dirty="0" err="1"/>
              <a:t>renewed</a:t>
            </a:r>
            <a:r>
              <a:rPr lang="fr-FR" sz="1600" dirty="0"/>
              <a:t> </a:t>
            </a:r>
            <a:r>
              <a:rPr lang="fr-FR" sz="1600" dirty="0" err="1"/>
              <a:t>with</a:t>
            </a:r>
            <a:r>
              <a:rPr lang="fr-FR" sz="1600" dirty="0"/>
              <a:t> a </a:t>
            </a:r>
            <a:r>
              <a:rPr lang="fr-FR" sz="1600" dirty="0" err="1"/>
              <a:t>dialog</a:t>
            </a:r>
            <a:endParaRPr lang="fr-FR" sz="1600" dirty="0"/>
          </a:p>
        </p:txBody>
      </p:sp>
      <p:cxnSp>
        <p:nvCxnSpPr>
          <p:cNvPr id="21" name="Connecteur droit avec flèche 20">
            <a:extLst>
              <a:ext uri="{FF2B5EF4-FFF2-40B4-BE49-F238E27FC236}">
                <a16:creationId xmlns:a16="http://schemas.microsoft.com/office/drawing/2014/main" id="{2963905E-4EAF-DF9B-E55F-42C16F36D77A}"/>
              </a:ext>
            </a:extLst>
          </p:cNvPr>
          <p:cNvCxnSpPr>
            <a:cxnSpLocks/>
          </p:cNvCxnSpPr>
          <p:nvPr/>
        </p:nvCxnSpPr>
        <p:spPr>
          <a:xfrm flipH="1">
            <a:off x="9255910" y="4165062"/>
            <a:ext cx="699442" cy="73364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728C967D-4CC7-CEA1-43D5-5A1286EDEFF6}"/>
              </a:ext>
            </a:extLst>
          </p:cNvPr>
          <p:cNvPicPr>
            <a:picLocks noChangeAspect="1"/>
          </p:cNvPicPr>
          <p:nvPr/>
        </p:nvPicPr>
        <p:blipFill>
          <a:blip r:embed="rId6"/>
          <a:stretch>
            <a:fillRect/>
          </a:stretch>
        </p:blipFill>
        <p:spPr>
          <a:xfrm>
            <a:off x="5357167" y="1613274"/>
            <a:ext cx="312866" cy="312866"/>
          </a:xfrm>
          <a:prstGeom prst="rect">
            <a:avLst/>
          </a:prstGeom>
        </p:spPr>
      </p:pic>
      <p:pic>
        <p:nvPicPr>
          <p:cNvPr id="25" name="Image 24">
            <a:extLst>
              <a:ext uri="{FF2B5EF4-FFF2-40B4-BE49-F238E27FC236}">
                <a16:creationId xmlns:a16="http://schemas.microsoft.com/office/drawing/2014/main" id="{64D3F3A9-EA33-362B-B24C-21677ECB27A8}"/>
              </a:ext>
            </a:extLst>
          </p:cNvPr>
          <p:cNvPicPr>
            <a:picLocks noChangeAspect="1"/>
          </p:cNvPicPr>
          <p:nvPr/>
        </p:nvPicPr>
        <p:blipFill>
          <a:blip r:embed="rId7"/>
          <a:stretch>
            <a:fillRect/>
          </a:stretch>
        </p:blipFill>
        <p:spPr>
          <a:xfrm>
            <a:off x="462703" y="1599374"/>
            <a:ext cx="312866" cy="312866"/>
          </a:xfrm>
          <a:prstGeom prst="rect">
            <a:avLst/>
          </a:prstGeom>
        </p:spPr>
      </p:pic>
      <p:sp>
        <p:nvSpPr>
          <p:cNvPr id="27" name="ZoneTexte 26">
            <a:extLst>
              <a:ext uri="{FF2B5EF4-FFF2-40B4-BE49-F238E27FC236}">
                <a16:creationId xmlns:a16="http://schemas.microsoft.com/office/drawing/2014/main" id="{BD472B32-14FB-FEDA-F921-355B8D2BEBA8}"/>
              </a:ext>
            </a:extLst>
          </p:cNvPr>
          <p:cNvSpPr txBox="1"/>
          <p:nvPr/>
        </p:nvSpPr>
        <p:spPr>
          <a:xfrm>
            <a:off x="9743927" y="3722367"/>
            <a:ext cx="1890354" cy="338554"/>
          </a:xfrm>
          <a:prstGeom prst="rect">
            <a:avLst/>
          </a:prstGeom>
          <a:noFill/>
        </p:spPr>
        <p:txBody>
          <a:bodyPr wrap="square">
            <a:spAutoFit/>
          </a:bodyPr>
          <a:lstStyle/>
          <a:p>
            <a:r>
              <a:rPr lang="fr-FR" sz="1600" dirty="0"/>
              <a:t>New type of </a:t>
            </a:r>
            <a:r>
              <a:rPr lang="fr-FR" sz="1600" dirty="0" err="1"/>
              <a:t>object</a:t>
            </a:r>
            <a:endParaRPr lang="fr-FR" sz="1600" dirty="0"/>
          </a:p>
        </p:txBody>
      </p:sp>
    </p:spTree>
    <p:extLst>
      <p:ext uri="{BB962C8B-B14F-4D97-AF65-F5344CB8AC3E}">
        <p14:creationId xmlns:p14="http://schemas.microsoft.com/office/powerpoint/2010/main" val="226338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C69D56A-C43A-885C-1E6C-A575F92309D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000F6CB5-F3F7-BAA2-9FFB-D351DF516F14}"/>
              </a:ext>
            </a:extLst>
          </p:cNvPr>
          <p:cNvSpPr txBox="1"/>
          <p:nvPr/>
        </p:nvSpPr>
        <p:spPr>
          <a:xfrm>
            <a:off x="335360" y="813245"/>
            <a:ext cx="1928006" cy="646331"/>
          </a:xfrm>
          <a:prstGeom prst="rect">
            <a:avLst/>
          </a:prstGeom>
          <a:noFill/>
        </p:spPr>
        <p:txBody>
          <a:bodyPr wrap="square" rtlCol="0">
            <a:spAutoFit/>
          </a:bodyPr>
          <a:lstStyle/>
          <a:p>
            <a:r>
              <a:rPr lang="fr-FR" sz="3600" err="1">
                <a:latin typeface="Calibri" panose="020F0502020204030204" pitchFamily="34" charset="0"/>
              </a:rPr>
              <a:t>Tooling</a:t>
            </a:r>
            <a:endParaRPr lang="fr-FR" sz="3600">
              <a:latin typeface="Calibri" panose="020F0502020204030204" pitchFamily="34" charset="0"/>
            </a:endParaRPr>
          </a:p>
        </p:txBody>
      </p:sp>
      <p:sp>
        <p:nvSpPr>
          <p:cNvPr id="6" name="ZoneTexte 5">
            <a:extLst>
              <a:ext uri="{FF2B5EF4-FFF2-40B4-BE49-F238E27FC236}">
                <a16:creationId xmlns:a16="http://schemas.microsoft.com/office/drawing/2014/main" id="{65E3C8ED-8052-47D1-49A3-724B451573F6}"/>
              </a:ext>
            </a:extLst>
          </p:cNvPr>
          <p:cNvSpPr txBox="1"/>
          <p:nvPr/>
        </p:nvSpPr>
        <p:spPr>
          <a:xfrm>
            <a:off x="821690" y="1733244"/>
            <a:ext cx="3220126" cy="369332"/>
          </a:xfrm>
          <a:prstGeom prst="rect">
            <a:avLst/>
          </a:prstGeom>
          <a:noFill/>
        </p:spPr>
        <p:txBody>
          <a:bodyPr wrap="square" rtlCol="0">
            <a:spAutoFit/>
          </a:bodyPr>
          <a:lstStyle/>
          <a:p>
            <a:r>
              <a:rPr lang="fr-FR" dirty="0"/>
              <a:t>Barrel </a:t>
            </a:r>
            <a:r>
              <a:rPr lang="fr-FR" dirty="0" err="1"/>
              <a:t>mill</a:t>
            </a:r>
            <a:r>
              <a:rPr lang="fr-FR" dirty="0"/>
              <a:t> cutter</a:t>
            </a:r>
          </a:p>
        </p:txBody>
      </p:sp>
      <p:sp>
        <p:nvSpPr>
          <p:cNvPr id="16" name="Rectangle 15">
            <a:extLst>
              <a:ext uri="{FF2B5EF4-FFF2-40B4-BE49-F238E27FC236}">
                <a16:creationId xmlns:a16="http://schemas.microsoft.com/office/drawing/2014/main" id="{54A40125-98C8-5844-ACF8-DFBF20378503}"/>
              </a:ext>
            </a:extLst>
          </p:cNvPr>
          <p:cNvSpPr/>
          <p:nvPr/>
        </p:nvSpPr>
        <p:spPr>
          <a:xfrm rot="199820">
            <a:off x="3083218" y="1555560"/>
            <a:ext cx="2678853"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Gmbh - </a:t>
            </a:r>
            <a:r>
              <a:rPr lang="fr-FR" b="1" dirty="0">
                <a:solidFill>
                  <a:srgbClr val="C00000"/>
                </a:solidFill>
              </a:rPr>
              <a:t>13387</a:t>
            </a:r>
          </a:p>
        </p:txBody>
      </p:sp>
      <p:pic>
        <p:nvPicPr>
          <p:cNvPr id="18" name="Image 17">
            <a:extLst>
              <a:ext uri="{FF2B5EF4-FFF2-40B4-BE49-F238E27FC236}">
                <a16:creationId xmlns:a16="http://schemas.microsoft.com/office/drawing/2014/main" id="{65430FCF-B374-F45B-FCEA-E21BB3A444DF}"/>
              </a:ext>
            </a:extLst>
          </p:cNvPr>
          <p:cNvPicPr>
            <a:picLocks noChangeAspect="1"/>
          </p:cNvPicPr>
          <p:nvPr/>
        </p:nvPicPr>
        <p:blipFill>
          <a:blip r:embed="rId3"/>
          <a:stretch>
            <a:fillRect/>
          </a:stretch>
        </p:blipFill>
        <p:spPr>
          <a:xfrm>
            <a:off x="345440" y="1714349"/>
            <a:ext cx="476250" cy="476250"/>
          </a:xfrm>
          <a:prstGeom prst="rect">
            <a:avLst/>
          </a:prstGeom>
        </p:spPr>
      </p:pic>
      <p:pic>
        <p:nvPicPr>
          <p:cNvPr id="20" name="Image 19">
            <a:extLst>
              <a:ext uri="{FF2B5EF4-FFF2-40B4-BE49-F238E27FC236}">
                <a16:creationId xmlns:a16="http://schemas.microsoft.com/office/drawing/2014/main" id="{FA99B7C6-FC00-A8B2-D065-E2612E9E1474}"/>
              </a:ext>
            </a:extLst>
          </p:cNvPr>
          <p:cNvPicPr>
            <a:picLocks noChangeAspect="1"/>
          </p:cNvPicPr>
          <p:nvPr/>
        </p:nvPicPr>
        <p:blipFill>
          <a:blip r:embed="rId4"/>
          <a:stretch>
            <a:fillRect/>
          </a:stretch>
        </p:blipFill>
        <p:spPr>
          <a:xfrm>
            <a:off x="6251900" y="3013094"/>
            <a:ext cx="5345141" cy="3616726"/>
          </a:xfrm>
          <a:prstGeom prst="rect">
            <a:avLst/>
          </a:prstGeom>
        </p:spPr>
      </p:pic>
      <p:pic>
        <p:nvPicPr>
          <p:cNvPr id="22" name="Image 21">
            <a:extLst>
              <a:ext uri="{FF2B5EF4-FFF2-40B4-BE49-F238E27FC236}">
                <a16:creationId xmlns:a16="http://schemas.microsoft.com/office/drawing/2014/main" id="{0C4A1389-0F78-66FD-FEAB-62D4CF6AE001}"/>
              </a:ext>
            </a:extLst>
          </p:cNvPr>
          <p:cNvPicPr>
            <a:picLocks noChangeAspect="1"/>
          </p:cNvPicPr>
          <p:nvPr/>
        </p:nvPicPr>
        <p:blipFill>
          <a:blip r:embed="rId5"/>
          <a:stretch>
            <a:fillRect/>
          </a:stretch>
        </p:blipFill>
        <p:spPr>
          <a:xfrm>
            <a:off x="0" y="3013093"/>
            <a:ext cx="5345141" cy="3616727"/>
          </a:xfrm>
          <a:prstGeom prst="rect">
            <a:avLst/>
          </a:prstGeom>
        </p:spPr>
      </p:pic>
      <p:sp>
        <p:nvSpPr>
          <p:cNvPr id="23" name="Rectangle 22">
            <a:extLst>
              <a:ext uri="{FF2B5EF4-FFF2-40B4-BE49-F238E27FC236}">
                <a16:creationId xmlns:a16="http://schemas.microsoft.com/office/drawing/2014/main" id="{C5DAB93E-E0E1-8315-AA77-A048049A6D57}"/>
              </a:ext>
            </a:extLst>
          </p:cNvPr>
          <p:cNvSpPr/>
          <p:nvPr/>
        </p:nvSpPr>
        <p:spPr>
          <a:xfrm>
            <a:off x="1805589" y="5382678"/>
            <a:ext cx="1446634" cy="22250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6CBDE208-8B86-8CFA-6305-E9822EC8B1DB}"/>
              </a:ext>
            </a:extLst>
          </p:cNvPr>
          <p:cNvSpPr txBox="1"/>
          <p:nvPr/>
        </p:nvSpPr>
        <p:spPr>
          <a:xfrm>
            <a:off x="345440" y="2294767"/>
            <a:ext cx="6820904" cy="584775"/>
          </a:xfrm>
          <a:prstGeom prst="rect">
            <a:avLst/>
          </a:prstGeom>
          <a:noFill/>
        </p:spPr>
        <p:txBody>
          <a:bodyPr wrap="square">
            <a:spAutoFit/>
          </a:bodyPr>
          <a:lstStyle/>
          <a:p>
            <a:r>
              <a:rPr lang="fr-FR" sz="1600" dirty="0"/>
              <a:t>New </a:t>
            </a:r>
            <a:r>
              <a:rPr lang="fr-FR" sz="1600" dirty="0" err="1"/>
              <a:t>parameter</a:t>
            </a:r>
            <a:r>
              <a:rPr lang="fr-FR" sz="1600" dirty="0"/>
              <a:t> </a:t>
            </a:r>
            <a:r>
              <a:rPr lang="fr-FR" sz="1600" b="1" dirty="0" err="1"/>
              <a:t>Definition</a:t>
            </a:r>
            <a:r>
              <a:rPr lang="fr-FR" sz="1600" b="1" dirty="0"/>
              <a:t> of Profile</a:t>
            </a:r>
            <a:r>
              <a:rPr lang="fr-FR" sz="1600" dirty="0"/>
              <a:t>, </a:t>
            </a:r>
            <a:r>
              <a:rPr lang="fr-FR" sz="1600" dirty="0" err="1"/>
              <a:t>that</a:t>
            </a:r>
            <a:r>
              <a:rPr lang="fr-FR" sz="1600" dirty="0"/>
              <a:t> enables to </a:t>
            </a:r>
            <a:r>
              <a:rPr lang="fr-FR" sz="1600" dirty="0" err="1"/>
              <a:t>create</a:t>
            </a:r>
            <a:r>
              <a:rPr lang="fr-FR" sz="1600" dirty="0"/>
              <a:t> </a:t>
            </a:r>
            <a:r>
              <a:rPr lang="fr-FR" sz="1600" b="1" dirty="0"/>
              <a:t>2 types of </a:t>
            </a:r>
            <a:r>
              <a:rPr lang="fr-FR" sz="1600" b="1" dirty="0" err="1"/>
              <a:t>shapes</a:t>
            </a:r>
            <a:r>
              <a:rPr lang="fr-FR" sz="1600" dirty="0"/>
              <a:t>; one on the middle (as </a:t>
            </a:r>
            <a:r>
              <a:rPr lang="fr-FR" sz="1600" dirty="0" err="1"/>
              <a:t>previously</a:t>
            </a:r>
            <a:r>
              <a:rPr lang="fr-FR" sz="1600" dirty="0"/>
              <a:t>), one on the top of </a:t>
            </a:r>
            <a:r>
              <a:rPr lang="fr-FR" sz="1600" dirty="0" err="1"/>
              <a:t>shape</a:t>
            </a:r>
            <a:r>
              <a:rPr lang="fr-FR" sz="1600" dirty="0"/>
              <a:t>.</a:t>
            </a:r>
          </a:p>
        </p:txBody>
      </p:sp>
      <p:sp>
        <p:nvSpPr>
          <p:cNvPr id="28" name="Rectangle 27">
            <a:extLst>
              <a:ext uri="{FF2B5EF4-FFF2-40B4-BE49-F238E27FC236}">
                <a16:creationId xmlns:a16="http://schemas.microsoft.com/office/drawing/2014/main" id="{59C0428A-9B07-47D7-1C1C-7D34DF495B07}"/>
              </a:ext>
            </a:extLst>
          </p:cNvPr>
          <p:cNvSpPr/>
          <p:nvPr/>
        </p:nvSpPr>
        <p:spPr>
          <a:xfrm>
            <a:off x="8112224" y="5382678"/>
            <a:ext cx="1446634" cy="22250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a:extLst>
              <a:ext uri="{FF2B5EF4-FFF2-40B4-BE49-F238E27FC236}">
                <a16:creationId xmlns:a16="http://schemas.microsoft.com/office/drawing/2014/main" id="{1FD1F547-0236-5165-F330-7940BAE0E180}"/>
              </a:ext>
            </a:extLst>
          </p:cNvPr>
          <p:cNvGrpSpPr/>
          <p:nvPr/>
        </p:nvGrpSpPr>
        <p:grpSpPr>
          <a:xfrm>
            <a:off x="10899588" y="313244"/>
            <a:ext cx="845672" cy="809283"/>
            <a:chOff x="10127164" y="5361875"/>
            <a:chExt cx="737060" cy="700541"/>
          </a:xfrm>
        </p:grpSpPr>
        <p:sp>
          <p:nvSpPr>
            <p:cNvPr id="12" name="Rectangle : coins arrondis 11">
              <a:extLst>
                <a:ext uri="{FF2B5EF4-FFF2-40B4-BE49-F238E27FC236}">
                  <a16:creationId xmlns:a16="http://schemas.microsoft.com/office/drawing/2014/main" id="{AF2BC853-00FC-784D-777D-5EFCE8AB7551}"/>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a:extLst>
                <a:ext uri="{FF2B5EF4-FFF2-40B4-BE49-F238E27FC236}">
                  <a16:creationId xmlns:a16="http://schemas.microsoft.com/office/drawing/2014/main" id="{B8C64675-90B3-6C07-501C-3B4D78A493D1}"/>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F11C74E0-3326-29AA-7F7C-933DF20966ED}"/>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41</a:t>
              </a:r>
              <a:endParaRPr lang="fr-FR" b="1" dirty="0">
                <a:solidFill>
                  <a:schemeClr val="bg1"/>
                </a:solidFill>
              </a:endParaRPr>
            </a:p>
          </p:txBody>
        </p:sp>
      </p:grpSp>
    </p:spTree>
    <p:extLst>
      <p:ext uri="{BB962C8B-B14F-4D97-AF65-F5344CB8AC3E}">
        <p14:creationId xmlns:p14="http://schemas.microsoft.com/office/powerpoint/2010/main" val="3138223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C69D56A-C43A-885C-1E6C-A575F92309D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10" name="ZoneTexte 9">
            <a:extLst>
              <a:ext uri="{FF2B5EF4-FFF2-40B4-BE49-F238E27FC236}">
                <a16:creationId xmlns:a16="http://schemas.microsoft.com/office/drawing/2014/main" id="{9B1E2043-46E1-8252-AFD4-C405D4ADA7D5}"/>
              </a:ext>
            </a:extLst>
          </p:cNvPr>
          <p:cNvSpPr txBox="1"/>
          <p:nvPr/>
        </p:nvSpPr>
        <p:spPr>
          <a:xfrm>
            <a:off x="4978674" y="2110509"/>
            <a:ext cx="1980887" cy="369332"/>
          </a:xfrm>
          <a:prstGeom prst="rect">
            <a:avLst/>
          </a:prstGeom>
          <a:noFill/>
        </p:spPr>
        <p:txBody>
          <a:bodyPr wrap="square" rtlCol="0">
            <a:spAutoFit/>
          </a:bodyPr>
          <a:lstStyle/>
          <a:p>
            <a:r>
              <a:rPr lang="fr-FR" b="1" dirty="0"/>
              <a:t>Face Mill Cutter</a:t>
            </a:r>
          </a:p>
        </p:txBody>
      </p:sp>
      <p:sp>
        <p:nvSpPr>
          <p:cNvPr id="13" name="ZoneTexte 12">
            <a:extLst>
              <a:ext uri="{FF2B5EF4-FFF2-40B4-BE49-F238E27FC236}">
                <a16:creationId xmlns:a16="http://schemas.microsoft.com/office/drawing/2014/main" id="{AB6F69DF-637C-64B0-8524-8C5CD0263216}"/>
              </a:ext>
            </a:extLst>
          </p:cNvPr>
          <p:cNvSpPr txBox="1"/>
          <p:nvPr/>
        </p:nvSpPr>
        <p:spPr>
          <a:xfrm>
            <a:off x="360997" y="1688064"/>
            <a:ext cx="2966994" cy="369332"/>
          </a:xfrm>
          <a:prstGeom prst="rect">
            <a:avLst/>
          </a:prstGeom>
          <a:noFill/>
        </p:spPr>
        <p:txBody>
          <a:bodyPr wrap="square" rtlCol="0">
            <a:spAutoFit/>
          </a:bodyPr>
          <a:lstStyle/>
          <a:p>
            <a:r>
              <a:rPr lang="fr-FR" b="1" dirty="0" err="1"/>
              <a:t>Milling</a:t>
            </a:r>
            <a:r>
              <a:rPr lang="fr-FR" b="1" dirty="0"/>
              <a:t> Tools</a:t>
            </a:r>
          </a:p>
        </p:txBody>
      </p:sp>
      <p:sp>
        <p:nvSpPr>
          <p:cNvPr id="14" name="ZoneTexte 13">
            <a:extLst>
              <a:ext uri="{FF2B5EF4-FFF2-40B4-BE49-F238E27FC236}">
                <a16:creationId xmlns:a16="http://schemas.microsoft.com/office/drawing/2014/main" id="{C24FC7AC-66AD-8534-28D4-5F239F35A797}"/>
              </a:ext>
            </a:extLst>
          </p:cNvPr>
          <p:cNvSpPr txBox="1"/>
          <p:nvPr/>
        </p:nvSpPr>
        <p:spPr>
          <a:xfrm>
            <a:off x="360997" y="3105834"/>
            <a:ext cx="3264705" cy="646331"/>
          </a:xfrm>
          <a:prstGeom prst="rect">
            <a:avLst/>
          </a:prstGeom>
          <a:noFill/>
        </p:spPr>
        <p:txBody>
          <a:bodyPr wrap="square" rtlCol="0">
            <a:spAutoFit/>
          </a:bodyPr>
          <a:lstStyle/>
          <a:p>
            <a:r>
              <a:rPr lang="fr-FR" dirty="0" err="1"/>
              <a:t>Useful</a:t>
            </a:r>
            <a:r>
              <a:rPr lang="fr-FR" dirty="0"/>
              <a:t> for the </a:t>
            </a:r>
            <a:r>
              <a:rPr lang="fr-FR" dirty="0" err="1"/>
              <a:t>cutting</a:t>
            </a:r>
            <a:r>
              <a:rPr lang="fr-FR" dirty="0"/>
              <a:t> conditions </a:t>
            </a:r>
            <a:r>
              <a:rPr lang="fr-FR" dirty="0" err="1"/>
              <a:t>calculation</a:t>
            </a:r>
            <a:endParaRPr lang="fr-FR" dirty="0"/>
          </a:p>
        </p:txBody>
      </p:sp>
      <p:sp>
        <p:nvSpPr>
          <p:cNvPr id="12" name="ZoneTexte 11">
            <a:extLst>
              <a:ext uri="{FF2B5EF4-FFF2-40B4-BE49-F238E27FC236}">
                <a16:creationId xmlns:a16="http://schemas.microsoft.com/office/drawing/2014/main" id="{9A5F5B1F-41A5-6F44-860F-76DA3AF18868}"/>
              </a:ext>
            </a:extLst>
          </p:cNvPr>
          <p:cNvSpPr txBox="1"/>
          <p:nvPr/>
        </p:nvSpPr>
        <p:spPr>
          <a:xfrm>
            <a:off x="335361" y="2129256"/>
            <a:ext cx="3407299" cy="923330"/>
          </a:xfrm>
          <a:prstGeom prst="rect">
            <a:avLst/>
          </a:prstGeom>
          <a:noFill/>
        </p:spPr>
        <p:txBody>
          <a:bodyPr wrap="square">
            <a:spAutoFit/>
          </a:bodyPr>
          <a:lstStyle/>
          <a:p>
            <a:r>
              <a:rPr lang="fr-FR" dirty="0"/>
              <a:t>The </a:t>
            </a:r>
            <a:r>
              <a:rPr lang="fr-FR" b="1" dirty="0"/>
              <a:t>maxi rotation speed (RPMX) </a:t>
            </a:r>
            <a:r>
              <a:rPr lang="fr-FR" dirty="0" err="1"/>
              <a:t>is</a:t>
            </a:r>
            <a:r>
              <a:rPr lang="fr-FR" dirty="0"/>
              <a:t> </a:t>
            </a:r>
            <a:r>
              <a:rPr lang="fr-FR" dirty="0" err="1"/>
              <a:t>added</a:t>
            </a:r>
            <a:r>
              <a:rPr lang="fr-FR" dirty="0"/>
              <a:t> to the </a:t>
            </a:r>
            <a:r>
              <a:rPr lang="fr-FR" dirty="0" err="1"/>
              <a:t>whole</a:t>
            </a:r>
            <a:r>
              <a:rPr lang="fr-FR" dirty="0"/>
              <a:t> </a:t>
            </a:r>
            <a:r>
              <a:rPr lang="fr-FR" dirty="0" err="1"/>
              <a:t>list</a:t>
            </a:r>
            <a:r>
              <a:rPr lang="fr-FR" dirty="0"/>
              <a:t> of </a:t>
            </a:r>
            <a:r>
              <a:rPr lang="fr-FR" dirty="0" err="1"/>
              <a:t>milling</a:t>
            </a:r>
            <a:r>
              <a:rPr lang="fr-FR" dirty="0"/>
              <a:t> </a:t>
            </a:r>
            <a:r>
              <a:rPr lang="fr-FR" dirty="0" err="1"/>
              <a:t>tools</a:t>
            </a:r>
            <a:r>
              <a:rPr lang="fr-FR" dirty="0"/>
              <a:t>.</a:t>
            </a:r>
          </a:p>
        </p:txBody>
      </p:sp>
      <p:sp>
        <p:nvSpPr>
          <p:cNvPr id="15" name="Rectangle 14">
            <a:extLst>
              <a:ext uri="{FF2B5EF4-FFF2-40B4-BE49-F238E27FC236}">
                <a16:creationId xmlns:a16="http://schemas.microsoft.com/office/drawing/2014/main" id="{7218A19F-9E6A-166B-07B1-25404DE81265}"/>
              </a:ext>
            </a:extLst>
          </p:cNvPr>
          <p:cNvSpPr/>
          <p:nvPr/>
        </p:nvSpPr>
        <p:spPr>
          <a:xfrm rot="199820">
            <a:off x="9053141" y="2010543"/>
            <a:ext cx="2673358"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Shanghai - </a:t>
            </a:r>
            <a:r>
              <a:rPr lang="fr-FR" b="1" dirty="0">
                <a:solidFill>
                  <a:srgbClr val="C00000"/>
                </a:solidFill>
              </a:rPr>
              <a:t>14948</a:t>
            </a:r>
          </a:p>
        </p:txBody>
      </p:sp>
      <p:pic>
        <p:nvPicPr>
          <p:cNvPr id="17" name="Image 16">
            <a:extLst>
              <a:ext uri="{FF2B5EF4-FFF2-40B4-BE49-F238E27FC236}">
                <a16:creationId xmlns:a16="http://schemas.microsoft.com/office/drawing/2014/main" id="{8E72E58B-A692-EA5A-7A3F-1CDE9DA4BB64}"/>
              </a:ext>
            </a:extLst>
          </p:cNvPr>
          <p:cNvPicPr>
            <a:picLocks noChangeAspect="1"/>
          </p:cNvPicPr>
          <p:nvPr/>
        </p:nvPicPr>
        <p:blipFill rotWithShape="1">
          <a:blip r:embed="rId3"/>
          <a:srcRect t="13390"/>
          <a:stretch/>
        </p:blipFill>
        <p:spPr>
          <a:xfrm>
            <a:off x="3621156" y="3987210"/>
            <a:ext cx="4187374" cy="2870790"/>
          </a:xfrm>
          <a:prstGeom prst="rect">
            <a:avLst/>
          </a:prstGeom>
        </p:spPr>
      </p:pic>
      <p:pic>
        <p:nvPicPr>
          <p:cNvPr id="19" name="Image 18">
            <a:extLst>
              <a:ext uri="{FF2B5EF4-FFF2-40B4-BE49-F238E27FC236}">
                <a16:creationId xmlns:a16="http://schemas.microsoft.com/office/drawing/2014/main" id="{B811DF62-865D-AB4F-C35F-B2E8C91C892F}"/>
              </a:ext>
            </a:extLst>
          </p:cNvPr>
          <p:cNvPicPr>
            <a:picLocks noChangeAspect="1"/>
          </p:cNvPicPr>
          <p:nvPr/>
        </p:nvPicPr>
        <p:blipFill rotWithShape="1">
          <a:blip r:embed="rId4"/>
          <a:srcRect t="15977" r="3966"/>
          <a:stretch/>
        </p:blipFill>
        <p:spPr>
          <a:xfrm>
            <a:off x="7833424" y="3987210"/>
            <a:ext cx="4358576" cy="2870790"/>
          </a:xfrm>
          <a:prstGeom prst="rect">
            <a:avLst/>
          </a:prstGeom>
        </p:spPr>
      </p:pic>
      <p:sp>
        <p:nvSpPr>
          <p:cNvPr id="20" name="ZoneTexte 19">
            <a:extLst>
              <a:ext uri="{FF2B5EF4-FFF2-40B4-BE49-F238E27FC236}">
                <a16:creationId xmlns:a16="http://schemas.microsoft.com/office/drawing/2014/main" id="{CD8B11F9-48D3-20BB-70D8-C313BE63C18E}"/>
              </a:ext>
            </a:extLst>
          </p:cNvPr>
          <p:cNvSpPr txBox="1"/>
          <p:nvPr/>
        </p:nvSpPr>
        <p:spPr>
          <a:xfrm>
            <a:off x="4978674" y="2534411"/>
            <a:ext cx="5516931" cy="923330"/>
          </a:xfrm>
          <a:prstGeom prst="rect">
            <a:avLst/>
          </a:prstGeom>
          <a:noFill/>
        </p:spPr>
        <p:txBody>
          <a:bodyPr wrap="square" rtlCol="0">
            <a:spAutoFit/>
          </a:bodyPr>
          <a:lstStyle/>
          <a:p>
            <a:r>
              <a:rPr lang="fr-FR" dirty="0"/>
              <a:t>Tool </a:t>
            </a:r>
            <a:r>
              <a:rPr lang="fr-FR" dirty="0" err="1"/>
              <a:t>definition</a:t>
            </a:r>
            <a:r>
              <a:rPr lang="fr-FR" dirty="0"/>
              <a:t> </a:t>
            </a:r>
            <a:r>
              <a:rPr lang="fr-FR" dirty="0" err="1"/>
              <a:t>was</a:t>
            </a:r>
            <a:r>
              <a:rPr lang="fr-FR" dirty="0"/>
              <a:t> not correct </a:t>
            </a:r>
            <a:r>
              <a:rPr lang="fr-FR" dirty="0" err="1"/>
              <a:t>according</a:t>
            </a:r>
            <a:r>
              <a:rPr lang="fr-FR" dirty="0"/>
              <a:t> to </a:t>
            </a:r>
            <a:r>
              <a:rPr lang="fr-FR" b="1" dirty="0"/>
              <a:t>Standards.</a:t>
            </a:r>
          </a:p>
          <a:p>
            <a:r>
              <a:rPr lang="fr-FR" dirty="0" err="1"/>
              <a:t>We</a:t>
            </a:r>
            <a:r>
              <a:rPr lang="fr-FR" dirty="0"/>
              <a:t> </a:t>
            </a:r>
            <a:r>
              <a:rPr lang="fr-FR" dirty="0" err="1"/>
              <a:t>switched</a:t>
            </a:r>
            <a:r>
              <a:rPr lang="fr-FR" dirty="0"/>
              <a:t> </a:t>
            </a:r>
            <a:r>
              <a:rPr lang="fr-FR" dirty="0" err="1"/>
              <a:t>from</a:t>
            </a:r>
            <a:r>
              <a:rPr lang="fr-FR" dirty="0"/>
              <a:t> Mini and Cut </a:t>
            </a:r>
            <a:r>
              <a:rPr lang="fr-FR" dirty="0" err="1"/>
              <a:t>diameters</a:t>
            </a:r>
            <a:r>
              <a:rPr lang="fr-FR" dirty="0"/>
              <a:t> (Dm and DC) to Cut and Maxi </a:t>
            </a:r>
            <a:r>
              <a:rPr lang="fr-FR" dirty="0" err="1"/>
              <a:t>diameters</a:t>
            </a:r>
            <a:r>
              <a:rPr lang="fr-FR" dirty="0"/>
              <a:t> (DC and DCX).</a:t>
            </a:r>
          </a:p>
        </p:txBody>
      </p:sp>
      <p:sp>
        <p:nvSpPr>
          <p:cNvPr id="21" name="ZoneTexte 20">
            <a:extLst>
              <a:ext uri="{FF2B5EF4-FFF2-40B4-BE49-F238E27FC236}">
                <a16:creationId xmlns:a16="http://schemas.microsoft.com/office/drawing/2014/main" id="{9AE4D68C-C8DD-D6CA-DF17-4CF664EAFB67}"/>
              </a:ext>
            </a:extLst>
          </p:cNvPr>
          <p:cNvSpPr txBox="1"/>
          <p:nvPr/>
        </p:nvSpPr>
        <p:spPr>
          <a:xfrm>
            <a:off x="7074255" y="3590451"/>
            <a:ext cx="802378" cy="369332"/>
          </a:xfrm>
          <a:prstGeom prst="rect">
            <a:avLst/>
          </a:prstGeom>
          <a:noFill/>
        </p:spPr>
        <p:txBody>
          <a:bodyPr wrap="square" rtlCol="0">
            <a:spAutoFit/>
          </a:bodyPr>
          <a:lstStyle/>
          <a:p>
            <a:r>
              <a:rPr lang="fr-FR" b="1" dirty="0">
                <a:solidFill>
                  <a:schemeClr val="tx1">
                    <a:lumMod val="75000"/>
                    <a:lumOff val="25000"/>
                  </a:schemeClr>
                </a:solidFill>
              </a:rPr>
              <a:t>V6.09</a:t>
            </a:r>
          </a:p>
        </p:txBody>
      </p:sp>
      <p:sp>
        <p:nvSpPr>
          <p:cNvPr id="22" name="ZoneTexte 21">
            <a:extLst>
              <a:ext uri="{FF2B5EF4-FFF2-40B4-BE49-F238E27FC236}">
                <a16:creationId xmlns:a16="http://schemas.microsoft.com/office/drawing/2014/main" id="{5638E0C7-0F95-86D0-CA45-8B359C1DCE79}"/>
              </a:ext>
            </a:extLst>
          </p:cNvPr>
          <p:cNvSpPr txBox="1"/>
          <p:nvPr/>
        </p:nvSpPr>
        <p:spPr>
          <a:xfrm>
            <a:off x="7839605" y="3590451"/>
            <a:ext cx="802378" cy="369332"/>
          </a:xfrm>
          <a:prstGeom prst="rect">
            <a:avLst/>
          </a:prstGeom>
          <a:noFill/>
        </p:spPr>
        <p:txBody>
          <a:bodyPr wrap="square" rtlCol="0">
            <a:spAutoFit/>
          </a:bodyPr>
          <a:lstStyle/>
          <a:p>
            <a:r>
              <a:rPr lang="fr-FR" b="1">
                <a:solidFill>
                  <a:srgbClr val="C00000"/>
                </a:solidFill>
              </a:rPr>
              <a:t>V6.10</a:t>
            </a:r>
          </a:p>
        </p:txBody>
      </p:sp>
      <p:cxnSp>
        <p:nvCxnSpPr>
          <p:cNvPr id="23" name="Connecteur droit 22">
            <a:extLst>
              <a:ext uri="{FF2B5EF4-FFF2-40B4-BE49-F238E27FC236}">
                <a16:creationId xmlns:a16="http://schemas.microsoft.com/office/drawing/2014/main" id="{162F9EDF-B779-055C-0391-8FD9AA051F14}"/>
              </a:ext>
            </a:extLst>
          </p:cNvPr>
          <p:cNvCxnSpPr>
            <a:cxnSpLocks/>
          </p:cNvCxnSpPr>
          <p:nvPr/>
        </p:nvCxnSpPr>
        <p:spPr>
          <a:xfrm>
            <a:off x="7808530" y="3685022"/>
            <a:ext cx="0" cy="169677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120DDDD-22EC-F846-FAD2-DFABF02F7965}"/>
              </a:ext>
            </a:extLst>
          </p:cNvPr>
          <p:cNvSpPr/>
          <p:nvPr/>
        </p:nvSpPr>
        <p:spPr>
          <a:xfrm>
            <a:off x="10251160" y="4876384"/>
            <a:ext cx="1827426" cy="56071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CE141187-306B-6F6B-00FA-6A6C626EB78D}"/>
              </a:ext>
            </a:extLst>
          </p:cNvPr>
          <p:cNvSpPr/>
          <p:nvPr/>
        </p:nvSpPr>
        <p:spPr>
          <a:xfrm>
            <a:off x="5928764" y="4861891"/>
            <a:ext cx="1827426" cy="56071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B80B4DBC-230B-2D10-27F4-34C5F2124A75}"/>
              </a:ext>
            </a:extLst>
          </p:cNvPr>
          <p:cNvSpPr txBox="1"/>
          <p:nvPr/>
        </p:nvSpPr>
        <p:spPr>
          <a:xfrm>
            <a:off x="335360" y="813245"/>
            <a:ext cx="1928006" cy="646331"/>
          </a:xfrm>
          <a:prstGeom prst="rect">
            <a:avLst/>
          </a:prstGeom>
          <a:noFill/>
        </p:spPr>
        <p:txBody>
          <a:bodyPr wrap="square" rtlCol="0">
            <a:spAutoFit/>
          </a:bodyPr>
          <a:lstStyle/>
          <a:p>
            <a:r>
              <a:rPr lang="fr-FR" sz="3600" err="1">
                <a:latin typeface="Calibri" panose="020F0502020204030204" pitchFamily="34" charset="0"/>
              </a:rPr>
              <a:t>Tooling</a:t>
            </a:r>
            <a:endParaRPr lang="fr-FR" sz="3600">
              <a:latin typeface="Calibri" panose="020F0502020204030204" pitchFamily="34" charset="0"/>
            </a:endParaRPr>
          </a:p>
        </p:txBody>
      </p:sp>
      <p:grpSp>
        <p:nvGrpSpPr>
          <p:cNvPr id="4" name="Groupe 3">
            <a:extLst>
              <a:ext uri="{FF2B5EF4-FFF2-40B4-BE49-F238E27FC236}">
                <a16:creationId xmlns:a16="http://schemas.microsoft.com/office/drawing/2014/main" id="{A36CA9C8-A682-A35F-D069-7CC732AD9AE3}"/>
              </a:ext>
            </a:extLst>
          </p:cNvPr>
          <p:cNvGrpSpPr/>
          <p:nvPr/>
        </p:nvGrpSpPr>
        <p:grpSpPr>
          <a:xfrm>
            <a:off x="10899588" y="313244"/>
            <a:ext cx="845672" cy="809283"/>
            <a:chOff x="10127164" y="5361875"/>
            <a:chExt cx="737060" cy="700541"/>
          </a:xfrm>
        </p:grpSpPr>
        <p:sp>
          <p:nvSpPr>
            <p:cNvPr id="6" name="Rectangle : coins arrondis 5">
              <a:extLst>
                <a:ext uri="{FF2B5EF4-FFF2-40B4-BE49-F238E27FC236}">
                  <a16:creationId xmlns:a16="http://schemas.microsoft.com/office/drawing/2014/main" id="{662BC4B6-E851-78E1-9B80-4F9A853AE8D7}"/>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a:extLst>
                <a:ext uri="{FF2B5EF4-FFF2-40B4-BE49-F238E27FC236}">
                  <a16:creationId xmlns:a16="http://schemas.microsoft.com/office/drawing/2014/main" id="{1AC9E525-E4A6-6626-2953-A486398795BB}"/>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D425551B-2F09-ED19-2602-0B57478BD265}"/>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41</a:t>
              </a:r>
              <a:endParaRPr lang="fr-FR" b="1" dirty="0">
                <a:solidFill>
                  <a:schemeClr val="bg1"/>
                </a:solidFill>
              </a:endParaRPr>
            </a:p>
          </p:txBody>
        </p:sp>
      </p:grpSp>
    </p:spTree>
    <p:extLst>
      <p:ext uri="{BB962C8B-B14F-4D97-AF65-F5344CB8AC3E}">
        <p14:creationId xmlns:p14="http://schemas.microsoft.com/office/powerpoint/2010/main" val="33212165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C69D56A-C43A-885C-1E6C-A575F92309D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15" name="Rectangle 14">
            <a:extLst>
              <a:ext uri="{FF2B5EF4-FFF2-40B4-BE49-F238E27FC236}">
                <a16:creationId xmlns:a16="http://schemas.microsoft.com/office/drawing/2014/main" id="{7218A19F-9E6A-166B-07B1-25404DE81265}"/>
              </a:ext>
            </a:extLst>
          </p:cNvPr>
          <p:cNvSpPr/>
          <p:nvPr/>
        </p:nvSpPr>
        <p:spPr>
          <a:xfrm rot="199820">
            <a:off x="785665" y="3500415"/>
            <a:ext cx="2673358"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15532</a:t>
            </a:r>
          </a:p>
        </p:txBody>
      </p:sp>
      <p:sp>
        <p:nvSpPr>
          <p:cNvPr id="20" name="ZoneTexte 19">
            <a:extLst>
              <a:ext uri="{FF2B5EF4-FFF2-40B4-BE49-F238E27FC236}">
                <a16:creationId xmlns:a16="http://schemas.microsoft.com/office/drawing/2014/main" id="{CD8B11F9-48D3-20BB-70D8-C313BE63C18E}"/>
              </a:ext>
            </a:extLst>
          </p:cNvPr>
          <p:cNvSpPr txBox="1"/>
          <p:nvPr/>
        </p:nvSpPr>
        <p:spPr>
          <a:xfrm>
            <a:off x="387614" y="2093887"/>
            <a:ext cx="3403151" cy="923330"/>
          </a:xfrm>
          <a:prstGeom prst="rect">
            <a:avLst/>
          </a:prstGeom>
          <a:noFill/>
        </p:spPr>
        <p:txBody>
          <a:bodyPr wrap="square" rtlCol="0">
            <a:spAutoFit/>
          </a:bodyPr>
          <a:lstStyle/>
          <a:p>
            <a:r>
              <a:rPr lang="fr-FR" dirty="0" err="1"/>
              <a:t>We</a:t>
            </a:r>
            <a:r>
              <a:rPr lang="fr-FR" dirty="0"/>
              <a:t> </a:t>
            </a:r>
            <a:r>
              <a:rPr lang="fr-FR" dirty="0" err="1"/>
              <a:t>added</a:t>
            </a:r>
            <a:r>
              <a:rPr lang="fr-FR" dirty="0"/>
              <a:t> the Clearance options to </a:t>
            </a:r>
            <a:r>
              <a:rPr lang="fr-FR" dirty="0" err="1"/>
              <a:t>create</a:t>
            </a:r>
            <a:r>
              <a:rPr lang="fr-FR" dirty="0"/>
              <a:t> </a:t>
            </a:r>
            <a:r>
              <a:rPr lang="fr-FR" dirty="0" err="1"/>
              <a:t>different</a:t>
            </a:r>
            <a:r>
              <a:rPr lang="fr-FR" dirty="0"/>
              <a:t> profiles of square </a:t>
            </a:r>
            <a:r>
              <a:rPr lang="fr-FR" dirty="0" err="1"/>
              <a:t>shoulder</a:t>
            </a:r>
            <a:r>
              <a:rPr lang="fr-FR" dirty="0"/>
              <a:t> face </a:t>
            </a:r>
            <a:r>
              <a:rPr lang="fr-FR" dirty="0" err="1"/>
              <a:t>mill</a:t>
            </a:r>
            <a:r>
              <a:rPr lang="fr-FR" dirty="0"/>
              <a:t> cutters</a:t>
            </a:r>
          </a:p>
        </p:txBody>
      </p:sp>
      <p:sp>
        <p:nvSpPr>
          <p:cNvPr id="5" name="ZoneTexte 4">
            <a:extLst>
              <a:ext uri="{FF2B5EF4-FFF2-40B4-BE49-F238E27FC236}">
                <a16:creationId xmlns:a16="http://schemas.microsoft.com/office/drawing/2014/main" id="{1673C454-C217-D5C5-81B7-5BB446D2F244}"/>
              </a:ext>
            </a:extLst>
          </p:cNvPr>
          <p:cNvSpPr txBox="1"/>
          <p:nvPr/>
        </p:nvSpPr>
        <p:spPr>
          <a:xfrm>
            <a:off x="360997" y="1688064"/>
            <a:ext cx="2966994" cy="369332"/>
          </a:xfrm>
          <a:prstGeom prst="rect">
            <a:avLst/>
          </a:prstGeom>
          <a:noFill/>
        </p:spPr>
        <p:txBody>
          <a:bodyPr wrap="square" rtlCol="0">
            <a:spAutoFit/>
          </a:bodyPr>
          <a:lstStyle/>
          <a:p>
            <a:r>
              <a:rPr lang="fr-FR" b="1" dirty="0"/>
              <a:t>Square </a:t>
            </a:r>
            <a:r>
              <a:rPr lang="fr-FR" b="1" dirty="0" err="1"/>
              <a:t>Shoulder</a:t>
            </a:r>
            <a:r>
              <a:rPr lang="fr-FR" b="1" dirty="0"/>
              <a:t> Face Mill</a:t>
            </a:r>
          </a:p>
        </p:txBody>
      </p:sp>
      <p:pic>
        <p:nvPicPr>
          <p:cNvPr id="7" name="Image 6">
            <a:extLst>
              <a:ext uri="{FF2B5EF4-FFF2-40B4-BE49-F238E27FC236}">
                <a16:creationId xmlns:a16="http://schemas.microsoft.com/office/drawing/2014/main" id="{EE890406-37A1-8E09-00F6-0A720054F2C2}"/>
              </a:ext>
            </a:extLst>
          </p:cNvPr>
          <p:cNvPicPr>
            <a:picLocks noChangeAspect="1"/>
          </p:cNvPicPr>
          <p:nvPr/>
        </p:nvPicPr>
        <p:blipFill>
          <a:blip r:embed="rId3"/>
          <a:stretch>
            <a:fillRect/>
          </a:stretch>
        </p:blipFill>
        <p:spPr>
          <a:xfrm>
            <a:off x="3963920" y="1769696"/>
            <a:ext cx="5669756" cy="3466483"/>
          </a:xfrm>
          <a:prstGeom prst="rect">
            <a:avLst/>
          </a:prstGeom>
        </p:spPr>
      </p:pic>
      <p:sp>
        <p:nvSpPr>
          <p:cNvPr id="26" name="Rectangle 25">
            <a:extLst>
              <a:ext uri="{FF2B5EF4-FFF2-40B4-BE49-F238E27FC236}">
                <a16:creationId xmlns:a16="http://schemas.microsoft.com/office/drawing/2014/main" id="{CE141187-306B-6F6B-00FA-6A6C626EB78D}"/>
              </a:ext>
            </a:extLst>
          </p:cNvPr>
          <p:cNvSpPr/>
          <p:nvPr/>
        </p:nvSpPr>
        <p:spPr>
          <a:xfrm>
            <a:off x="5680190" y="4311474"/>
            <a:ext cx="1723787" cy="7576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9C1C4726-62AD-4B9C-3E98-E41FD261CFBA}"/>
              </a:ext>
            </a:extLst>
          </p:cNvPr>
          <p:cNvSpPr txBox="1"/>
          <p:nvPr/>
        </p:nvSpPr>
        <p:spPr>
          <a:xfrm>
            <a:off x="335360" y="813245"/>
            <a:ext cx="1928006" cy="646331"/>
          </a:xfrm>
          <a:prstGeom prst="rect">
            <a:avLst/>
          </a:prstGeom>
          <a:noFill/>
        </p:spPr>
        <p:txBody>
          <a:bodyPr wrap="square" rtlCol="0">
            <a:spAutoFit/>
          </a:bodyPr>
          <a:lstStyle/>
          <a:p>
            <a:r>
              <a:rPr lang="fr-FR" sz="3600" err="1">
                <a:latin typeface="Calibri" panose="020F0502020204030204" pitchFamily="34" charset="0"/>
              </a:rPr>
              <a:t>Tooling</a:t>
            </a:r>
            <a:endParaRPr lang="fr-FR" sz="3600">
              <a:latin typeface="Calibri" panose="020F0502020204030204" pitchFamily="34" charset="0"/>
            </a:endParaRPr>
          </a:p>
        </p:txBody>
      </p:sp>
      <p:sp>
        <p:nvSpPr>
          <p:cNvPr id="4" name="Rectangle 3">
            <a:extLst>
              <a:ext uri="{FF2B5EF4-FFF2-40B4-BE49-F238E27FC236}">
                <a16:creationId xmlns:a16="http://schemas.microsoft.com/office/drawing/2014/main" id="{5D0F6C38-D29F-16DE-4730-9013CC35E61D}"/>
              </a:ext>
            </a:extLst>
          </p:cNvPr>
          <p:cNvSpPr/>
          <p:nvPr/>
        </p:nvSpPr>
        <p:spPr>
          <a:xfrm>
            <a:off x="1117407" y="4052617"/>
            <a:ext cx="2673358"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Gmbh - </a:t>
            </a:r>
            <a:r>
              <a:rPr lang="fr-FR" b="1" dirty="0">
                <a:solidFill>
                  <a:srgbClr val="C00000"/>
                </a:solidFill>
              </a:rPr>
              <a:t>15531</a:t>
            </a:r>
          </a:p>
        </p:txBody>
      </p:sp>
    </p:spTree>
    <p:extLst>
      <p:ext uri="{BB962C8B-B14F-4D97-AF65-F5344CB8AC3E}">
        <p14:creationId xmlns:p14="http://schemas.microsoft.com/office/powerpoint/2010/main" val="2049523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69D56A-C43A-885C-1E6C-A575F92309D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000F6CB5-F3F7-BAA2-9FFB-D351DF516F14}"/>
              </a:ext>
            </a:extLst>
          </p:cNvPr>
          <p:cNvSpPr txBox="1"/>
          <p:nvPr/>
        </p:nvSpPr>
        <p:spPr>
          <a:xfrm>
            <a:off x="335360" y="822298"/>
            <a:ext cx="7776864" cy="646331"/>
          </a:xfrm>
          <a:prstGeom prst="rect">
            <a:avLst/>
          </a:prstGeom>
          <a:noFill/>
        </p:spPr>
        <p:txBody>
          <a:bodyPr wrap="square" rtlCol="0">
            <a:spAutoFit/>
          </a:bodyPr>
          <a:lstStyle/>
          <a:p>
            <a:r>
              <a:rPr lang="fr-FR" sz="3600" err="1">
                <a:latin typeface="Calibri" panose="020F0502020204030204" pitchFamily="34" charset="0"/>
              </a:rPr>
              <a:t>Tooling</a:t>
            </a:r>
            <a:endParaRPr lang="fr-FR" sz="3600">
              <a:latin typeface="Calibri" panose="020F0502020204030204" pitchFamily="34" charset="0"/>
            </a:endParaRPr>
          </a:p>
        </p:txBody>
      </p:sp>
      <p:sp>
        <p:nvSpPr>
          <p:cNvPr id="20" name="ZoneTexte 19">
            <a:extLst>
              <a:ext uri="{FF2B5EF4-FFF2-40B4-BE49-F238E27FC236}">
                <a16:creationId xmlns:a16="http://schemas.microsoft.com/office/drawing/2014/main" id="{B291D68B-81A6-C4D4-13F0-C1EA45EE3639}"/>
              </a:ext>
            </a:extLst>
          </p:cNvPr>
          <p:cNvSpPr txBox="1"/>
          <p:nvPr/>
        </p:nvSpPr>
        <p:spPr>
          <a:xfrm>
            <a:off x="335359" y="5306521"/>
            <a:ext cx="6100762" cy="923330"/>
          </a:xfrm>
          <a:prstGeom prst="rect">
            <a:avLst/>
          </a:prstGeom>
          <a:noFill/>
        </p:spPr>
        <p:txBody>
          <a:bodyPr wrap="square">
            <a:spAutoFit/>
          </a:bodyPr>
          <a:lstStyle/>
          <a:p>
            <a:r>
              <a:rPr lang="fr-FR" dirty="0">
                <a:sym typeface="Wingdings" panose="05000000000000000000" pitchFamily="2" charset="2"/>
              </a:rPr>
              <a:t> </a:t>
            </a:r>
            <a:r>
              <a:rPr lang="fr-FR" dirty="0"/>
              <a:t>In the </a:t>
            </a:r>
            <a:r>
              <a:rPr lang="fr-FR" dirty="0" err="1"/>
              <a:t>strategy</a:t>
            </a:r>
            <a:r>
              <a:rPr lang="fr-FR" dirty="0"/>
              <a:t> page of Threading, the </a:t>
            </a:r>
            <a:r>
              <a:rPr lang="fr-FR" b="1" dirty="0"/>
              <a:t>pitch </a:t>
            </a:r>
            <a:r>
              <a:rPr lang="fr-FR" b="1" dirty="0" err="1"/>
              <a:t>field</a:t>
            </a:r>
            <a:r>
              <a:rPr lang="fr-FR" b="1" dirty="0"/>
              <a:t> </a:t>
            </a:r>
            <a:r>
              <a:rPr lang="fr-FR" dirty="0" err="1"/>
              <a:t>becomes</a:t>
            </a:r>
            <a:r>
              <a:rPr lang="fr-FR" dirty="0"/>
              <a:t> </a:t>
            </a:r>
            <a:r>
              <a:rPr lang="fr-FR" dirty="0" err="1"/>
              <a:t>activated</a:t>
            </a:r>
            <a:r>
              <a:rPr lang="fr-FR" dirty="0"/>
              <a:t>. You can enter a value </a:t>
            </a:r>
            <a:r>
              <a:rPr lang="fr-FR" dirty="0" err="1"/>
              <a:t>contained</a:t>
            </a:r>
            <a:r>
              <a:rPr lang="fr-FR" dirty="0"/>
              <a:t> in the range of </a:t>
            </a:r>
            <a:r>
              <a:rPr lang="fr-FR" dirty="0" err="1"/>
              <a:t>pitches</a:t>
            </a:r>
            <a:r>
              <a:rPr lang="fr-FR" dirty="0"/>
              <a:t> of the </a:t>
            </a:r>
            <a:r>
              <a:rPr lang="fr-FR" dirty="0" err="1"/>
              <a:t>tool</a:t>
            </a:r>
            <a:r>
              <a:rPr lang="fr-FR" dirty="0"/>
              <a:t> page, if not </a:t>
            </a:r>
            <a:r>
              <a:rPr lang="fr-FR" dirty="0" err="1"/>
              <a:t>you</a:t>
            </a:r>
            <a:r>
              <a:rPr lang="fr-FR" dirty="0"/>
              <a:t> </a:t>
            </a:r>
            <a:r>
              <a:rPr lang="fr-FR" dirty="0" err="1"/>
              <a:t>get</a:t>
            </a:r>
            <a:r>
              <a:rPr lang="fr-FR" dirty="0"/>
              <a:t> an </a:t>
            </a:r>
            <a:r>
              <a:rPr lang="fr-FR" dirty="0" err="1"/>
              <a:t>error</a:t>
            </a:r>
            <a:r>
              <a:rPr lang="fr-FR" dirty="0"/>
              <a:t> message .</a:t>
            </a:r>
          </a:p>
        </p:txBody>
      </p:sp>
      <p:sp>
        <p:nvSpPr>
          <p:cNvPr id="5" name="Rectangle 4">
            <a:extLst>
              <a:ext uri="{FF2B5EF4-FFF2-40B4-BE49-F238E27FC236}">
                <a16:creationId xmlns:a16="http://schemas.microsoft.com/office/drawing/2014/main" id="{0260F4E8-87EC-80E2-6DF2-5EAAD8DB49CD}"/>
              </a:ext>
            </a:extLst>
          </p:cNvPr>
          <p:cNvSpPr/>
          <p:nvPr/>
        </p:nvSpPr>
        <p:spPr>
          <a:xfrm>
            <a:off x="4223792" y="1288289"/>
            <a:ext cx="2575360"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15395</a:t>
            </a:r>
          </a:p>
        </p:txBody>
      </p:sp>
      <p:sp>
        <p:nvSpPr>
          <p:cNvPr id="6" name="ZoneTexte 5">
            <a:extLst>
              <a:ext uri="{FF2B5EF4-FFF2-40B4-BE49-F238E27FC236}">
                <a16:creationId xmlns:a16="http://schemas.microsoft.com/office/drawing/2014/main" id="{8067B305-F976-5DC8-F1DF-27F71674D5B8}"/>
              </a:ext>
            </a:extLst>
          </p:cNvPr>
          <p:cNvSpPr txBox="1"/>
          <p:nvPr/>
        </p:nvSpPr>
        <p:spPr>
          <a:xfrm>
            <a:off x="360997" y="1700180"/>
            <a:ext cx="2966994" cy="369332"/>
          </a:xfrm>
          <a:prstGeom prst="rect">
            <a:avLst/>
          </a:prstGeom>
          <a:noFill/>
        </p:spPr>
        <p:txBody>
          <a:bodyPr wrap="square" rtlCol="0">
            <a:spAutoFit/>
          </a:bodyPr>
          <a:lstStyle/>
          <a:p>
            <a:r>
              <a:rPr lang="fr-FR" b="1" dirty="0"/>
              <a:t>Thread Mill Cutter</a:t>
            </a:r>
          </a:p>
        </p:txBody>
      </p:sp>
      <p:sp>
        <p:nvSpPr>
          <p:cNvPr id="8" name="ZoneTexte 7">
            <a:extLst>
              <a:ext uri="{FF2B5EF4-FFF2-40B4-BE49-F238E27FC236}">
                <a16:creationId xmlns:a16="http://schemas.microsoft.com/office/drawing/2014/main" id="{5DC9356D-48C6-1E92-BD9A-FA7B9D14CC9D}"/>
              </a:ext>
            </a:extLst>
          </p:cNvPr>
          <p:cNvSpPr txBox="1"/>
          <p:nvPr/>
        </p:nvSpPr>
        <p:spPr>
          <a:xfrm>
            <a:off x="335359" y="2177724"/>
            <a:ext cx="10484352" cy="646331"/>
          </a:xfrm>
          <a:prstGeom prst="rect">
            <a:avLst/>
          </a:prstGeom>
          <a:noFill/>
        </p:spPr>
        <p:txBody>
          <a:bodyPr wrap="square" rtlCol="0">
            <a:spAutoFit/>
          </a:bodyPr>
          <a:lstStyle/>
          <a:p>
            <a:r>
              <a:rPr lang="fr-FR" dirty="0"/>
              <a:t>New </a:t>
            </a:r>
            <a:r>
              <a:rPr lang="fr-FR" dirty="0" err="1"/>
              <a:t>ability</a:t>
            </a:r>
            <a:r>
              <a:rPr lang="fr-FR" dirty="0"/>
              <a:t> to </a:t>
            </a:r>
            <a:r>
              <a:rPr lang="fr-FR" dirty="0" err="1"/>
              <a:t>define</a:t>
            </a:r>
            <a:r>
              <a:rPr lang="fr-FR" dirty="0"/>
              <a:t> a </a:t>
            </a:r>
            <a:r>
              <a:rPr lang="fr-FR" b="1" dirty="0"/>
              <a:t>range of </a:t>
            </a:r>
            <a:r>
              <a:rPr lang="fr-FR" b="1" dirty="0" err="1"/>
              <a:t>pitches</a:t>
            </a:r>
            <a:r>
              <a:rPr lang="fr-FR" b="1" dirty="0"/>
              <a:t> </a:t>
            </a:r>
            <a:r>
              <a:rPr lang="fr-FR" dirty="0"/>
              <a:t>in the </a:t>
            </a:r>
            <a:r>
              <a:rPr lang="fr-FR" dirty="0" err="1"/>
              <a:t>tool</a:t>
            </a:r>
            <a:r>
              <a:rPr lang="fr-FR" dirty="0"/>
              <a:t> page. </a:t>
            </a:r>
            <a:r>
              <a:rPr lang="fr-FR" dirty="0" err="1"/>
              <a:t>Some</a:t>
            </a:r>
            <a:r>
              <a:rPr lang="fr-FR" dirty="0"/>
              <a:t> of </a:t>
            </a:r>
            <a:r>
              <a:rPr lang="fr-FR" dirty="0" err="1"/>
              <a:t>those</a:t>
            </a:r>
            <a:r>
              <a:rPr lang="fr-FR" dirty="0"/>
              <a:t> </a:t>
            </a:r>
            <a:r>
              <a:rPr lang="fr-FR" dirty="0" err="1"/>
              <a:t>tools</a:t>
            </a:r>
            <a:r>
              <a:rPr lang="fr-FR" dirty="0"/>
              <a:t> can </a:t>
            </a:r>
            <a:r>
              <a:rPr lang="fr-FR" dirty="0" err="1"/>
              <a:t>realize</a:t>
            </a:r>
            <a:r>
              <a:rPr lang="fr-FR" dirty="0"/>
              <a:t> threads </a:t>
            </a:r>
            <a:r>
              <a:rPr lang="fr-FR" dirty="0" err="1"/>
              <a:t>with</a:t>
            </a:r>
            <a:r>
              <a:rPr lang="fr-FR" dirty="0"/>
              <a:t> </a:t>
            </a:r>
            <a:r>
              <a:rPr lang="fr-FR" dirty="0" err="1"/>
              <a:t>pitches</a:t>
            </a:r>
            <a:r>
              <a:rPr lang="fr-FR" dirty="0"/>
              <a:t> </a:t>
            </a:r>
            <a:r>
              <a:rPr lang="fr-FR" dirty="0" err="1"/>
              <a:t>from</a:t>
            </a:r>
            <a:r>
              <a:rPr lang="fr-FR" dirty="0"/>
              <a:t> 0,5 to 2,0 mm for instance.</a:t>
            </a:r>
          </a:p>
        </p:txBody>
      </p:sp>
      <p:sp>
        <p:nvSpPr>
          <p:cNvPr id="10" name="ZoneTexte 9">
            <a:extLst>
              <a:ext uri="{FF2B5EF4-FFF2-40B4-BE49-F238E27FC236}">
                <a16:creationId xmlns:a16="http://schemas.microsoft.com/office/drawing/2014/main" id="{DF9329A8-3B51-72DF-87B1-7FB0006E7E58}"/>
              </a:ext>
            </a:extLst>
          </p:cNvPr>
          <p:cNvSpPr txBox="1"/>
          <p:nvPr/>
        </p:nvSpPr>
        <p:spPr>
          <a:xfrm>
            <a:off x="345441" y="2911802"/>
            <a:ext cx="5663034" cy="2031325"/>
          </a:xfrm>
          <a:prstGeom prst="rect">
            <a:avLst/>
          </a:prstGeom>
          <a:noFill/>
        </p:spPr>
        <p:txBody>
          <a:bodyPr wrap="square" rtlCol="0">
            <a:spAutoFit/>
          </a:bodyPr>
          <a:lstStyle/>
          <a:p>
            <a:r>
              <a:rPr lang="fr-FR" dirty="0" err="1"/>
              <a:t>Mechanism</a:t>
            </a:r>
            <a:r>
              <a:rPr lang="fr-FR" dirty="0"/>
              <a:t> for </a:t>
            </a:r>
            <a:r>
              <a:rPr lang="fr-FR" dirty="0" err="1"/>
              <a:t>calculation</a:t>
            </a:r>
            <a:r>
              <a:rPr lang="fr-FR" dirty="0"/>
              <a:t>:</a:t>
            </a:r>
          </a:p>
          <a:p>
            <a:pPr marL="285750" indent="-285750">
              <a:buFontTx/>
              <a:buChar char="-"/>
            </a:pPr>
            <a:r>
              <a:rPr lang="fr-FR" dirty="0"/>
              <a:t>Set the range of </a:t>
            </a:r>
            <a:r>
              <a:rPr lang="fr-FR" dirty="0" err="1"/>
              <a:t>pitches</a:t>
            </a:r>
            <a:r>
              <a:rPr lang="fr-FR" dirty="0"/>
              <a:t> to </a:t>
            </a:r>
            <a:r>
              <a:rPr lang="fr-FR" b="1" dirty="0"/>
              <a:t>Yes</a:t>
            </a:r>
            <a:r>
              <a:rPr lang="fr-FR" dirty="0"/>
              <a:t>,</a:t>
            </a:r>
          </a:p>
          <a:p>
            <a:pPr marL="285750" indent="-285750">
              <a:buFontTx/>
              <a:buChar char="-"/>
            </a:pPr>
            <a:r>
              <a:rPr lang="fr-FR" dirty="0"/>
              <a:t>Maxi pitch option </a:t>
            </a:r>
            <a:r>
              <a:rPr lang="fr-FR" dirty="0" err="1"/>
              <a:t>is</a:t>
            </a:r>
            <a:r>
              <a:rPr lang="fr-FR" dirty="0"/>
              <a:t> </a:t>
            </a:r>
            <a:r>
              <a:rPr lang="fr-FR" dirty="0" err="1"/>
              <a:t>activated</a:t>
            </a:r>
            <a:r>
              <a:rPr lang="fr-FR" dirty="0"/>
              <a:t>. Pitch value corresponds to ‘Mini pitch’</a:t>
            </a:r>
          </a:p>
          <a:p>
            <a:pPr marL="285750" indent="-285750">
              <a:buFontTx/>
              <a:buChar char="-"/>
            </a:pPr>
            <a:r>
              <a:rPr lang="fr-FR" i="1" dirty="0">
                <a:solidFill>
                  <a:schemeClr val="tx1">
                    <a:lumMod val="65000"/>
                    <a:lumOff val="35000"/>
                  </a:schemeClr>
                </a:solidFill>
              </a:rPr>
              <a:t>The </a:t>
            </a:r>
            <a:r>
              <a:rPr lang="fr-FR" i="1" dirty="0" err="1">
                <a:solidFill>
                  <a:schemeClr val="tx1">
                    <a:lumMod val="65000"/>
                    <a:lumOff val="35000"/>
                  </a:schemeClr>
                </a:solidFill>
              </a:rPr>
              <a:t>cutting</a:t>
            </a:r>
            <a:r>
              <a:rPr lang="fr-FR" i="1" dirty="0">
                <a:solidFill>
                  <a:schemeClr val="tx1">
                    <a:lumMod val="65000"/>
                    <a:lumOff val="35000"/>
                  </a:schemeClr>
                </a:solidFill>
              </a:rPr>
              <a:t> </a:t>
            </a:r>
            <a:r>
              <a:rPr lang="fr-FR" i="1" dirty="0" err="1">
                <a:solidFill>
                  <a:schemeClr val="tx1">
                    <a:lumMod val="65000"/>
                    <a:lumOff val="35000"/>
                  </a:schemeClr>
                </a:solidFill>
              </a:rPr>
              <a:t>length</a:t>
            </a:r>
            <a:r>
              <a:rPr lang="fr-FR" i="1" dirty="0">
                <a:solidFill>
                  <a:schemeClr val="tx1">
                    <a:lumMod val="65000"/>
                    <a:lumOff val="35000"/>
                  </a:schemeClr>
                </a:solidFill>
              </a:rPr>
              <a:t> </a:t>
            </a:r>
            <a:r>
              <a:rPr lang="fr-FR" i="1" dirty="0" err="1">
                <a:solidFill>
                  <a:schemeClr val="tx1">
                    <a:lumMod val="65000"/>
                    <a:lumOff val="35000"/>
                  </a:schemeClr>
                </a:solidFill>
              </a:rPr>
              <a:t>is</a:t>
            </a:r>
            <a:r>
              <a:rPr lang="fr-FR" i="1" dirty="0">
                <a:solidFill>
                  <a:schemeClr val="tx1">
                    <a:lumMod val="65000"/>
                    <a:lumOff val="35000"/>
                  </a:schemeClr>
                </a:solidFill>
              </a:rPr>
              <a:t> </a:t>
            </a:r>
            <a:r>
              <a:rPr lang="fr-FR" i="1" dirty="0" err="1">
                <a:solidFill>
                  <a:schemeClr val="tx1">
                    <a:lumMod val="65000"/>
                    <a:lumOff val="35000"/>
                  </a:schemeClr>
                </a:solidFill>
              </a:rPr>
              <a:t>automatically</a:t>
            </a:r>
            <a:r>
              <a:rPr lang="fr-FR" i="1" dirty="0">
                <a:solidFill>
                  <a:schemeClr val="tx1">
                    <a:lumMod val="65000"/>
                    <a:lumOff val="35000"/>
                  </a:schemeClr>
                </a:solidFill>
              </a:rPr>
              <a:t> </a:t>
            </a:r>
            <a:r>
              <a:rPr lang="fr-FR" i="1" dirty="0" err="1">
                <a:solidFill>
                  <a:schemeClr val="tx1">
                    <a:lumMod val="65000"/>
                    <a:lumOff val="35000"/>
                  </a:schemeClr>
                </a:solidFill>
              </a:rPr>
              <a:t>forced</a:t>
            </a:r>
            <a:r>
              <a:rPr lang="fr-FR" i="1" dirty="0">
                <a:solidFill>
                  <a:schemeClr val="tx1">
                    <a:lumMod val="65000"/>
                    <a:lumOff val="35000"/>
                  </a:schemeClr>
                </a:solidFill>
              </a:rPr>
              <a:t> to the value of mini pitch,</a:t>
            </a:r>
          </a:p>
          <a:p>
            <a:pPr marL="285750" indent="-285750">
              <a:buFontTx/>
              <a:buChar char="-"/>
            </a:pPr>
            <a:r>
              <a:rPr lang="fr-FR" i="1" dirty="0" err="1">
                <a:solidFill>
                  <a:schemeClr val="tx1">
                    <a:lumMod val="65000"/>
                    <a:lumOff val="35000"/>
                  </a:schemeClr>
                </a:solidFill>
              </a:rPr>
              <a:t>Number</a:t>
            </a:r>
            <a:r>
              <a:rPr lang="fr-FR" i="1" dirty="0">
                <a:solidFill>
                  <a:schemeClr val="tx1">
                    <a:lumMod val="65000"/>
                    <a:lumOff val="35000"/>
                  </a:schemeClr>
                </a:solidFill>
              </a:rPr>
              <a:t> of flutes </a:t>
            </a:r>
            <a:r>
              <a:rPr lang="fr-FR" i="1" dirty="0" err="1">
                <a:solidFill>
                  <a:schemeClr val="tx1">
                    <a:lumMod val="65000"/>
                    <a:lumOff val="35000"/>
                  </a:schemeClr>
                </a:solidFill>
              </a:rPr>
              <a:t>is</a:t>
            </a:r>
            <a:r>
              <a:rPr lang="fr-FR" i="1" dirty="0">
                <a:solidFill>
                  <a:schemeClr val="tx1">
                    <a:lumMod val="65000"/>
                    <a:lumOff val="35000"/>
                  </a:schemeClr>
                </a:solidFill>
              </a:rPr>
              <a:t> </a:t>
            </a:r>
            <a:r>
              <a:rPr lang="fr-FR" i="1" dirty="0" err="1">
                <a:solidFill>
                  <a:schemeClr val="tx1">
                    <a:lumMod val="65000"/>
                    <a:lumOff val="35000"/>
                  </a:schemeClr>
                </a:solidFill>
              </a:rPr>
              <a:t>automatically</a:t>
            </a:r>
            <a:r>
              <a:rPr lang="fr-FR" i="1" dirty="0">
                <a:solidFill>
                  <a:schemeClr val="tx1">
                    <a:lumMod val="65000"/>
                    <a:lumOff val="35000"/>
                  </a:schemeClr>
                </a:solidFill>
              </a:rPr>
              <a:t> </a:t>
            </a:r>
            <a:r>
              <a:rPr lang="fr-FR" i="1" dirty="0" err="1">
                <a:solidFill>
                  <a:schemeClr val="tx1">
                    <a:lumMod val="65000"/>
                    <a:lumOff val="35000"/>
                  </a:schemeClr>
                </a:solidFill>
              </a:rPr>
              <a:t>forced</a:t>
            </a:r>
            <a:r>
              <a:rPr lang="fr-FR" i="1" dirty="0">
                <a:solidFill>
                  <a:schemeClr val="tx1">
                    <a:lumMod val="65000"/>
                    <a:lumOff val="35000"/>
                  </a:schemeClr>
                </a:solidFill>
              </a:rPr>
              <a:t> to 1.</a:t>
            </a:r>
          </a:p>
        </p:txBody>
      </p:sp>
      <p:pic>
        <p:nvPicPr>
          <p:cNvPr id="12" name="Image 11">
            <a:extLst>
              <a:ext uri="{FF2B5EF4-FFF2-40B4-BE49-F238E27FC236}">
                <a16:creationId xmlns:a16="http://schemas.microsoft.com/office/drawing/2014/main" id="{764EDD72-53F4-F9CB-1AD5-F8637ADE234E}"/>
              </a:ext>
            </a:extLst>
          </p:cNvPr>
          <p:cNvPicPr>
            <a:picLocks noChangeAspect="1"/>
          </p:cNvPicPr>
          <p:nvPr/>
        </p:nvPicPr>
        <p:blipFill>
          <a:blip r:embed="rId2"/>
          <a:stretch>
            <a:fillRect/>
          </a:stretch>
        </p:blipFill>
        <p:spPr>
          <a:xfrm>
            <a:off x="6528965" y="2806995"/>
            <a:ext cx="5663033" cy="4051005"/>
          </a:xfrm>
          <a:prstGeom prst="rect">
            <a:avLst/>
          </a:prstGeom>
        </p:spPr>
      </p:pic>
      <p:sp>
        <p:nvSpPr>
          <p:cNvPr id="13" name="Rectangle 12">
            <a:extLst>
              <a:ext uri="{FF2B5EF4-FFF2-40B4-BE49-F238E27FC236}">
                <a16:creationId xmlns:a16="http://schemas.microsoft.com/office/drawing/2014/main" id="{0B12FEDA-EF7D-73FB-37AF-373B1F268654}"/>
              </a:ext>
            </a:extLst>
          </p:cNvPr>
          <p:cNvSpPr/>
          <p:nvPr/>
        </p:nvSpPr>
        <p:spPr>
          <a:xfrm>
            <a:off x="10526233" y="4713908"/>
            <a:ext cx="1665766" cy="56071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934F4598-0B24-3EB7-1AE5-35990C9CBA7F}"/>
              </a:ext>
            </a:extLst>
          </p:cNvPr>
          <p:cNvSpPr/>
          <p:nvPr/>
        </p:nvSpPr>
        <p:spPr>
          <a:xfrm>
            <a:off x="8924259" y="4713908"/>
            <a:ext cx="1399954" cy="56071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F3BD6C10-6439-E53C-EEDA-7EEF8773ED0C}"/>
              </a:ext>
            </a:extLst>
          </p:cNvPr>
          <p:cNvSpPr/>
          <p:nvPr/>
        </p:nvSpPr>
        <p:spPr>
          <a:xfrm>
            <a:off x="8924258" y="4012528"/>
            <a:ext cx="1952847" cy="26176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1">
            <a:extLst>
              <a:ext uri="{FF2B5EF4-FFF2-40B4-BE49-F238E27FC236}">
                <a16:creationId xmlns:a16="http://schemas.microsoft.com/office/drawing/2014/main" id="{A39D01B9-416A-B7B3-1FCF-EF582841355B}"/>
              </a:ext>
            </a:extLst>
          </p:cNvPr>
          <p:cNvGrpSpPr/>
          <p:nvPr/>
        </p:nvGrpSpPr>
        <p:grpSpPr>
          <a:xfrm>
            <a:off x="10899588" y="313244"/>
            <a:ext cx="845672" cy="809283"/>
            <a:chOff x="10127164" y="5361875"/>
            <a:chExt cx="737060" cy="700541"/>
          </a:xfrm>
        </p:grpSpPr>
        <p:sp>
          <p:nvSpPr>
            <p:cNvPr id="7" name="Rectangle : coins arrondis 6">
              <a:extLst>
                <a:ext uri="{FF2B5EF4-FFF2-40B4-BE49-F238E27FC236}">
                  <a16:creationId xmlns:a16="http://schemas.microsoft.com/office/drawing/2014/main" id="{BFE842EF-8602-7545-6BE7-66842582B0D6}"/>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a:extLst>
                <a:ext uri="{FF2B5EF4-FFF2-40B4-BE49-F238E27FC236}">
                  <a16:creationId xmlns:a16="http://schemas.microsoft.com/office/drawing/2014/main" id="{FF2156A2-9564-E828-2FF0-C8723E099D2D}"/>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A8B55DCA-4F55-4A1C-F8DF-2884DA9EDE45}"/>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42</a:t>
              </a:r>
              <a:endParaRPr lang="fr-FR" b="1" dirty="0">
                <a:solidFill>
                  <a:schemeClr val="bg1"/>
                </a:solidFill>
              </a:endParaRPr>
            </a:p>
          </p:txBody>
        </p:sp>
      </p:grpSp>
    </p:spTree>
    <p:extLst>
      <p:ext uri="{BB962C8B-B14F-4D97-AF65-F5344CB8AC3E}">
        <p14:creationId xmlns:p14="http://schemas.microsoft.com/office/powerpoint/2010/main" val="2862523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D716EF0C-089A-D490-9A94-16AA079E689C}"/>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A954F1A0-EB4F-DA33-BA25-65886C253A39}"/>
              </a:ext>
            </a:extLst>
          </p:cNvPr>
          <p:cNvSpPr txBox="1"/>
          <p:nvPr/>
        </p:nvSpPr>
        <p:spPr>
          <a:xfrm>
            <a:off x="335360" y="809978"/>
            <a:ext cx="7776864" cy="646331"/>
          </a:xfrm>
          <a:prstGeom prst="rect">
            <a:avLst/>
          </a:prstGeom>
          <a:noFill/>
        </p:spPr>
        <p:txBody>
          <a:bodyPr wrap="square" rtlCol="0">
            <a:spAutoFit/>
          </a:bodyPr>
          <a:lstStyle/>
          <a:p>
            <a:r>
              <a:rPr lang="fr-FR" sz="3600" dirty="0" err="1">
                <a:latin typeface="Calibri" panose="020F0502020204030204" pitchFamily="34" charset="0"/>
              </a:rPr>
              <a:t>Milling</a:t>
            </a:r>
            <a:r>
              <a:rPr lang="fr-FR" sz="3600" dirty="0">
                <a:latin typeface="Calibri" panose="020F0502020204030204" pitchFamily="34" charset="0"/>
              </a:rPr>
              <a:t> </a:t>
            </a:r>
            <a:r>
              <a:rPr lang="fr-FR" sz="3600" dirty="0" err="1">
                <a:latin typeface="Calibri" panose="020F0502020204030204" pitchFamily="34" charset="0"/>
              </a:rPr>
              <a:t>Features</a:t>
            </a:r>
            <a:endParaRPr lang="fr-FR" sz="3600" dirty="0">
              <a:latin typeface="Calibri" panose="020F0502020204030204" pitchFamily="34" charset="0"/>
            </a:endParaRPr>
          </a:p>
        </p:txBody>
      </p:sp>
      <p:sp>
        <p:nvSpPr>
          <p:cNvPr id="7" name="ZoneTexte 6">
            <a:extLst>
              <a:ext uri="{FF2B5EF4-FFF2-40B4-BE49-F238E27FC236}">
                <a16:creationId xmlns:a16="http://schemas.microsoft.com/office/drawing/2014/main" id="{606EFD5C-DA9F-9DD3-3A03-7A81487C5F49}"/>
              </a:ext>
            </a:extLst>
          </p:cNvPr>
          <p:cNvSpPr txBox="1"/>
          <p:nvPr/>
        </p:nvSpPr>
        <p:spPr>
          <a:xfrm>
            <a:off x="335358" y="1538044"/>
            <a:ext cx="8901005" cy="584775"/>
          </a:xfrm>
          <a:prstGeom prst="rect">
            <a:avLst/>
          </a:prstGeom>
          <a:noFill/>
        </p:spPr>
        <p:txBody>
          <a:bodyPr wrap="square">
            <a:spAutoFit/>
          </a:bodyPr>
          <a:lstStyle/>
          <a:p>
            <a:pPr marR="0" algn="l"/>
            <a:r>
              <a:rPr lang="en-US" sz="1600" b="0" i="0" u="none" strike="noStrike" baseline="0" dirty="0">
                <a:solidFill>
                  <a:srgbClr val="333333"/>
                </a:solidFill>
                <a:latin typeface="+mn-lt"/>
              </a:rPr>
              <a:t>New Optional module that enables to </a:t>
            </a:r>
            <a:r>
              <a:rPr lang="en-US" sz="1600" b="1" i="0" u="none" strike="noStrike" baseline="0" dirty="0">
                <a:solidFill>
                  <a:srgbClr val="333333"/>
                </a:solidFill>
                <a:latin typeface="+mn-lt"/>
              </a:rPr>
              <a:t>generate automatic features</a:t>
            </a:r>
            <a:r>
              <a:rPr lang="en-US" sz="1600" b="0" i="0" u="none" strike="noStrike" baseline="0" dirty="0">
                <a:solidFill>
                  <a:srgbClr val="333333"/>
                </a:solidFill>
                <a:latin typeface="+mn-lt"/>
              </a:rPr>
              <a:t> from the topology analysis of a solid. </a:t>
            </a:r>
          </a:p>
          <a:p>
            <a:pPr marR="0" algn="l"/>
            <a:r>
              <a:rPr lang="en-US" sz="1600" b="0" i="0" u="none" strike="noStrike" baseline="0" dirty="0">
                <a:solidFill>
                  <a:srgbClr val="333333"/>
                </a:solidFill>
                <a:latin typeface="+mn-lt"/>
              </a:rPr>
              <a:t>In the menu Solid, the submenu Holes is now called</a:t>
            </a:r>
            <a:r>
              <a:rPr lang="en-US" sz="1600" b="1" i="0" u="none" strike="noStrike" baseline="0" dirty="0">
                <a:solidFill>
                  <a:srgbClr val="333333"/>
                </a:solidFill>
                <a:latin typeface="+mn-lt"/>
              </a:rPr>
              <a:t> Features</a:t>
            </a:r>
            <a:r>
              <a:rPr lang="en-US" sz="1600" b="0" i="0" u="none" strike="noStrike" baseline="0" dirty="0">
                <a:solidFill>
                  <a:srgbClr val="333333"/>
                </a:solidFill>
                <a:latin typeface="+mn-lt"/>
              </a:rPr>
              <a:t>.</a:t>
            </a:r>
          </a:p>
        </p:txBody>
      </p:sp>
      <p:sp>
        <p:nvSpPr>
          <p:cNvPr id="9" name="ZoneTexte 8">
            <a:extLst>
              <a:ext uri="{FF2B5EF4-FFF2-40B4-BE49-F238E27FC236}">
                <a16:creationId xmlns:a16="http://schemas.microsoft.com/office/drawing/2014/main" id="{8F8CFE56-8196-0945-E150-19D43DD2B2A2}"/>
              </a:ext>
            </a:extLst>
          </p:cNvPr>
          <p:cNvSpPr txBox="1"/>
          <p:nvPr/>
        </p:nvSpPr>
        <p:spPr>
          <a:xfrm>
            <a:off x="345440" y="2130846"/>
            <a:ext cx="6100618" cy="1169551"/>
          </a:xfrm>
          <a:prstGeom prst="rect">
            <a:avLst/>
          </a:prstGeom>
          <a:noFill/>
        </p:spPr>
        <p:txBody>
          <a:bodyPr wrap="square">
            <a:spAutoFit/>
          </a:bodyPr>
          <a:lstStyle/>
          <a:p>
            <a:pPr marR="0" algn="l"/>
            <a:r>
              <a:rPr lang="en-US" sz="1400" b="0" i="0" u="none" strike="noStrike" baseline="0" dirty="0">
                <a:solidFill>
                  <a:srgbClr val="333333"/>
                </a:solidFill>
                <a:latin typeface="+mn-lt"/>
              </a:rPr>
              <a:t>- The features are based on multiple calculation:</a:t>
            </a:r>
          </a:p>
          <a:p>
            <a:pPr lvl="2"/>
            <a:r>
              <a:rPr lang="en-US" sz="1400" i="0" u="none" strike="noStrike" baseline="0" dirty="0">
                <a:solidFill>
                  <a:srgbClr val="333333"/>
                </a:solidFill>
                <a:latin typeface="+mn-lt"/>
              </a:rPr>
              <a:t>- </a:t>
            </a:r>
            <a:r>
              <a:rPr lang="en-US" sz="1400" b="1" i="0" u="none" strike="noStrike" baseline="0" dirty="0">
                <a:solidFill>
                  <a:srgbClr val="333333"/>
                </a:solidFill>
                <a:latin typeface="+mn-lt"/>
              </a:rPr>
              <a:t>stock</a:t>
            </a:r>
            <a:r>
              <a:rPr lang="en-US" sz="1400" b="0" i="0" u="none" strike="noStrike" baseline="0" dirty="0">
                <a:solidFill>
                  <a:srgbClr val="333333"/>
                </a:solidFill>
                <a:latin typeface="+mn-lt"/>
              </a:rPr>
              <a:t> based: Facing and </a:t>
            </a:r>
            <a:r>
              <a:rPr lang="en-US" sz="1400" dirty="0">
                <a:solidFill>
                  <a:srgbClr val="333333"/>
                </a:solidFill>
                <a:latin typeface="+mn-lt"/>
              </a:rPr>
              <a:t>Silhouette Milling</a:t>
            </a:r>
          </a:p>
          <a:p>
            <a:pPr lvl="2"/>
            <a:r>
              <a:rPr lang="en-US" sz="1400" dirty="0">
                <a:solidFill>
                  <a:srgbClr val="333333"/>
                </a:solidFill>
                <a:latin typeface="+mn-lt"/>
              </a:rPr>
              <a:t>- </a:t>
            </a:r>
            <a:r>
              <a:rPr lang="en-US" sz="1400" b="1" dirty="0">
                <a:solidFill>
                  <a:srgbClr val="333333"/>
                </a:solidFill>
                <a:latin typeface="+mn-lt"/>
              </a:rPr>
              <a:t>solid </a:t>
            </a:r>
            <a:r>
              <a:rPr lang="en-US" sz="1400" dirty="0">
                <a:solidFill>
                  <a:srgbClr val="333333"/>
                </a:solidFill>
                <a:latin typeface="+mn-lt"/>
              </a:rPr>
              <a:t>based: Pockets and Slots</a:t>
            </a:r>
          </a:p>
          <a:p>
            <a:pPr lvl="2"/>
            <a:r>
              <a:rPr lang="en-US" sz="1400" dirty="0">
                <a:solidFill>
                  <a:srgbClr val="333333"/>
                </a:solidFill>
                <a:latin typeface="+mn-lt"/>
              </a:rPr>
              <a:t>- </a:t>
            </a:r>
            <a:r>
              <a:rPr lang="en-US" sz="1400" b="1" dirty="0">
                <a:solidFill>
                  <a:srgbClr val="333333"/>
                </a:solidFill>
                <a:latin typeface="+mn-lt"/>
              </a:rPr>
              <a:t>HMF</a:t>
            </a:r>
            <a:r>
              <a:rPr lang="en-US" sz="1400" dirty="0">
                <a:solidFill>
                  <a:srgbClr val="333333"/>
                </a:solidFill>
                <a:latin typeface="+mn-lt"/>
              </a:rPr>
              <a:t> for holes calculation</a:t>
            </a:r>
          </a:p>
          <a:p>
            <a:pPr lvl="2"/>
            <a:r>
              <a:rPr lang="en-US" sz="1400" dirty="0">
                <a:solidFill>
                  <a:srgbClr val="333333"/>
                </a:solidFill>
                <a:latin typeface="+mn-lt"/>
              </a:rPr>
              <a:t>- </a:t>
            </a:r>
            <a:r>
              <a:rPr lang="en-US" sz="1400" b="1" dirty="0">
                <a:solidFill>
                  <a:srgbClr val="333333"/>
                </a:solidFill>
                <a:latin typeface="+mn-lt"/>
              </a:rPr>
              <a:t>wireframe</a:t>
            </a:r>
            <a:r>
              <a:rPr lang="en-US" sz="1400" dirty="0">
                <a:solidFill>
                  <a:srgbClr val="333333"/>
                </a:solidFill>
                <a:latin typeface="+mn-lt"/>
              </a:rPr>
              <a:t> for deburring.</a:t>
            </a:r>
          </a:p>
        </p:txBody>
      </p:sp>
      <p:sp>
        <p:nvSpPr>
          <p:cNvPr id="11" name="ZoneTexte 10">
            <a:extLst>
              <a:ext uri="{FF2B5EF4-FFF2-40B4-BE49-F238E27FC236}">
                <a16:creationId xmlns:a16="http://schemas.microsoft.com/office/drawing/2014/main" id="{34EE6240-0238-7F24-9A02-4C1094517043}"/>
              </a:ext>
            </a:extLst>
          </p:cNvPr>
          <p:cNvSpPr txBox="1"/>
          <p:nvPr/>
        </p:nvSpPr>
        <p:spPr>
          <a:xfrm>
            <a:off x="345440" y="3279840"/>
            <a:ext cx="6100618" cy="523220"/>
          </a:xfrm>
          <a:prstGeom prst="rect">
            <a:avLst/>
          </a:prstGeom>
          <a:noFill/>
        </p:spPr>
        <p:txBody>
          <a:bodyPr wrap="square">
            <a:spAutoFit/>
          </a:bodyPr>
          <a:lstStyle/>
          <a:p>
            <a:r>
              <a:rPr lang="en-US" sz="1400" dirty="0">
                <a:solidFill>
                  <a:srgbClr val="333333"/>
                </a:solidFill>
                <a:latin typeface="+mn-lt"/>
              </a:rPr>
              <a:t>- Those features are linked to predefined </a:t>
            </a:r>
            <a:r>
              <a:rPr lang="en-US" sz="1400" dirty="0" err="1">
                <a:solidFill>
                  <a:srgbClr val="333333"/>
                </a:solidFill>
                <a:latin typeface="+mn-lt"/>
              </a:rPr>
              <a:t>opelists</a:t>
            </a:r>
            <a:r>
              <a:rPr lang="en-US" sz="1400" dirty="0">
                <a:solidFill>
                  <a:srgbClr val="333333"/>
                </a:solidFill>
                <a:latin typeface="+mn-lt"/>
              </a:rPr>
              <a:t>.</a:t>
            </a:r>
          </a:p>
          <a:p>
            <a:r>
              <a:rPr lang="en-US" sz="1400" dirty="0">
                <a:solidFill>
                  <a:srgbClr val="333333"/>
                </a:solidFill>
                <a:latin typeface="+mn-lt"/>
              </a:rPr>
              <a:t>- The tools are searched into libraries thanks to </a:t>
            </a:r>
            <a:r>
              <a:rPr lang="en-US" sz="1400" dirty="0" err="1">
                <a:solidFill>
                  <a:srgbClr val="333333"/>
                </a:solidFill>
                <a:latin typeface="+mn-lt"/>
              </a:rPr>
              <a:t>opelists</a:t>
            </a:r>
            <a:r>
              <a:rPr lang="en-US" sz="1400" dirty="0">
                <a:solidFill>
                  <a:srgbClr val="333333"/>
                </a:solidFill>
                <a:latin typeface="+mn-lt"/>
              </a:rPr>
              <a:t> formula and constraints</a:t>
            </a:r>
          </a:p>
        </p:txBody>
      </p:sp>
      <p:sp>
        <p:nvSpPr>
          <p:cNvPr id="13" name="ZoneTexte 12">
            <a:extLst>
              <a:ext uri="{FF2B5EF4-FFF2-40B4-BE49-F238E27FC236}">
                <a16:creationId xmlns:a16="http://schemas.microsoft.com/office/drawing/2014/main" id="{C8485A9F-077A-BF96-8C83-8C6DE236B578}"/>
              </a:ext>
            </a:extLst>
          </p:cNvPr>
          <p:cNvSpPr txBox="1"/>
          <p:nvPr/>
        </p:nvSpPr>
        <p:spPr>
          <a:xfrm>
            <a:off x="345440" y="4070393"/>
            <a:ext cx="6100618" cy="954107"/>
          </a:xfrm>
          <a:prstGeom prst="rect">
            <a:avLst/>
          </a:prstGeom>
          <a:noFill/>
        </p:spPr>
        <p:txBody>
          <a:bodyPr wrap="square">
            <a:spAutoFit/>
          </a:bodyPr>
          <a:lstStyle/>
          <a:p>
            <a:pPr marR="0" algn="l"/>
            <a:r>
              <a:rPr lang="en-US" sz="1400" b="0" i="0" u="none" strike="noStrike" baseline="0" dirty="0">
                <a:solidFill>
                  <a:srgbClr val="333333"/>
                </a:solidFill>
                <a:latin typeface="+mn-lt"/>
              </a:rPr>
              <a:t>- New </a:t>
            </a:r>
            <a:r>
              <a:rPr lang="en-US" sz="1400" b="1" i="0" u="none" strike="noStrike" baseline="0" dirty="0">
                <a:solidFill>
                  <a:srgbClr val="333333"/>
                </a:solidFill>
                <a:latin typeface="+mn-lt"/>
              </a:rPr>
              <a:t>link with the cutting conditions</a:t>
            </a:r>
            <a:r>
              <a:rPr lang="en-US" sz="1400" b="0" i="0" u="none" strike="noStrike" baseline="0" dirty="0">
                <a:solidFill>
                  <a:srgbClr val="333333"/>
                </a:solidFill>
                <a:latin typeface="+mn-lt"/>
              </a:rPr>
              <a:t> that are automatically applied according to the material and the definition of cutting conditions by tool. Also, we added the new possibility to define </a:t>
            </a:r>
            <a:r>
              <a:rPr lang="en-US" sz="1400" b="1" i="0" u="none" strike="noStrike" baseline="0" dirty="0">
                <a:solidFill>
                  <a:srgbClr val="333333"/>
                </a:solidFill>
                <a:latin typeface="+mn-lt"/>
              </a:rPr>
              <a:t>Ap/Ae values for each tool</a:t>
            </a:r>
            <a:r>
              <a:rPr lang="en-US" sz="1400" b="0" i="0" u="none" strike="noStrike" baseline="0" dirty="0">
                <a:solidFill>
                  <a:srgbClr val="333333"/>
                </a:solidFill>
                <a:latin typeface="+mn-lt"/>
              </a:rPr>
              <a:t> and </a:t>
            </a:r>
            <a:r>
              <a:rPr lang="en-US" sz="1400" b="1" i="0" u="none" strike="noStrike" baseline="0" dirty="0">
                <a:solidFill>
                  <a:srgbClr val="333333"/>
                </a:solidFill>
                <a:latin typeface="+mn-lt"/>
              </a:rPr>
              <a:t>apply them directly in the machining of features</a:t>
            </a:r>
            <a:r>
              <a:rPr lang="en-US" sz="1400" b="0" i="0" u="none" strike="noStrike" baseline="0" dirty="0">
                <a:solidFill>
                  <a:srgbClr val="333333"/>
                </a:solidFill>
                <a:latin typeface="+mn-lt"/>
              </a:rPr>
              <a:t>! </a:t>
            </a:r>
          </a:p>
        </p:txBody>
      </p:sp>
      <p:pic>
        <p:nvPicPr>
          <p:cNvPr id="15" name="Image 14">
            <a:extLst>
              <a:ext uri="{FF2B5EF4-FFF2-40B4-BE49-F238E27FC236}">
                <a16:creationId xmlns:a16="http://schemas.microsoft.com/office/drawing/2014/main" id="{6A7D424E-B36B-7472-782E-DADEC460487B}"/>
              </a:ext>
            </a:extLst>
          </p:cNvPr>
          <p:cNvPicPr>
            <a:picLocks noChangeAspect="1"/>
          </p:cNvPicPr>
          <p:nvPr/>
        </p:nvPicPr>
        <p:blipFill>
          <a:blip r:embed="rId3"/>
          <a:stretch>
            <a:fillRect/>
          </a:stretch>
        </p:blipFill>
        <p:spPr>
          <a:xfrm>
            <a:off x="6696364" y="2130847"/>
            <a:ext cx="5495636" cy="3853410"/>
          </a:xfrm>
          <a:prstGeom prst="rect">
            <a:avLst/>
          </a:prstGeom>
        </p:spPr>
      </p:pic>
      <p:grpSp>
        <p:nvGrpSpPr>
          <p:cNvPr id="5" name="Groupe 4">
            <a:extLst>
              <a:ext uri="{FF2B5EF4-FFF2-40B4-BE49-F238E27FC236}">
                <a16:creationId xmlns:a16="http://schemas.microsoft.com/office/drawing/2014/main" id="{692A2125-2A7F-F52E-7407-A55737C01A35}"/>
              </a:ext>
            </a:extLst>
          </p:cNvPr>
          <p:cNvGrpSpPr/>
          <p:nvPr/>
        </p:nvGrpSpPr>
        <p:grpSpPr>
          <a:xfrm>
            <a:off x="10897128" y="312966"/>
            <a:ext cx="845672" cy="809283"/>
            <a:chOff x="10127164" y="5361875"/>
            <a:chExt cx="737060" cy="700541"/>
          </a:xfrm>
        </p:grpSpPr>
        <p:sp>
          <p:nvSpPr>
            <p:cNvPr id="6" name="Rectangle : coins arrondis 5">
              <a:extLst>
                <a:ext uri="{FF2B5EF4-FFF2-40B4-BE49-F238E27FC236}">
                  <a16:creationId xmlns:a16="http://schemas.microsoft.com/office/drawing/2014/main" id="{C4F7289C-4C78-CA87-FB31-68CF5383FB15}"/>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a:extLst>
                <a:ext uri="{FF2B5EF4-FFF2-40B4-BE49-F238E27FC236}">
                  <a16:creationId xmlns:a16="http://schemas.microsoft.com/office/drawing/2014/main" id="{834FD0A8-F509-AEC1-559E-06F4A77276FF}"/>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C0CFAB82-A13B-3E8B-D9D1-43D7CA9D208C}"/>
                </a:ext>
              </a:extLst>
            </p:cNvPr>
            <p:cNvSpPr txBox="1"/>
            <p:nvPr/>
          </p:nvSpPr>
          <p:spPr>
            <a:xfrm>
              <a:off x="10226246" y="5535145"/>
              <a:ext cx="551816" cy="346348"/>
            </a:xfrm>
            <a:prstGeom prst="rect">
              <a:avLst/>
            </a:prstGeom>
            <a:noFill/>
          </p:spPr>
          <p:txBody>
            <a:bodyPr wrap="square" rtlCol="0">
              <a:spAutoFit/>
            </a:bodyPr>
            <a:lstStyle/>
            <a:p>
              <a:r>
                <a:rPr lang="fr-FR" sz="2000" b="1" dirty="0">
                  <a:solidFill>
                    <a:schemeClr val="bg1"/>
                  </a:solidFill>
                </a:rPr>
                <a:t>VM</a:t>
              </a:r>
              <a:endParaRPr lang="fr-FR" b="1" dirty="0">
                <a:solidFill>
                  <a:schemeClr val="bg1"/>
                </a:solidFill>
              </a:endParaRPr>
            </a:p>
          </p:txBody>
        </p:sp>
      </p:grpSp>
    </p:spTree>
    <p:extLst>
      <p:ext uri="{BB962C8B-B14F-4D97-AF65-F5344CB8AC3E}">
        <p14:creationId xmlns:p14="http://schemas.microsoft.com/office/powerpoint/2010/main" val="3799931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94BC9D-6B65-FAAD-8CD3-FB74E9020C6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16" name="ZoneTexte 15">
            <a:extLst>
              <a:ext uri="{FF2B5EF4-FFF2-40B4-BE49-F238E27FC236}">
                <a16:creationId xmlns:a16="http://schemas.microsoft.com/office/drawing/2014/main" id="{1AABA9AC-DB86-80B8-288B-9B74BC2F92B3}"/>
              </a:ext>
            </a:extLst>
          </p:cNvPr>
          <p:cNvSpPr txBox="1"/>
          <p:nvPr/>
        </p:nvSpPr>
        <p:spPr>
          <a:xfrm>
            <a:off x="335360" y="809978"/>
            <a:ext cx="7776864" cy="646331"/>
          </a:xfrm>
          <a:prstGeom prst="rect">
            <a:avLst/>
          </a:prstGeom>
          <a:noFill/>
        </p:spPr>
        <p:txBody>
          <a:bodyPr wrap="square" rtlCol="0">
            <a:spAutoFit/>
          </a:bodyPr>
          <a:lstStyle/>
          <a:p>
            <a:r>
              <a:rPr lang="fr-FR" sz="3600" dirty="0">
                <a:latin typeface="Calibri" panose="020F0502020204030204" pitchFamily="34" charset="0"/>
              </a:rPr>
              <a:t>Cutting Conditions</a:t>
            </a:r>
          </a:p>
        </p:txBody>
      </p:sp>
      <p:sp>
        <p:nvSpPr>
          <p:cNvPr id="5" name="ZoneTexte 4">
            <a:extLst>
              <a:ext uri="{FF2B5EF4-FFF2-40B4-BE49-F238E27FC236}">
                <a16:creationId xmlns:a16="http://schemas.microsoft.com/office/drawing/2014/main" id="{B7C1B770-C8F3-1168-A3C8-D19C1AE46325}"/>
              </a:ext>
            </a:extLst>
          </p:cNvPr>
          <p:cNvSpPr txBox="1"/>
          <p:nvPr/>
        </p:nvSpPr>
        <p:spPr>
          <a:xfrm>
            <a:off x="345440" y="1538044"/>
            <a:ext cx="9218690" cy="338554"/>
          </a:xfrm>
          <a:prstGeom prst="rect">
            <a:avLst/>
          </a:prstGeom>
          <a:noFill/>
        </p:spPr>
        <p:txBody>
          <a:bodyPr wrap="square">
            <a:spAutoFit/>
          </a:bodyPr>
          <a:lstStyle/>
          <a:p>
            <a:r>
              <a:rPr lang="en-US" sz="1600" b="0" i="0" u="none" strike="noStrike" baseline="0" dirty="0">
                <a:solidFill>
                  <a:srgbClr val="333333"/>
                </a:solidFill>
                <a:latin typeface="+mn-lt"/>
              </a:rPr>
              <a:t>Many major improvements in the </a:t>
            </a:r>
            <a:r>
              <a:rPr lang="en-US" sz="1600" b="1" i="0" u="none" strike="noStrike" baseline="0" dirty="0">
                <a:solidFill>
                  <a:srgbClr val="333333"/>
                </a:solidFill>
                <a:latin typeface="+mn-lt"/>
              </a:rPr>
              <a:t>definition </a:t>
            </a:r>
            <a:r>
              <a:rPr lang="en-US" sz="1600" b="0" i="0" u="none" strike="noStrike" baseline="0" dirty="0">
                <a:solidFill>
                  <a:srgbClr val="333333"/>
                </a:solidFill>
                <a:latin typeface="+mn-lt"/>
              </a:rPr>
              <a:t>and</a:t>
            </a:r>
            <a:r>
              <a:rPr lang="en-US" sz="1600" b="1" i="0" u="none" strike="noStrike" baseline="0" dirty="0">
                <a:solidFill>
                  <a:srgbClr val="333333"/>
                </a:solidFill>
                <a:latin typeface="+mn-lt"/>
              </a:rPr>
              <a:t> management</a:t>
            </a:r>
            <a:r>
              <a:rPr lang="en-US" sz="1600" b="0" i="0" u="none" strike="noStrike" baseline="0" dirty="0">
                <a:solidFill>
                  <a:srgbClr val="333333"/>
                </a:solidFill>
                <a:latin typeface="+mn-lt"/>
              </a:rPr>
              <a:t> of Cutting Conditions</a:t>
            </a:r>
            <a:endParaRPr lang="fr-FR" sz="1600" dirty="0">
              <a:latin typeface="+mn-lt"/>
            </a:endParaRPr>
          </a:p>
        </p:txBody>
      </p:sp>
      <p:sp>
        <p:nvSpPr>
          <p:cNvPr id="10" name="ZoneTexte 9">
            <a:extLst>
              <a:ext uri="{FF2B5EF4-FFF2-40B4-BE49-F238E27FC236}">
                <a16:creationId xmlns:a16="http://schemas.microsoft.com/office/drawing/2014/main" id="{C5809F54-60C6-0416-386E-4AAD0328B869}"/>
              </a:ext>
            </a:extLst>
          </p:cNvPr>
          <p:cNvSpPr txBox="1"/>
          <p:nvPr/>
        </p:nvSpPr>
        <p:spPr>
          <a:xfrm>
            <a:off x="420070" y="2266110"/>
            <a:ext cx="10591641" cy="2308324"/>
          </a:xfrm>
          <a:prstGeom prst="rect">
            <a:avLst/>
          </a:prstGeom>
          <a:noFill/>
        </p:spPr>
        <p:txBody>
          <a:bodyPr wrap="square">
            <a:spAutoFit/>
          </a:bodyPr>
          <a:lstStyle/>
          <a:p>
            <a:pPr marR="0"/>
            <a:r>
              <a:rPr lang="en-US" sz="1600" dirty="0">
                <a:solidFill>
                  <a:srgbClr val="333333"/>
                </a:solidFill>
                <a:latin typeface="+mn-lt"/>
              </a:rPr>
              <a:t>1- The table to create cutting conditions files has been </a:t>
            </a:r>
            <a:r>
              <a:rPr lang="en-US" sz="1600" b="1" dirty="0">
                <a:solidFill>
                  <a:srgbClr val="333333"/>
                </a:solidFill>
                <a:latin typeface="+mn-lt"/>
              </a:rPr>
              <a:t>renewed</a:t>
            </a:r>
          </a:p>
          <a:p>
            <a:pPr marR="0"/>
            <a:r>
              <a:rPr lang="en-US" sz="1600" dirty="0">
                <a:solidFill>
                  <a:srgbClr val="333333"/>
                </a:solidFill>
                <a:latin typeface="+mn-lt"/>
              </a:rPr>
              <a:t>2- New method of </a:t>
            </a:r>
            <a:r>
              <a:rPr lang="en-US" sz="1600" b="1" dirty="0">
                <a:solidFill>
                  <a:srgbClr val="333333"/>
                </a:solidFill>
                <a:latin typeface="+mn-lt"/>
              </a:rPr>
              <a:t>creation of CSV files</a:t>
            </a:r>
            <a:endParaRPr lang="en-US" sz="1600" dirty="0">
              <a:solidFill>
                <a:srgbClr val="333333"/>
              </a:solidFill>
              <a:latin typeface="+mn-lt"/>
            </a:endParaRPr>
          </a:p>
          <a:p>
            <a:pPr marR="0"/>
            <a:r>
              <a:rPr lang="en-US" sz="1600" dirty="0">
                <a:solidFill>
                  <a:srgbClr val="333333"/>
                </a:solidFill>
                <a:latin typeface="+mn-lt"/>
              </a:rPr>
              <a:t>3- New </a:t>
            </a:r>
            <a:r>
              <a:rPr lang="en-US" sz="1600" b="1" dirty="0">
                <a:solidFill>
                  <a:srgbClr val="333333"/>
                </a:solidFill>
                <a:latin typeface="+mn-lt"/>
              </a:rPr>
              <a:t>management of tools </a:t>
            </a:r>
            <a:r>
              <a:rPr lang="en-US" sz="1600" dirty="0">
                <a:solidFill>
                  <a:srgbClr val="333333"/>
                </a:solidFill>
                <a:latin typeface="+mn-lt"/>
              </a:rPr>
              <a:t>with 2 types of calculation:</a:t>
            </a:r>
          </a:p>
          <a:p>
            <a:pPr marR="0" lvl="2"/>
            <a:r>
              <a:rPr lang="en-US" sz="1600" dirty="0">
                <a:solidFill>
                  <a:srgbClr val="333333"/>
                </a:solidFill>
                <a:latin typeface="+mn-lt"/>
              </a:rPr>
              <a:t>- Generic tools (by ranges of values)</a:t>
            </a:r>
          </a:p>
          <a:p>
            <a:pPr marR="0" lvl="2"/>
            <a:r>
              <a:rPr lang="en-US" sz="1600" dirty="0">
                <a:solidFill>
                  <a:srgbClr val="333333"/>
                </a:solidFill>
                <a:latin typeface="+mn-lt"/>
              </a:rPr>
              <a:t>- Manufacturer tools (catalog recommendations): ability to define cutting conditions for each tool of library. </a:t>
            </a:r>
          </a:p>
          <a:p>
            <a:r>
              <a:rPr lang="en-US" sz="1600" dirty="0">
                <a:solidFill>
                  <a:srgbClr val="333333"/>
                </a:solidFill>
                <a:latin typeface="+mn-lt"/>
              </a:rPr>
              <a:t>4- Ability to choose the </a:t>
            </a:r>
            <a:r>
              <a:rPr lang="en-US" sz="1600" b="1" dirty="0">
                <a:solidFill>
                  <a:srgbClr val="333333"/>
                </a:solidFill>
                <a:latin typeface="+mn-lt"/>
              </a:rPr>
              <a:t>unit </a:t>
            </a:r>
            <a:r>
              <a:rPr lang="en-US" sz="1600" dirty="0">
                <a:solidFill>
                  <a:srgbClr val="333333"/>
                </a:solidFill>
                <a:latin typeface="+mn-lt"/>
              </a:rPr>
              <a:t>of the cutting conditions files (metric or inch)</a:t>
            </a:r>
          </a:p>
          <a:p>
            <a:r>
              <a:rPr lang="en-US" sz="1600" dirty="0">
                <a:solidFill>
                  <a:srgbClr val="333333"/>
                </a:solidFill>
                <a:latin typeface="+mn-lt"/>
              </a:rPr>
              <a:t>5- </a:t>
            </a:r>
            <a:r>
              <a:rPr lang="en-US" sz="1600" b="1" dirty="0">
                <a:solidFill>
                  <a:srgbClr val="333333"/>
                </a:solidFill>
                <a:latin typeface="+mn-lt"/>
              </a:rPr>
              <a:t>Ap/Ae </a:t>
            </a:r>
            <a:r>
              <a:rPr lang="en-US" sz="1600" dirty="0">
                <a:solidFill>
                  <a:srgbClr val="333333"/>
                </a:solidFill>
                <a:latin typeface="+mn-lt"/>
              </a:rPr>
              <a:t>(Z step, lateral step) consideration added in the cutting conditions</a:t>
            </a:r>
          </a:p>
          <a:p>
            <a:pPr marR="0" algn="l"/>
            <a:r>
              <a:rPr lang="en-US" sz="1600" dirty="0">
                <a:solidFill>
                  <a:srgbClr val="333333"/>
                </a:solidFill>
                <a:latin typeface="+mn-lt"/>
              </a:rPr>
              <a:t>6- I</a:t>
            </a:r>
            <a:r>
              <a:rPr lang="en-US" sz="1600" b="0" i="0" u="none" strike="noStrike" baseline="0" dirty="0">
                <a:solidFill>
                  <a:srgbClr val="333333"/>
                </a:solidFill>
                <a:latin typeface="+mn-lt"/>
              </a:rPr>
              <a:t>n the </a:t>
            </a:r>
            <a:r>
              <a:rPr lang="en-US" sz="1600" b="1" i="0" u="none" strike="noStrike" baseline="0" dirty="0">
                <a:solidFill>
                  <a:srgbClr val="333333"/>
                </a:solidFill>
                <a:latin typeface="+mn-lt"/>
              </a:rPr>
              <a:t>Technology</a:t>
            </a:r>
            <a:r>
              <a:rPr lang="en-US" sz="1600" b="0" i="0" u="none" strike="noStrike" baseline="0" dirty="0">
                <a:solidFill>
                  <a:srgbClr val="333333"/>
                </a:solidFill>
                <a:latin typeface="+mn-lt"/>
              </a:rPr>
              <a:t> page of cycles, the access to Cutting conditions has been improved.</a:t>
            </a:r>
          </a:p>
          <a:p>
            <a:pPr marR="0" algn="l"/>
            <a:r>
              <a:rPr lang="en-US" sz="1600" dirty="0">
                <a:solidFill>
                  <a:srgbClr val="333333"/>
                </a:solidFill>
                <a:latin typeface="+mn-lt"/>
              </a:rPr>
              <a:t>7- Update </a:t>
            </a:r>
            <a:r>
              <a:rPr lang="en-US" sz="1600" b="0" i="0" u="none" strike="noStrike" baseline="0" dirty="0">
                <a:solidFill>
                  <a:srgbClr val="333333"/>
                </a:solidFill>
                <a:latin typeface="+mn-lt"/>
              </a:rPr>
              <a:t>Cutting Conditions</a:t>
            </a:r>
          </a:p>
        </p:txBody>
      </p:sp>
    </p:spTree>
    <p:extLst>
      <p:ext uri="{BB962C8B-B14F-4D97-AF65-F5344CB8AC3E}">
        <p14:creationId xmlns:p14="http://schemas.microsoft.com/office/powerpoint/2010/main" val="13233791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69D56A-C43A-885C-1E6C-A575F92309D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5" name="ZoneTexte 4">
            <a:extLst>
              <a:ext uri="{FF2B5EF4-FFF2-40B4-BE49-F238E27FC236}">
                <a16:creationId xmlns:a16="http://schemas.microsoft.com/office/drawing/2014/main" id="{5D7A96B4-C1BC-38C4-96DA-5FA1DB5A47C8}"/>
              </a:ext>
            </a:extLst>
          </p:cNvPr>
          <p:cNvSpPr txBox="1"/>
          <p:nvPr/>
        </p:nvSpPr>
        <p:spPr>
          <a:xfrm>
            <a:off x="335360" y="809978"/>
            <a:ext cx="7776864" cy="646331"/>
          </a:xfrm>
          <a:prstGeom prst="rect">
            <a:avLst/>
          </a:prstGeom>
          <a:noFill/>
        </p:spPr>
        <p:txBody>
          <a:bodyPr wrap="square" rtlCol="0">
            <a:spAutoFit/>
          </a:bodyPr>
          <a:lstStyle/>
          <a:p>
            <a:r>
              <a:rPr lang="fr-FR" sz="3600" dirty="0">
                <a:latin typeface="Calibri" panose="020F0502020204030204" pitchFamily="34" charset="0"/>
              </a:rPr>
              <a:t>Cutting Conditions / </a:t>
            </a:r>
            <a:r>
              <a:rPr lang="fr-FR" sz="3600" dirty="0" err="1">
                <a:latin typeface="Calibri" panose="020F0502020204030204" pitchFamily="34" charset="0"/>
              </a:rPr>
              <a:t>Creation</a:t>
            </a:r>
            <a:endParaRPr lang="fr-FR" sz="3600" dirty="0">
              <a:latin typeface="Calibri" panose="020F0502020204030204" pitchFamily="34" charset="0"/>
            </a:endParaRPr>
          </a:p>
        </p:txBody>
      </p:sp>
      <p:sp>
        <p:nvSpPr>
          <p:cNvPr id="16" name="ZoneTexte 15">
            <a:extLst>
              <a:ext uri="{FF2B5EF4-FFF2-40B4-BE49-F238E27FC236}">
                <a16:creationId xmlns:a16="http://schemas.microsoft.com/office/drawing/2014/main" id="{B3B86712-F070-8B49-7328-01165BCF8023}"/>
              </a:ext>
            </a:extLst>
          </p:cNvPr>
          <p:cNvSpPr txBox="1"/>
          <p:nvPr/>
        </p:nvSpPr>
        <p:spPr>
          <a:xfrm>
            <a:off x="392236" y="1481156"/>
            <a:ext cx="7776863" cy="338554"/>
          </a:xfrm>
          <a:prstGeom prst="rect">
            <a:avLst/>
          </a:prstGeom>
          <a:noFill/>
        </p:spPr>
        <p:txBody>
          <a:bodyPr wrap="square">
            <a:spAutoFit/>
          </a:bodyPr>
          <a:lstStyle/>
          <a:p>
            <a:r>
              <a:rPr lang="en-US" sz="1600" i="0" u="none" strike="noStrike" baseline="0" dirty="0">
                <a:solidFill>
                  <a:srgbClr val="333333"/>
                </a:solidFill>
                <a:latin typeface="+mn-lt"/>
              </a:rPr>
              <a:t>1- </a:t>
            </a:r>
            <a:r>
              <a:rPr lang="en-US" sz="1600" b="1" i="0" u="none" strike="noStrike" baseline="0" dirty="0">
                <a:solidFill>
                  <a:srgbClr val="333333"/>
                </a:solidFill>
                <a:latin typeface="+mn-lt"/>
              </a:rPr>
              <a:t>Tables renewed</a:t>
            </a:r>
            <a:r>
              <a:rPr lang="en-US" sz="1600" b="0" i="0" u="none" strike="noStrike" baseline="0" dirty="0">
                <a:solidFill>
                  <a:srgbClr val="333333"/>
                </a:solidFill>
                <a:latin typeface="+mn-lt"/>
              </a:rPr>
              <a:t>: more modern and homogenized with other dialogs of software.</a:t>
            </a:r>
            <a:endParaRPr lang="fr-FR" sz="1600" dirty="0">
              <a:latin typeface="+mn-lt"/>
            </a:endParaRPr>
          </a:p>
        </p:txBody>
      </p:sp>
      <p:pic>
        <p:nvPicPr>
          <p:cNvPr id="10" name="Image 9">
            <a:extLst>
              <a:ext uri="{FF2B5EF4-FFF2-40B4-BE49-F238E27FC236}">
                <a16:creationId xmlns:a16="http://schemas.microsoft.com/office/drawing/2014/main" id="{E282328E-4848-E4CF-D1BF-D37DA356BC20}"/>
              </a:ext>
            </a:extLst>
          </p:cNvPr>
          <p:cNvPicPr>
            <a:picLocks noChangeAspect="1"/>
          </p:cNvPicPr>
          <p:nvPr/>
        </p:nvPicPr>
        <p:blipFill>
          <a:blip r:embed="rId2"/>
          <a:stretch>
            <a:fillRect/>
          </a:stretch>
        </p:blipFill>
        <p:spPr>
          <a:xfrm>
            <a:off x="335360" y="1958724"/>
            <a:ext cx="3851141" cy="2076087"/>
          </a:xfrm>
          <a:prstGeom prst="rect">
            <a:avLst/>
          </a:prstGeom>
        </p:spPr>
      </p:pic>
      <p:pic>
        <p:nvPicPr>
          <p:cNvPr id="11" name="Image 10">
            <a:extLst>
              <a:ext uri="{FF2B5EF4-FFF2-40B4-BE49-F238E27FC236}">
                <a16:creationId xmlns:a16="http://schemas.microsoft.com/office/drawing/2014/main" id="{ABD51411-DA54-94E4-4312-020810ED2951}"/>
              </a:ext>
            </a:extLst>
          </p:cNvPr>
          <p:cNvPicPr>
            <a:picLocks noChangeAspect="1"/>
          </p:cNvPicPr>
          <p:nvPr/>
        </p:nvPicPr>
        <p:blipFill rotWithShape="1">
          <a:blip r:embed="rId2"/>
          <a:srcRect l="3274" t="35768" r="35550" b="48530"/>
          <a:stretch/>
        </p:blipFill>
        <p:spPr>
          <a:xfrm>
            <a:off x="3526943" y="2454557"/>
            <a:ext cx="6192494" cy="856812"/>
          </a:xfrm>
          <a:prstGeom prst="rect">
            <a:avLst/>
          </a:prstGeom>
          <a:ln w="38100">
            <a:solidFill>
              <a:srgbClr val="C00000"/>
            </a:solidFill>
          </a:ln>
        </p:spPr>
      </p:pic>
      <p:sp>
        <p:nvSpPr>
          <p:cNvPr id="12" name="Rectangle 11">
            <a:extLst>
              <a:ext uri="{FF2B5EF4-FFF2-40B4-BE49-F238E27FC236}">
                <a16:creationId xmlns:a16="http://schemas.microsoft.com/office/drawing/2014/main" id="{37C92406-29CD-68BB-D46D-E5343B32D3FA}"/>
              </a:ext>
            </a:extLst>
          </p:cNvPr>
          <p:cNvSpPr/>
          <p:nvPr/>
        </p:nvSpPr>
        <p:spPr>
          <a:xfrm>
            <a:off x="392235" y="2685975"/>
            <a:ext cx="2436689" cy="34977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B4D40452-0D7D-07FE-7F5C-B9EE2EE445DC}"/>
              </a:ext>
            </a:extLst>
          </p:cNvPr>
          <p:cNvCxnSpPr>
            <a:cxnSpLocks/>
          </p:cNvCxnSpPr>
          <p:nvPr/>
        </p:nvCxnSpPr>
        <p:spPr>
          <a:xfrm>
            <a:off x="2828924" y="2882963"/>
            <a:ext cx="633149"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0">
            <a:extLst>
              <a:ext uri="{FF2B5EF4-FFF2-40B4-BE49-F238E27FC236}">
                <a16:creationId xmlns:a16="http://schemas.microsoft.com/office/drawing/2014/main" id="{ECEA10FA-9711-498F-C533-6A5BE15C4B27}"/>
              </a:ext>
            </a:extLst>
          </p:cNvPr>
          <p:cNvSpPr/>
          <p:nvPr/>
        </p:nvSpPr>
        <p:spPr>
          <a:xfrm>
            <a:off x="10151108" y="3475299"/>
            <a:ext cx="1350383" cy="406136"/>
          </a:xfrm>
          <a:prstGeom prst="wedgeRectCallout">
            <a:avLst>
              <a:gd name="adj1" fmla="val -19945"/>
              <a:gd name="adj2" fmla="val 82086"/>
            </a:avLst>
          </a:prstGeom>
          <a:solidFill>
            <a:srgbClr val="00B0F0"/>
          </a:solidFill>
          <a:ln w="63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schemeClr val="bg1"/>
                </a:solidFill>
              </a:rPr>
              <a:t>6.09.202</a:t>
            </a:r>
            <a:endParaRPr lang="fr-FR" b="1" dirty="0">
              <a:solidFill>
                <a:schemeClr val="bg1"/>
              </a:solidFill>
            </a:endParaRPr>
          </a:p>
        </p:txBody>
      </p:sp>
      <p:sp>
        <p:nvSpPr>
          <p:cNvPr id="19" name="ZoneTexte 18">
            <a:extLst>
              <a:ext uri="{FF2B5EF4-FFF2-40B4-BE49-F238E27FC236}">
                <a16:creationId xmlns:a16="http://schemas.microsoft.com/office/drawing/2014/main" id="{F7050805-664E-3F8C-00D9-5274AA4C7B86}"/>
              </a:ext>
            </a:extLst>
          </p:cNvPr>
          <p:cNvSpPr txBox="1"/>
          <p:nvPr/>
        </p:nvSpPr>
        <p:spPr>
          <a:xfrm>
            <a:off x="2163113" y="4134194"/>
            <a:ext cx="9799241" cy="953081"/>
          </a:xfrm>
          <a:prstGeom prst="rect">
            <a:avLst/>
          </a:prstGeom>
          <a:noFill/>
          <a:ln w="28575">
            <a:solidFill>
              <a:srgbClr val="00B0F0"/>
            </a:solidFill>
          </a:ln>
        </p:spPr>
        <p:txBody>
          <a:bodyPr wrap="square" rtlCol="0">
            <a:spAutoFit/>
          </a:bodyPr>
          <a:lstStyle/>
          <a:p>
            <a:pPr lvl="0">
              <a:lnSpc>
                <a:spcPct val="105000"/>
              </a:lnSpc>
            </a:pPr>
            <a:r>
              <a:rPr lang="fr-FR" dirty="0">
                <a:effectLst/>
                <a:latin typeface="Calibri" panose="020F0502020204030204" pitchFamily="34" charset="0"/>
                <a:ea typeface="Calibri" panose="020F0502020204030204" pitchFamily="34" charset="0"/>
              </a:rPr>
              <a:t>New </a:t>
            </a:r>
            <a:r>
              <a:rPr lang="fr-FR" dirty="0" err="1">
                <a:effectLst/>
                <a:latin typeface="Calibri" panose="020F0502020204030204" pitchFamily="34" charset="0"/>
                <a:ea typeface="Calibri" panose="020F0502020204030204" pitchFamily="34" charset="0"/>
              </a:rPr>
              <a:t>ability</a:t>
            </a:r>
            <a:r>
              <a:rPr lang="fr-FR" dirty="0">
                <a:effectLst/>
                <a:latin typeface="Calibri" panose="020F0502020204030204" pitchFamily="34" charset="0"/>
                <a:ea typeface="Calibri" panose="020F0502020204030204" pitchFamily="34" charset="0"/>
              </a:rPr>
              <a:t> to </a:t>
            </a:r>
            <a:r>
              <a:rPr lang="fr-FR" dirty="0" err="1">
                <a:effectLst/>
                <a:latin typeface="Calibri" panose="020F0502020204030204" pitchFamily="34" charset="0"/>
                <a:ea typeface="Calibri" panose="020F0502020204030204" pitchFamily="34" charset="0"/>
              </a:rPr>
              <a:t>create</a:t>
            </a:r>
            <a:r>
              <a:rPr lang="fr-FR" dirty="0">
                <a:effectLst/>
                <a:latin typeface="Calibri" panose="020F0502020204030204" pitchFamily="34" charset="0"/>
                <a:ea typeface="Calibri" panose="020F0502020204030204" pitchFamily="34" charset="0"/>
              </a:rPr>
              <a:t> </a:t>
            </a:r>
            <a:r>
              <a:rPr lang="fr-FR" dirty="0" err="1">
                <a:effectLst/>
                <a:latin typeface="Calibri" panose="020F0502020204030204" pitchFamily="34" charset="0"/>
                <a:ea typeface="Calibri" panose="020F0502020204030204" pitchFamily="34" charset="0"/>
              </a:rPr>
              <a:t>cutting</a:t>
            </a:r>
            <a:r>
              <a:rPr lang="fr-FR" dirty="0">
                <a:effectLst/>
                <a:latin typeface="Calibri" panose="020F0502020204030204" pitchFamily="34" charset="0"/>
                <a:ea typeface="Calibri" panose="020F0502020204030204" pitchFamily="34" charset="0"/>
              </a:rPr>
              <a:t> conditions files (*.CSV) </a:t>
            </a:r>
            <a:r>
              <a:rPr lang="fr-FR" dirty="0" err="1">
                <a:effectLst/>
                <a:latin typeface="Calibri" panose="020F0502020204030204" pitchFamily="34" charset="0"/>
                <a:ea typeface="Calibri" panose="020F0502020204030204" pitchFamily="34" charset="0"/>
              </a:rPr>
              <a:t>from</a:t>
            </a:r>
            <a:r>
              <a:rPr lang="fr-FR" dirty="0">
                <a:effectLst/>
                <a:latin typeface="Calibri" panose="020F0502020204030204" pitchFamily="34" charset="0"/>
                <a:ea typeface="Calibri" panose="020F0502020204030204" pitchFamily="34" charset="0"/>
              </a:rPr>
              <a:t> scratch. </a:t>
            </a:r>
            <a:r>
              <a:rPr lang="fr-FR" dirty="0" err="1">
                <a:effectLst/>
                <a:latin typeface="Calibri" panose="020F0502020204030204" pitchFamily="34" charset="0"/>
                <a:ea typeface="Calibri" panose="020F0502020204030204" pitchFamily="34" charset="0"/>
              </a:rPr>
              <a:t>Previously</a:t>
            </a:r>
            <a:r>
              <a:rPr lang="fr-FR" dirty="0">
                <a:effectLst/>
                <a:latin typeface="Calibri" panose="020F0502020204030204" pitchFamily="34" charset="0"/>
                <a:ea typeface="Calibri" panose="020F0502020204030204" pitchFamily="34" charset="0"/>
              </a:rPr>
              <a:t>, </a:t>
            </a:r>
            <a:r>
              <a:rPr lang="fr-FR" dirty="0" err="1">
                <a:effectLst/>
                <a:latin typeface="Calibri" panose="020F0502020204030204" pitchFamily="34" charset="0"/>
                <a:ea typeface="Calibri" panose="020F0502020204030204" pitchFamily="34" charset="0"/>
              </a:rPr>
              <a:t>you</a:t>
            </a:r>
            <a:r>
              <a:rPr lang="fr-FR" dirty="0">
                <a:effectLst/>
                <a:latin typeface="Calibri" panose="020F0502020204030204" pitchFamily="34" charset="0"/>
                <a:ea typeface="Calibri" panose="020F0502020204030204" pitchFamily="34" charset="0"/>
              </a:rPr>
              <a:t> </a:t>
            </a:r>
            <a:r>
              <a:rPr lang="fr-FR" dirty="0" err="1">
                <a:effectLst/>
                <a:latin typeface="Calibri" panose="020F0502020204030204" pitchFamily="34" charset="0"/>
                <a:ea typeface="Calibri" panose="020F0502020204030204" pitchFamily="34" charset="0"/>
              </a:rPr>
              <a:t>could</a:t>
            </a:r>
            <a:r>
              <a:rPr lang="fr-FR" dirty="0">
                <a:effectLst/>
                <a:latin typeface="Calibri" panose="020F0502020204030204" pitchFamily="34" charset="0"/>
                <a:ea typeface="Calibri" panose="020F0502020204030204" pitchFamily="34" charset="0"/>
              </a:rPr>
              <a:t> not enter the </a:t>
            </a:r>
            <a:r>
              <a:rPr lang="fr-FR" dirty="0" err="1">
                <a:effectLst/>
                <a:latin typeface="Calibri" panose="020F0502020204030204" pitchFamily="34" charset="0"/>
                <a:ea typeface="Calibri" panose="020F0502020204030204" pitchFamily="34" charset="0"/>
              </a:rPr>
              <a:t>cutting</a:t>
            </a:r>
            <a:r>
              <a:rPr lang="fr-FR" dirty="0">
                <a:effectLst/>
                <a:latin typeface="Calibri" panose="020F0502020204030204" pitchFamily="34" charset="0"/>
                <a:ea typeface="Calibri" panose="020F0502020204030204" pitchFamily="34" charset="0"/>
              </a:rPr>
              <a:t> conditions table </a:t>
            </a:r>
            <a:r>
              <a:rPr lang="fr-FR" dirty="0" err="1">
                <a:effectLst/>
                <a:latin typeface="Calibri" panose="020F0502020204030204" pitchFamily="34" charset="0"/>
                <a:ea typeface="Calibri" panose="020F0502020204030204" pitchFamily="34" charset="0"/>
              </a:rPr>
              <a:t>without</a:t>
            </a:r>
            <a:r>
              <a:rPr lang="fr-FR" dirty="0">
                <a:effectLst/>
                <a:latin typeface="Calibri" panose="020F0502020204030204" pitchFamily="34" charset="0"/>
                <a:ea typeface="Calibri" panose="020F0502020204030204" pitchFamily="34" charset="0"/>
              </a:rPr>
              <a:t> </a:t>
            </a:r>
            <a:r>
              <a:rPr lang="fr-FR" dirty="0" err="1">
                <a:effectLst/>
                <a:latin typeface="Calibri" panose="020F0502020204030204" pitchFamily="34" charset="0"/>
                <a:ea typeface="Calibri" panose="020F0502020204030204" pitchFamily="34" charset="0"/>
              </a:rPr>
              <a:t>loading</a:t>
            </a:r>
            <a:r>
              <a:rPr lang="fr-FR" dirty="0">
                <a:effectLst/>
                <a:latin typeface="Calibri" panose="020F0502020204030204" pitchFamily="34" charset="0"/>
                <a:ea typeface="Calibri" panose="020F0502020204030204" pitchFamily="34" charset="0"/>
              </a:rPr>
              <a:t> a file ; </a:t>
            </a:r>
            <a:r>
              <a:rPr lang="fr-FR" dirty="0" err="1">
                <a:effectLst/>
                <a:latin typeface="Calibri" panose="020F0502020204030204" pitchFamily="34" charset="0"/>
                <a:ea typeface="Calibri" panose="020F0502020204030204" pitchFamily="34" charset="0"/>
              </a:rPr>
              <a:t>now</a:t>
            </a:r>
            <a:r>
              <a:rPr lang="fr-FR" dirty="0">
                <a:effectLst/>
                <a:latin typeface="Calibri" panose="020F0502020204030204" pitchFamily="34" charset="0"/>
                <a:ea typeface="Calibri" panose="020F0502020204030204" pitchFamily="34" charset="0"/>
              </a:rPr>
              <a:t>, if </a:t>
            </a:r>
            <a:r>
              <a:rPr lang="fr-FR" dirty="0" err="1">
                <a:effectLst/>
                <a:latin typeface="Calibri" panose="020F0502020204030204" pitchFamily="34" charset="0"/>
                <a:ea typeface="Calibri" panose="020F0502020204030204" pitchFamily="34" charset="0"/>
              </a:rPr>
              <a:t>there</a:t>
            </a:r>
            <a:r>
              <a:rPr lang="fr-FR" dirty="0">
                <a:effectLst/>
                <a:latin typeface="Calibri" panose="020F0502020204030204" pitchFamily="34" charset="0"/>
                <a:ea typeface="Calibri" panose="020F0502020204030204" pitchFamily="34" charset="0"/>
              </a:rPr>
              <a:t> </a:t>
            </a:r>
            <a:r>
              <a:rPr lang="fr-FR" dirty="0" err="1">
                <a:effectLst/>
                <a:latin typeface="Calibri" panose="020F0502020204030204" pitchFamily="34" charset="0"/>
                <a:ea typeface="Calibri" panose="020F0502020204030204" pitchFamily="34" charset="0"/>
              </a:rPr>
              <a:t>is</a:t>
            </a:r>
            <a:r>
              <a:rPr lang="fr-FR" dirty="0">
                <a:effectLst/>
                <a:latin typeface="Calibri" panose="020F0502020204030204" pitchFamily="34" charset="0"/>
                <a:ea typeface="Calibri" panose="020F0502020204030204" pitchFamily="34" charset="0"/>
              </a:rPr>
              <a:t> no </a:t>
            </a:r>
            <a:r>
              <a:rPr lang="fr-FR" dirty="0" err="1">
                <a:effectLst/>
                <a:latin typeface="Calibri" panose="020F0502020204030204" pitchFamily="34" charset="0"/>
                <a:ea typeface="Calibri" panose="020F0502020204030204" pitchFamily="34" charset="0"/>
              </a:rPr>
              <a:t>loaded</a:t>
            </a:r>
            <a:r>
              <a:rPr lang="fr-FR" dirty="0">
                <a:effectLst/>
                <a:latin typeface="Calibri" panose="020F0502020204030204" pitchFamily="34" charset="0"/>
                <a:ea typeface="Calibri" panose="020F0502020204030204" pitchFamily="34" charset="0"/>
              </a:rPr>
              <a:t> file </a:t>
            </a:r>
            <a:r>
              <a:rPr lang="fr-FR" dirty="0" err="1">
                <a:effectLst/>
                <a:latin typeface="Calibri" panose="020F0502020204030204" pitchFamily="34" charset="0"/>
                <a:ea typeface="Calibri" panose="020F0502020204030204" pitchFamily="34" charset="0"/>
              </a:rPr>
              <a:t>we</a:t>
            </a:r>
            <a:r>
              <a:rPr lang="fr-FR" dirty="0">
                <a:effectLst/>
                <a:latin typeface="Calibri" panose="020F0502020204030204" pitchFamily="34" charset="0"/>
                <a:ea typeface="Calibri" panose="020F0502020204030204" pitchFamily="34" charset="0"/>
              </a:rPr>
              <a:t> display a new </a:t>
            </a:r>
            <a:r>
              <a:rPr lang="fr-FR" dirty="0" err="1">
                <a:effectLst/>
                <a:latin typeface="Calibri" panose="020F0502020204030204" pitchFamily="34" charset="0"/>
                <a:ea typeface="Calibri" panose="020F0502020204030204" pitchFamily="34" charset="0"/>
              </a:rPr>
              <a:t>icon</a:t>
            </a:r>
            <a:r>
              <a:rPr lang="fr-FR" dirty="0">
                <a:ea typeface="Calibri" panose="020F0502020204030204" pitchFamily="34" charset="0"/>
              </a:rPr>
              <a:t>. S</a:t>
            </a:r>
            <a:r>
              <a:rPr lang="fr-FR" dirty="0">
                <a:effectLst/>
                <a:latin typeface="Calibri" panose="020F0502020204030204" pitchFamily="34" charset="0"/>
                <a:ea typeface="Calibri" panose="020F0502020204030204" pitchFamily="34" charset="0"/>
              </a:rPr>
              <a:t>imply </a:t>
            </a:r>
            <a:r>
              <a:rPr lang="fr-FR" dirty="0" err="1">
                <a:effectLst/>
                <a:latin typeface="Calibri" panose="020F0502020204030204" pitchFamily="34" charset="0"/>
                <a:ea typeface="Calibri" panose="020F0502020204030204" pitchFamily="34" charset="0"/>
              </a:rPr>
              <a:t>give</a:t>
            </a:r>
            <a:r>
              <a:rPr lang="fr-FR" dirty="0">
                <a:effectLst/>
                <a:latin typeface="Calibri" panose="020F0502020204030204" pitchFamily="34" charset="0"/>
                <a:ea typeface="Calibri" panose="020F0502020204030204" pitchFamily="34" charset="0"/>
              </a:rPr>
              <a:t> a </a:t>
            </a:r>
            <a:r>
              <a:rPr lang="fr-FR" dirty="0" err="1">
                <a:effectLst/>
                <a:latin typeface="Calibri" panose="020F0502020204030204" pitchFamily="34" charset="0"/>
                <a:ea typeface="Calibri" panose="020F0502020204030204" pitchFamily="34" charset="0"/>
              </a:rPr>
              <a:t>name</a:t>
            </a:r>
            <a:r>
              <a:rPr lang="fr-FR" dirty="0">
                <a:effectLst/>
                <a:latin typeface="Calibri" panose="020F0502020204030204" pitchFamily="34" charset="0"/>
                <a:ea typeface="Calibri" panose="020F0502020204030204" pitchFamily="34" charset="0"/>
              </a:rPr>
              <a:t>, click the ‘+’ </a:t>
            </a:r>
            <a:r>
              <a:rPr lang="fr-FR" dirty="0" err="1">
                <a:effectLst/>
                <a:latin typeface="Calibri" panose="020F0502020204030204" pitchFamily="34" charset="0"/>
                <a:ea typeface="Calibri" panose="020F0502020204030204" pitchFamily="34" charset="0"/>
              </a:rPr>
              <a:t>icon</a:t>
            </a:r>
            <a:r>
              <a:rPr lang="fr-FR" dirty="0">
                <a:effectLst/>
                <a:latin typeface="Calibri" panose="020F0502020204030204" pitchFamily="34" charset="0"/>
                <a:ea typeface="Calibri" panose="020F0502020204030204" pitchFamily="34" charset="0"/>
              </a:rPr>
              <a:t> and a new file </a:t>
            </a:r>
            <a:r>
              <a:rPr lang="fr-FR" dirty="0" err="1">
                <a:effectLst/>
                <a:latin typeface="Calibri" panose="020F0502020204030204" pitchFamily="34" charset="0"/>
                <a:ea typeface="Calibri" panose="020F0502020204030204" pitchFamily="34" charset="0"/>
              </a:rPr>
              <a:t>is</a:t>
            </a:r>
            <a:r>
              <a:rPr lang="fr-FR" dirty="0">
                <a:effectLst/>
                <a:latin typeface="Calibri" panose="020F0502020204030204" pitchFamily="34" charset="0"/>
                <a:ea typeface="Calibri" panose="020F0502020204030204" pitchFamily="34" charset="0"/>
              </a:rPr>
              <a:t> </a:t>
            </a:r>
            <a:r>
              <a:rPr lang="fr-FR" dirty="0" err="1">
                <a:effectLst/>
                <a:latin typeface="Calibri" panose="020F0502020204030204" pitchFamily="34" charset="0"/>
                <a:ea typeface="Calibri" panose="020F0502020204030204" pitchFamily="34" charset="0"/>
              </a:rPr>
              <a:t>automatically</a:t>
            </a:r>
            <a:r>
              <a:rPr lang="fr-FR" dirty="0">
                <a:effectLst/>
                <a:latin typeface="Calibri" panose="020F0502020204030204" pitchFamily="34" charset="0"/>
                <a:ea typeface="Calibri" panose="020F0502020204030204" pitchFamily="34" charset="0"/>
              </a:rPr>
              <a:t> </a:t>
            </a:r>
            <a:r>
              <a:rPr lang="fr-FR" dirty="0" err="1">
                <a:effectLst/>
                <a:latin typeface="Calibri" panose="020F0502020204030204" pitchFamily="34" charset="0"/>
                <a:ea typeface="Calibri" panose="020F0502020204030204" pitchFamily="34" charset="0"/>
              </a:rPr>
              <a:t>created</a:t>
            </a:r>
            <a:r>
              <a:rPr lang="fr-FR" dirty="0">
                <a:effectLst/>
                <a:latin typeface="Calibri" panose="020F0502020204030204" pitchFamily="34" charset="0"/>
                <a:ea typeface="Calibri" panose="020F0502020204030204" pitchFamily="34" charset="0"/>
              </a:rPr>
              <a:t>. </a:t>
            </a:r>
          </a:p>
        </p:txBody>
      </p:sp>
      <p:sp>
        <p:nvSpPr>
          <p:cNvPr id="20" name="Rectangle 19">
            <a:extLst>
              <a:ext uri="{FF2B5EF4-FFF2-40B4-BE49-F238E27FC236}">
                <a16:creationId xmlns:a16="http://schemas.microsoft.com/office/drawing/2014/main" id="{E4EA6D4D-DC9A-0194-2D39-A596AC44F6D1}"/>
              </a:ext>
            </a:extLst>
          </p:cNvPr>
          <p:cNvSpPr/>
          <p:nvPr/>
        </p:nvSpPr>
        <p:spPr>
          <a:xfrm>
            <a:off x="9269281" y="2493164"/>
            <a:ext cx="417644" cy="74533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avec flèche 22">
            <a:extLst>
              <a:ext uri="{FF2B5EF4-FFF2-40B4-BE49-F238E27FC236}">
                <a16:creationId xmlns:a16="http://schemas.microsoft.com/office/drawing/2014/main" id="{9FE9EE51-DB55-E856-40DA-ADA498272EB3}"/>
              </a:ext>
            </a:extLst>
          </p:cNvPr>
          <p:cNvCxnSpPr>
            <a:cxnSpLocks/>
          </p:cNvCxnSpPr>
          <p:nvPr/>
        </p:nvCxnSpPr>
        <p:spPr>
          <a:xfrm flipV="1">
            <a:off x="9478103" y="3405001"/>
            <a:ext cx="0" cy="72919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86D22415-B230-A8EF-D5ED-FB0026289987}"/>
              </a:ext>
            </a:extLst>
          </p:cNvPr>
          <p:cNvSpPr txBox="1"/>
          <p:nvPr/>
        </p:nvSpPr>
        <p:spPr>
          <a:xfrm>
            <a:off x="2163113" y="5811717"/>
            <a:ext cx="4333940" cy="646331"/>
          </a:xfrm>
          <a:prstGeom prst="rect">
            <a:avLst/>
          </a:prstGeom>
          <a:noFill/>
          <a:ln w="28575">
            <a:solidFill>
              <a:srgbClr val="00B0F0"/>
            </a:solidFill>
          </a:ln>
        </p:spPr>
        <p:txBody>
          <a:bodyPr wrap="square">
            <a:spAutoFit/>
          </a:bodyPr>
          <a:lstStyle/>
          <a:p>
            <a:r>
              <a:rPr lang="fr-FR" sz="1800" dirty="0" err="1">
                <a:effectLst/>
                <a:latin typeface="Calibri" panose="020F0502020204030204" pitchFamily="34" charset="0"/>
                <a:ea typeface="Calibri" panose="020F0502020204030204" pitchFamily="34" charset="0"/>
              </a:rPr>
              <a:t>Also</a:t>
            </a:r>
            <a:r>
              <a:rPr lang="fr-FR" sz="1800" dirty="0">
                <a:effectLst/>
                <a:latin typeface="Calibri" panose="020F0502020204030204" pitchFamily="34" charset="0"/>
                <a:ea typeface="Calibri" panose="020F0502020204030204" pitchFamily="34" charset="0"/>
              </a:rPr>
              <a:t>, </a:t>
            </a:r>
            <a:r>
              <a:rPr lang="fr-FR" sz="1800" dirty="0" err="1">
                <a:effectLst/>
                <a:latin typeface="Calibri" panose="020F0502020204030204" pitchFamily="34" charset="0"/>
                <a:ea typeface="Calibri" panose="020F0502020204030204" pitchFamily="34" charset="0"/>
              </a:rPr>
              <a:t>when</a:t>
            </a:r>
            <a:r>
              <a:rPr lang="fr-FR" sz="1800" dirty="0">
                <a:effectLst/>
                <a:latin typeface="Calibri" panose="020F0502020204030204" pitchFamily="34" charset="0"/>
                <a:ea typeface="Calibri" panose="020F0502020204030204" pitchFamily="34" charset="0"/>
              </a:rPr>
              <a:t> </a:t>
            </a:r>
            <a:r>
              <a:rPr lang="fr-FR" sz="1800" dirty="0" err="1">
                <a:effectLst/>
                <a:latin typeface="Calibri" panose="020F0502020204030204" pitchFamily="34" charset="0"/>
                <a:ea typeface="Calibri" panose="020F0502020204030204" pitchFamily="34" charset="0"/>
              </a:rPr>
              <a:t>creating</a:t>
            </a:r>
            <a:r>
              <a:rPr lang="fr-FR" sz="1800" dirty="0">
                <a:effectLst/>
                <a:latin typeface="Calibri" panose="020F0502020204030204" pitchFamily="34" charset="0"/>
                <a:ea typeface="Calibri" panose="020F0502020204030204" pitchFamily="34" charset="0"/>
              </a:rPr>
              <a:t> </a:t>
            </a:r>
            <a:r>
              <a:rPr lang="fr-FR" sz="1800" dirty="0" err="1">
                <a:effectLst/>
                <a:latin typeface="Calibri" panose="020F0502020204030204" pitchFamily="34" charset="0"/>
                <a:ea typeface="Calibri" panose="020F0502020204030204" pitchFamily="34" charset="0"/>
              </a:rPr>
              <a:t>this</a:t>
            </a:r>
            <a:r>
              <a:rPr lang="fr-FR" sz="1800" dirty="0">
                <a:effectLst/>
                <a:latin typeface="Calibri" panose="020F0502020204030204" pitchFamily="34" charset="0"/>
                <a:ea typeface="Calibri" panose="020F0502020204030204" pitchFamily="34" charset="0"/>
              </a:rPr>
              <a:t> new file, </a:t>
            </a:r>
            <a:r>
              <a:rPr lang="fr-FR" sz="1800" dirty="0" err="1">
                <a:effectLst/>
                <a:latin typeface="Calibri" panose="020F0502020204030204" pitchFamily="34" charset="0"/>
                <a:ea typeface="Calibri" panose="020F0502020204030204" pitchFamily="34" charset="0"/>
              </a:rPr>
              <a:t>you</a:t>
            </a:r>
            <a:r>
              <a:rPr lang="fr-FR" sz="1800" dirty="0">
                <a:effectLst/>
                <a:latin typeface="Calibri" panose="020F0502020204030204" pitchFamily="34" charset="0"/>
                <a:ea typeface="Calibri" panose="020F0502020204030204" pitchFamily="34" charset="0"/>
              </a:rPr>
              <a:t> are </a:t>
            </a:r>
            <a:r>
              <a:rPr lang="fr-FR" sz="1800" dirty="0" err="1">
                <a:effectLst/>
                <a:latin typeface="Calibri" panose="020F0502020204030204" pitchFamily="34" charset="0"/>
                <a:ea typeface="Calibri" panose="020F0502020204030204" pitchFamily="34" charset="0"/>
              </a:rPr>
              <a:t>asked</a:t>
            </a:r>
            <a:r>
              <a:rPr lang="fr-FR" sz="1800" dirty="0">
                <a:effectLst/>
                <a:latin typeface="Calibri" panose="020F0502020204030204" pitchFamily="34" charset="0"/>
                <a:ea typeface="Calibri" panose="020F0502020204030204" pitchFamily="34" charset="0"/>
              </a:rPr>
              <a:t> if the file </a:t>
            </a:r>
            <a:r>
              <a:rPr lang="fr-FR" sz="1800" dirty="0" err="1">
                <a:effectLst/>
                <a:latin typeface="Calibri" panose="020F0502020204030204" pitchFamily="34" charset="0"/>
                <a:ea typeface="Calibri" panose="020F0502020204030204" pitchFamily="34" charset="0"/>
              </a:rPr>
              <a:t>will</a:t>
            </a:r>
            <a:r>
              <a:rPr lang="fr-FR" sz="1800" dirty="0">
                <a:effectLst/>
                <a:latin typeface="Calibri" panose="020F0502020204030204" pitchFamily="34" charset="0"/>
                <a:ea typeface="Calibri" panose="020F0502020204030204" pitchFamily="34" charset="0"/>
              </a:rPr>
              <a:t> </a:t>
            </a:r>
            <a:r>
              <a:rPr lang="fr-FR" sz="1800" dirty="0" err="1">
                <a:effectLst/>
                <a:latin typeface="Calibri" panose="020F0502020204030204" pitchFamily="34" charset="0"/>
                <a:ea typeface="Calibri" panose="020F0502020204030204" pitchFamily="34" charset="0"/>
              </a:rPr>
              <a:t>be</a:t>
            </a:r>
            <a:r>
              <a:rPr lang="fr-FR" sz="1800" dirty="0">
                <a:effectLst/>
                <a:latin typeface="Calibri" panose="020F0502020204030204" pitchFamily="34" charset="0"/>
                <a:ea typeface="Calibri" panose="020F0502020204030204" pitchFamily="34" charset="0"/>
              </a:rPr>
              <a:t> in </a:t>
            </a:r>
            <a:r>
              <a:rPr lang="fr-FR" sz="1800" dirty="0" err="1">
                <a:effectLst/>
                <a:latin typeface="Calibri" panose="020F0502020204030204" pitchFamily="34" charset="0"/>
                <a:ea typeface="Calibri" panose="020F0502020204030204" pitchFamily="34" charset="0"/>
              </a:rPr>
              <a:t>metric</a:t>
            </a:r>
            <a:r>
              <a:rPr lang="fr-FR" sz="1800" dirty="0">
                <a:effectLst/>
                <a:latin typeface="Calibri" panose="020F0502020204030204" pitchFamily="34" charset="0"/>
                <a:ea typeface="Calibri" panose="020F0502020204030204" pitchFamily="34" charset="0"/>
              </a:rPr>
              <a:t> or </a:t>
            </a:r>
            <a:r>
              <a:rPr lang="fr-FR" sz="1800" dirty="0" err="1">
                <a:effectLst/>
                <a:latin typeface="Calibri" panose="020F0502020204030204" pitchFamily="34" charset="0"/>
                <a:ea typeface="Calibri" panose="020F0502020204030204" pitchFamily="34" charset="0"/>
              </a:rPr>
              <a:t>inch</a:t>
            </a:r>
            <a:r>
              <a:rPr lang="fr-FR" sz="1800" dirty="0">
                <a:effectLst/>
                <a:latin typeface="Calibri" panose="020F0502020204030204" pitchFamily="34" charset="0"/>
                <a:ea typeface="Calibri" panose="020F0502020204030204" pitchFamily="34" charset="0"/>
              </a:rPr>
              <a:t> unit.</a:t>
            </a:r>
            <a:endParaRPr lang="fr-FR" dirty="0"/>
          </a:p>
        </p:txBody>
      </p:sp>
      <p:pic>
        <p:nvPicPr>
          <p:cNvPr id="37" name="Image 36">
            <a:extLst>
              <a:ext uri="{FF2B5EF4-FFF2-40B4-BE49-F238E27FC236}">
                <a16:creationId xmlns:a16="http://schemas.microsoft.com/office/drawing/2014/main" id="{48F7898D-D826-6DC8-86FD-C4791ED1144B}"/>
              </a:ext>
            </a:extLst>
          </p:cNvPr>
          <p:cNvPicPr>
            <a:picLocks noChangeAspect="1"/>
          </p:cNvPicPr>
          <p:nvPr/>
        </p:nvPicPr>
        <p:blipFill>
          <a:blip r:embed="rId3"/>
          <a:stretch>
            <a:fillRect/>
          </a:stretch>
        </p:blipFill>
        <p:spPr>
          <a:xfrm>
            <a:off x="6760020" y="5302994"/>
            <a:ext cx="2959417" cy="1490056"/>
          </a:xfrm>
          <a:prstGeom prst="rect">
            <a:avLst/>
          </a:prstGeom>
        </p:spPr>
      </p:pic>
      <p:sp>
        <p:nvSpPr>
          <p:cNvPr id="42" name="Rectangle 10">
            <a:extLst>
              <a:ext uri="{FF2B5EF4-FFF2-40B4-BE49-F238E27FC236}">
                <a16:creationId xmlns:a16="http://schemas.microsoft.com/office/drawing/2014/main" id="{A8F3B159-60D3-93C8-2667-72CFB3806CCD}"/>
              </a:ext>
            </a:extLst>
          </p:cNvPr>
          <p:cNvSpPr/>
          <p:nvPr/>
        </p:nvSpPr>
        <p:spPr>
          <a:xfrm>
            <a:off x="5146670" y="5231852"/>
            <a:ext cx="1350383" cy="406136"/>
          </a:xfrm>
          <a:prstGeom prst="wedgeRectCallout">
            <a:avLst>
              <a:gd name="adj1" fmla="val -19945"/>
              <a:gd name="adj2" fmla="val 82086"/>
            </a:avLst>
          </a:prstGeom>
          <a:solidFill>
            <a:srgbClr val="00B0F0"/>
          </a:solidFill>
          <a:ln w="63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b="1" dirty="0">
                <a:solidFill>
                  <a:schemeClr val="bg1"/>
                </a:solidFill>
              </a:rPr>
              <a:t>6.09.202</a:t>
            </a:r>
            <a:endParaRPr lang="fr-FR" b="1" dirty="0">
              <a:solidFill>
                <a:schemeClr val="bg1"/>
              </a:solidFill>
            </a:endParaRPr>
          </a:p>
        </p:txBody>
      </p:sp>
    </p:spTree>
    <p:extLst>
      <p:ext uri="{BB962C8B-B14F-4D97-AF65-F5344CB8AC3E}">
        <p14:creationId xmlns:p14="http://schemas.microsoft.com/office/powerpoint/2010/main" val="505694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85C35DB-C504-4182-762C-376FF7E953A7}"/>
              </a:ext>
            </a:extLst>
          </p:cNvPr>
          <p:cNvPicPr>
            <a:picLocks noChangeAspect="1"/>
          </p:cNvPicPr>
          <p:nvPr/>
        </p:nvPicPr>
        <p:blipFill>
          <a:blip r:embed="rId3"/>
          <a:stretch>
            <a:fillRect/>
          </a:stretch>
        </p:blipFill>
        <p:spPr>
          <a:xfrm>
            <a:off x="3841458" y="1611196"/>
            <a:ext cx="2212860" cy="5126119"/>
          </a:xfrm>
          <a:prstGeom prst="rect">
            <a:avLst/>
          </a:prstGeom>
        </p:spPr>
      </p:pic>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4"/>
          <a:stretch>
            <a:fillRect/>
          </a:stretch>
        </p:blipFill>
        <p:spPr>
          <a:xfrm>
            <a:off x="345440" y="6062416"/>
            <a:ext cx="1776904" cy="520405"/>
          </a:xfrm>
          <a:prstGeom prst="rect">
            <a:avLst/>
          </a:prstGeom>
        </p:spPr>
      </p:pic>
      <p:sp>
        <p:nvSpPr>
          <p:cNvPr id="11" name="Title 1">
            <a:extLst>
              <a:ext uri="{FF2B5EF4-FFF2-40B4-BE49-F238E27FC236}">
                <a16:creationId xmlns:a16="http://schemas.microsoft.com/office/drawing/2014/main" id="{025139CA-3F0B-448E-5FC4-49AAD1C71631}"/>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12" name="ZoneTexte 11">
            <a:extLst>
              <a:ext uri="{FF2B5EF4-FFF2-40B4-BE49-F238E27FC236}">
                <a16:creationId xmlns:a16="http://schemas.microsoft.com/office/drawing/2014/main" id="{6DEBC1DC-7FA3-47A8-256A-195AD2AE78BB}"/>
              </a:ext>
            </a:extLst>
          </p:cNvPr>
          <p:cNvSpPr txBox="1"/>
          <p:nvPr/>
        </p:nvSpPr>
        <p:spPr>
          <a:xfrm>
            <a:off x="345440" y="846554"/>
            <a:ext cx="7776864" cy="646331"/>
          </a:xfrm>
          <a:prstGeom prst="rect">
            <a:avLst/>
          </a:prstGeom>
          <a:noFill/>
        </p:spPr>
        <p:txBody>
          <a:bodyPr wrap="square" rtlCol="0">
            <a:spAutoFit/>
          </a:bodyPr>
          <a:lstStyle/>
          <a:p>
            <a:r>
              <a:rPr lang="fr-FR" sz="3600">
                <a:latin typeface="Calibri" panose="020F0502020204030204" pitchFamily="34" charset="0"/>
              </a:rPr>
              <a:t>User Interface</a:t>
            </a:r>
          </a:p>
        </p:txBody>
      </p:sp>
      <p:sp>
        <p:nvSpPr>
          <p:cNvPr id="19" name="ZoneTexte 18">
            <a:extLst>
              <a:ext uri="{FF2B5EF4-FFF2-40B4-BE49-F238E27FC236}">
                <a16:creationId xmlns:a16="http://schemas.microsoft.com/office/drawing/2014/main" id="{87C418E2-8265-E37F-3403-D3CB86E6F117}"/>
              </a:ext>
            </a:extLst>
          </p:cNvPr>
          <p:cNvSpPr txBox="1"/>
          <p:nvPr/>
        </p:nvSpPr>
        <p:spPr>
          <a:xfrm>
            <a:off x="6670481" y="2187004"/>
            <a:ext cx="4413537" cy="1477328"/>
          </a:xfrm>
          <a:prstGeom prst="rect">
            <a:avLst/>
          </a:prstGeom>
          <a:noFill/>
        </p:spPr>
        <p:txBody>
          <a:bodyPr wrap="square" rtlCol="0">
            <a:spAutoFit/>
          </a:bodyPr>
          <a:lstStyle/>
          <a:p>
            <a:r>
              <a:rPr lang="fr-FR" dirty="0"/>
              <a:t>New </a:t>
            </a:r>
            <a:r>
              <a:rPr lang="fr-FR" dirty="0" err="1"/>
              <a:t>ability</a:t>
            </a:r>
            <a:r>
              <a:rPr lang="fr-FR" dirty="0"/>
              <a:t> to </a:t>
            </a:r>
            <a:r>
              <a:rPr lang="fr-FR" dirty="0" err="1"/>
              <a:t>filter</a:t>
            </a:r>
            <a:r>
              <a:rPr lang="fr-FR" dirty="0"/>
              <a:t> </a:t>
            </a:r>
            <a:r>
              <a:rPr lang="fr-FR" dirty="0" err="1"/>
              <a:t>elements</a:t>
            </a:r>
            <a:r>
              <a:rPr lang="fr-FR" dirty="0"/>
              <a:t> </a:t>
            </a:r>
            <a:r>
              <a:rPr lang="fr-FR" b="1" dirty="0"/>
              <a:t>by </a:t>
            </a:r>
            <a:r>
              <a:rPr lang="fr-FR" b="1" dirty="0" err="1"/>
              <a:t>family</a:t>
            </a:r>
            <a:r>
              <a:rPr lang="fr-FR" dirty="0"/>
              <a:t>:</a:t>
            </a:r>
          </a:p>
          <a:p>
            <a:r>
              <a:rPr lang="fr-FR" dirty="0"/>
              <a:t>2D</a:t>
            </a:r>
          </a:p>
          <a:p>
            <a:r>
              <a:rPr lang="fr-FR" dirty="0"/>
              <a:t>3D</a:t>
            </a:r>
          </a:p>
          <a:p>
            <a:r>
              <a:rPr lang="fr-FR" dirty="0" err="1"/>
              <a:t>Machining</a:t>
            </a:r>
            <a:endParaRPr lang="fr-FR" dirty="0"/>
          </a:p>
          <a:p>
            <a:r>
              <a:rPr lang="fr-FR" dirty="0"/>
              <a:t>…</a:t>
            </a:r>
          </a:p>
        </p:txBody>
      </p:sp>
      <p:cxnSp>
        <p:nvCxnSpPr>
          <p:cNvPr id="23" name="Connecteur droit avec flèche 22">
            <a:extLst>
              <a:ext uri="{FF2B5EF4-FFF2-40B4-BE49-F238E27FC236}">
                <a16:creationId xmlns:a16="http://schemas.microsoft.com/office/drawing/2014/main" id="{B4C8D837-DCE7-94AD-F095-5181B4BC3632}"/>
              </a:ext>
            </a:extLst>
          </p:cNvPr>
          <p:cNvCxnSpPr>
            <a:cxnSpLocks/>
          </p:cNvCxnSpPr>
          <p:nvPr/>
        </p:nvCxnSpPr>
        <p:spPr>
          <a:xfrm flipH="1">
            <a:off x="5493367" y="2812174"/>
            <a:ext cx="1087906" cy="4016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6742E83-8BB4-D479-3179-DBD1FAD4F879}"/>
              </a:ext>
            </a:extLst>
          </p:cNvPr>
          <p:cNvSpPr/>
          <p:nvPr/>
        </p:nvSpPr>
        <p:spPr>
          <a:xfrm>
            <a:off x="3901133" y="2875735"/>
            <a:ext cx="350437" cy="123008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354EF89B-0AC8-277B-10D2-056F967521B7}"/>
              </a:ext>
            </a:extLst>
          </p:cNvPr>
          <p:cNvSpPr txBox="1"/>
          <p:nvPr/>
        </p:nvSpPr>
        <p:spPr>
          <a:xfrm>
            <a:off x="373614" y="2139270"/>
            <a:ext cx="3194339" cy="1200329"/>
          </a:xfrm>
          <a:prstGeom prst="rect">
            <a:avLst/>
          </a:prstGeom>
          <a:noFill/>
        </p:spPr>
        <p:txBody>
          <a:bodyPr wrap="square">
            <a:spAutoFit/>
          </a:bodyPr>
          <a:lstStyle/>
          <a:p>
            <a:r>
              <a:rPr lang="fr-FR" dirty="0"/>
              <a:t>3 </a:t>
            </a:r>
            <a:r>
              <a:rPr lang="fr-FR" dirty="0" err="1"/>
              <a:t>tabs</a:t>
            </a:r>
            <a:r>
              <a:rPr lang="fr-FR" dirty="0"/>
              <a:t> </a:t>
            </a:r>
            <a:r>
              <a:rPr lang="fr-FR" dirty="0" err="1"/>
              <a:t>instead</a:t>
            </a:r>
            <a:r>
              <a:rPr lang="fr-FR" dirty="0"/>
              <a:t> of 5 </a:t>
            </a:r>
          </a:p>
          <a:p>
            <a:pPr marL="285750" indent="-285750">
              <a:buFontTx/>
              <a:buChar char="-"/>
            </a:pPr>
            <a:r>
              <a:rPr lang="fr-FR" dirty="0" err="1"/>
              <a:t>Elements</a:t>
            </a:r>
            <a:r>
              <a:rPr lang="fr-FR" dirty="0"/>
              <a:t> &amp; </a:t>
            </a:r>
            <a:r>
              <a:rPr lang="fr-FR" dirty="0" err="1"/>
              <a:t>Colors</a:t>
            </a:r>
            <a:endParaRPr lang="fr-FR" dirty="0"/>
          </a:p>
          <a:p>
            <a:pPr marL="285750" indent="-285750">
              <a:buFontTx/>
              <a:buChar char="-"/>
            </a:pPr>
            <a:r>
              <a:rPr lang="fr-FR" dirty="0" err="1"/>
              <a:t>Layers</a:t>
            </a:r>
            <a:r>
              <a:rPr lang="fr-FR" dirty="0"/>
              <a:t> &amp; Planes</a:t>
            </a:r>
          </a:p>
          <a:p>
            <a:pPr marL="285750" indent="-285750">
              <a:buFontTx/>
              <a:buChar char="-"/>
            </a:pPr>
            <a:r>
              <a:rPr lang="fr-FR" dirty="0"/>
              <a:t>Lines (types and </a:t>
            </a:r>
            <a:r>
              <a:rPr lang="fr-FR" dirty="0" err="1"/>
              <a:t>Thickness</a:t>
            </a:r>
            <a:r>
              <a:rPr lang="fr-FR" dirty="0"/>
              <a:t>)</a:t>
            </a:r>
          </a:p>
        </p:txBody>
      </p:sp>
      <p:sp>
        <p:nvSpPr>
          <p:cNvPr id="6" name="ZoneTexte 5">
            <a:extLst>
              <a:ext uri="{FF2B5EF4-FFF2-40B4-BE49-F238E27FC236}">
                <a16:creationId xmlns:a16="http://schemas.microsoft.com/office/drawing/2014/main" id="{0DFB74A4-FCB3-C157-1FE8-73BF704B185D}"/>
              </a:ext>
            </a:extLst>
          </p:cNvPr>
          <p:cNvSpPr txBox="1"/>
          <p:nvPr/>
        </p:nvSpPr>
        <p:spPr>
          <a:xfrm>
            <a:off x="373614" y="1580052"/>
            <a:ext cx="2483872" cy="369332"/>
          </a:xfrm>
          <a:prstGeom prst="rect">
            <a:avLst/>
          </a:prstGeom>
          <a:noFill/>
        </p:spPr>
        <p:txBody>
          <a:bodyPr wrap="square">
            <a:spAutoFit/>
          </a:bodyPr>
          <a:lstStyle/>
          <a:p>
            <a:r>
              <a:rPr lang="fr-FR" b="1" dirty="0" err="1"/>
              <a:t>Dialog</a:t>
            </a:r>
            <a:r>
              <a:rPr lang="fr-FR" b="1" dirty="0"/>
              <a:t> of </a:t>
            </a:r>
            <a:r>
              <a:rPr lang="fr-FR" b="1" dirty="0" err="1"/>
              <a:t>Filters</a:t>
            </a:r>
            <a:endParaRPr lang="fr-FR" b="1" dirty="0"/>
          </a:p>
        </p:txBody>
      </p:sp>
      <p:sp>
        <p:nvSpPr>
          <p:cNvPr id="33" name="Rectangle 32">
            <a:extLst>
              <a:ext uri="{FF2B5EF4-FFF2-40B4-BE49-F238E27FC236}">
                <a16:creationId xmlns:a16="http://schemas.microsoft.com/office/drawing/2014/main" id="{F3C77F06-AD27-084A-F792-18D25EA41670}"/>
              </a:ext>
            </a:extLst>
          </p:cNvPr>
          <p:cNvSpPr/>
          <p:nvPr/>
        </p:nvSpPr>
        <p:spPr>
          <a:xfrm>
            <a:off x="3917062" y="2168192"/>
            <a:ext cx="1652450" cy="38308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droit avec flèche 33">
            <a:extLst>
              <a:ext uri="{FF2B5EF4-FFF2-40B4-BE49-F238E27FC236}">
                <a16:creationId xmlns:a16="http://schemas.microsoft.com/office/drawing/2014/main" id="{53AD6FC8-C253-DB93-B0DB-80339382BA6A}"/>
              </a:ext>
            </a:extLst>
          </p:cNvPr>
          <p:cNvCxnSpPr>
            <a:cxnSpLocks/>
          </p:cNvCxnSpPr>
          <p:nvPr/>
        </p:nvCxnSpPr>
        <p:spPr>
          <a:xfrm>
            <a:off x="2668082" y="2359733"/>
            <a:ext cx="101641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9" name="Image 38">
            <a:extLst>
              <a:ext uri="{FF2B5EF4-FFF2-40B4-BE49-F238E27FC236}">
                <a16:creationId xmlns:a16="http://schemas.microsoft.com/office/drawing/2014/main" id="{8187D0C3-532E-A156-3055-C2319E4D053E}"/>
              </a:ext>
            </a:extLst>
          </p:cNvPr>
          <p:cNvPicPr>
            <a:picLocks noChangeAspect="1"/>
          </p:cNvPicPr>
          <p:nvPr/>
        </p:nvPicPr>
        <p:blipFill>
          <a:blip r:embed="rId5"/>
          <a:stretch>
            <a:fillRect/>
          </a:stretch>
        </p:blipFill>
        <p:spPr>
          <a:xfrm>
            <a:off x="6724263" y="3888612"/>
            <a:ext cx="1956246" cy="495413"/>
          </a:xfrm>
          <a:prstGeom prst="rect">
            <a:avLst/>
          </a:prstGeom>
        </p:spPr>
      </p:pic>
      <p:pic>
        <p:nvPicPr>
          <p:cNvPr id="41" name="Image 40">
            <a:extLst>
              <a:ext uri="{FF2B5EF4-FFF2-40B4-BE49-F238E27FC236}">
                <a16:creationId xmlns:a16="http://schemas.microsoft.com/office/drawing/2014/main" id="{875A1C4D-244A-06CA-DDBC-C01A8B187AD9}"/>
              </a:ext>
            </a:extLst>
          </p:cNvPr>
          <p:cNvPicPr>
            <a:picLocks noChangeAspect="1"/>
          </p:cNvPicPr>
          <p:nvPr/>
        </p:nvPicPr>
        <p:blipFill>
          <a:blip r:embed="rId6"/>
          <a:stretch>
            <a:fillRect/>
          </a:stretch>
        </p:blipFill>
        <p:spPr>
          <a:xfrm>
            <a:off x="6724263" y="4693364"/>
            <a:ext cx="1956246" cy="495413"/>
          </a:xfrm>
          <a:prstGeom prst="rect">
            <a:avLst/>
          </a:prstGeom>
        </p:spPr>
      </p:pic>
      <p:pic>
        <p:nvPicPr>
          <p:cNvPr id="43" name="Image 42">
            <a:extLst>
              <a:ext uri="{FF2B5EF4-FFF2-40B4-BE49-F238E27FC236}">
                <a16:creationId xmlns:a16="http://schemas.microsoft.com/office/drawing/2014/main" id="{4C5FDC0C-3104-716C-E1EC-E0F64A613052}"/>
              </a:ext>
            </a:extLst>
          </p:cNvPr>
          <p:cNvPicPr>
            <a:picLocks noChangeAspect="1"/>
          </p:cNvPicPr>
          <p:nvPr/>
        </p:nvPicPr>
        <p:blipFill>
          <a:blip r:embed="rId7"/>
          <a:stretch>
            <a:fillRect/>
          </a:stretch>
        </p:blipFill>
        <p:spPr>
          <a:xfrm>
            <a:off x="6724263" y="5558157"/>
            <a:ext cx="1956246" cy="495413"/>
          </a:xfrm>
          <a:prstGeom prst="rect">
            <a:avLst/>
          </a:prstGeom>
        </p:spPr>
      </p:pic>
      <p:sp>
        <p:nvSpPr>
          <p:cNvPr id="45" name="ZoneTexte 44">
            <a:extLst>
              <a:ext uri="{FF2B5EF4-FFF2-40B4-BE49-F238E27FC236}">
                <a16:creationId xmlns:a16="http://schemas.microsoft.com/office/drawing/2014/main" id="{0814B53B-8E95-C00F-CEE0-04D56DF3C8B2}"/>
              </a:ext>
            </a:extLst>
          </p:cNvPr>
          <p:cNvSpPr txBox="1"/>
          <p:nvPr/>
        </p:nvSpPr>
        <p:spPr>
          <a:xfrm>
            <a:off x="8751872" y="3888612"/>
            <a:ext cx="2570552" cy="523220"/>
          </a:xfrm>
          <a:prstGeom prst="rect">
            <a:avLst/>
          </a:prstGeom>
          <a:noFill/>
        </p:spPr>
        <p:txBody>
          <a:bodyPr wrap="square">
            <a:spAutoFit/>
          </a:bodyPr>
          <a:lstStyle/>
          <a:p>
            <a:pPr marR="0" algn="l"/>
            <a:r>
              <a:rPr lang="en-US" sz="1400" b="0" i="0" u="none" strike="noStrike" baseline="0" dirty="0">
                <a:solidFill>
                  <a:srgbClr val="000000"/>
                </a:solidFill>
                <a:latin typeface="Arial" panose="020B0604020202020204" pitchFamily="34" charset="0"/>
              </a:rPr>
              <a:t>If a 'family' is </a:t>
            </a:r>
            <a:r>
              <a:rPr lang="en-US" sz="1400" b="1" i="0" u="none" strike="noStrike" baseline="0" dirty="0">
                <a:solidFill>
                  <a:srgbClr val="000000"/>
                </a:solidFill>
                <a:latin typeface="Arial" panose="020B0604020202020204" pitchFamily="34" charset="0"/>
              </a:rPr>
              <a:t>unchecked</a:t>
            </a:r>
            <a:r>
              <a:rPr lang="en-US" sz="1400" b="0" i="0" u="none" strike="noStrike" baseline="0" dirty="0">
                <a:solidFill>
                  <a:srgbClr val="000000"/>
                </a:solidFill>
                <a:latin typeface="Arial" panose="020B0604020202020204" pitchFamily="34" charset="0"/>
              </a:rPr>
              <a:t>: all the elements are </a:t>
            </a:r>
            <a:r>
              <a:rPr lang="en-US" sz="1400" b="1" i="0" u="none" strike="noStrike" baseline="0" dirty="0">
                <a:solidFill>
                  <a:srgbClr val="000000"/>
                </a:solidFill>
                <a:latin typeface="Arial" panose="020B0604020202020204" pitchFamily="34" charset="0"/>
              </a:rPr>
              <a:t>visible.</a:t>
            </a:r>
          </a:p>
        </p:txBody>
      </p:sp>
      <p:sp>
        <p:nvSpPr>
          <p:cNvPr id="47" name="ZoneTexte 46">
            <a:extLst>
              <a:ext uri="{FF2B5EF4-FFF2-40B4-BE49-F238E27FC236}">
                <a16:creationId xmlns:a16="http://schemas.microsoft.com/office/drawing/2014/main" id="{2ED75642-7CDA-5A1E-335E-FE183BB487B5}"/>
              </a:ext>
            </a:extLst>
          </p:cNvPr>
          <p:cNvSpPr txBox="1"/>
          <p:nvPr/>
        </p:nvSpPr>
        <p:spPr>
          <a:xfrm>
            <a:off x="8751871" y="4696949"/>
            <a:ext cx="2332147" cy="523220"/>
          </a:xfrm>
          <a:prstGeom prst="rect">
            <a:avLst/>
          </a:prstGeom>
          <a:noFill/>
        </p:spPr>
        <p:txBody>
          <a:bodyPr wrap="square">
            <a:spAutoFit/>
          </a:bodyPr>
          <a:lstStyle/>
          <a:p>
            <a:pPr marR="0" algn="l"/>
            <a:r>
              <a:rPr lang="en-US" sz="1400" b="0" i="0" u="none" strike="noStrike" baseline="0" dirty="0">
                <a:solidFill>
                  <a:srgbClr val="000000"/>
                </a:solidFill>
                <a:latin typeface="Arial" panose="020B0604020202020204" pitchFamily="34" charset="0"/>
              </a:rPr>
              <a:t>If a 'family' is </a:t>
            </a:r>
            <a:r>
              <a:rPr lang="en-US" sz="1400" b="1" i="0" u="none" strike="noStrike" baseline="0" dirty="0">
                <a:solidFill>
                  <a:srgbClr val="000000"/>
                </a:solidFill>
                <a:latin typeface="Arial" panose="020B0604020202020204" pitchFamily="34" charset="0"/>
              </a:rPr>
              <a:t>checked</a:t>
            </a:r>
            <a:r>
              <a:rPr lang="en-US" sz="1400" b="0" i="0" u="none" strike="noStrike" baseline="0" dirty="0">
                <a:solidFill>
                  <a:srgbClr val="000000"/>
                </a:solidFill>
                <a:latin typeface="Arial" panose="020B0604020202020204" pitchFamily="34" charset="0"/>
              </a:rPr>
              <a:t>: all the elements are </a:t>
            </a:r>
            <a:r>
              <a:rPr lang="en-US" sz="1400" b="1" i="0" u="none" strike="noStrike" baseline="0" dirty="0">
                <a:solidFill>
                  <a:srgbClr val="000000"/>
                </a:solidFill>
                <a:latin typeface="Arial" panose="020B0604020202020204" pitchFamily="34" charset="0"/>
              </a:rPr>
              <a:t>hidden.</a:t>
            </a:r>
          </a:p>
        </p:txBody>
      </p:sp>
      <p:sp>
        <p:nvSpPr>
          <p:cNvPr id="49" name="ZoneTexte 48">
            <a:extLst>
              <a:ext uri="{FF2B5EF4-FFF2-40B4-BE49-F238E27FC236}">
                <a16:creationId xmlns:a16="http://schemas.microsoft.com/office/drawing/2014/main" id="{98459FB6-B69B-52FA-FB57-84B4D961048A}"/>
              </a:ext>
            </a:extLst>
          </p:cNvPr>
          <p:cNvSpPr txBox="1"/>
          <p:nvPr/>
        </p:nvSpPr>
        <p:spPr>
          <a:xfrm>
            <a:off x="8751871" y="5538092"/>
            <a:ext cx="2507800" cy="738664"/>
          </a:xfrm>
          <a:prstGeom prst="rect">
            <a:avLst/>
          </a:prstGeom>
          <a:noFill/>
        </p:spPr>
        <p:txBody>
          <a:bodyPr wrap="square">
            <a:spAutoFit/>
          </a:bodyPr>
          <a:lstStyle/>
          <a:p>
            <a:r>
              <a:rPr lang="en-US" sz="1400" b="0" i="0" u="none" strike="noStrike" baseline="0" dirty="0">
                <a:solidFill>
                  <a:srgbClr val="000000"/>
                </a:solidFill>
                <a:latin typeface="Arial" panose="020B0604020202020204" pitchFamily="34" charset="0"/>
              </a:rPr>
              <a:t>a </a:t>
            </a:r>
            <a:r>
              <a:rPr lang="en-US" sz="1400" b="1" i="0" u="none" strike="noStrike" baseline="0" dirty="0">
                <a:solidFill>
                  <a:srgbClr val="000000"/>
                </a:solidFill>
                <a:latin typeface="Arial" panose="020B0604020202020204" pitchFamily="34" charset="0"/>
              </a:rPr>
              <a:t>square</a:t>
            </a:r>
            <a:r>
              <a:rPr lang="en-US" sz="1400" b="0" i="0" u="none" strike="noStrike" baseline="0" dirty="0">
                <a:solidFill>
                  <a:srgbClr val="000000"/>
                </a:solidFill>
                <a:latin typeface="Arial" panose="020B0604020202020204" pitchFamily="34" charset="0"/>
              </a:rPr>
              <a:t> is displayed If the elements of a family are </a:t>
            </a:r>
            <a:r>
              <a:rPr lang="en-US" sz="1400" b="1" i="0" u="none" strike="noStrike" baseline="0" dirty="0">
                <a:solidFill>
                  <a:srgbClr val="000000"/>
                </a:solidFill>
                <a:latin typeface="Arial" panose="020B0604020202020204" pitchFamily="34" charset="0"/>
              </a:rPr>
              <a:t>either hidden or selected.</a:t>
            </a:r>
            <a:endParaRPr lang="fr-FR" sz="1400" dirty="0"/>
          </a:p>
        </p:txBody>
      </p:sp>
      <p:grpSp>
        <p:nvGrpSpPr>
          <p:cNvPr id="9" name="Groupe 8">
            <a:extLst>
              <a:ext uri="{FF2B5EF4-FFF2-40B4-BE49-F238E27FC236}">
                <a16:creationId xmlns:a16="http://schemas.microsoft.com/office/drawing/2014/main" id="{506D96BF-C9A3-266A-D328-9C10D9A917D9}"/>
              </a:ext>
            </a:extLst>
          </p:cNvPr>
          <p:cNvGrpSpPr/>
          <p:nvPr/>
        </p:nvGrpSpPr>
        <p:grpSpPr>
          <a:xfrm>
            <a:off x="10899588" y="313244"/>
            <a:ext cx="845672" cy="809283"/>
            <a:chOff x="10127164" y="5361875"/>
            <a:chExt cx="737060" cy="700541"/>
          </a:xfrm>
        </p:grpSpPr>
        <p:sp>
          <p:nvSpPr>
            <p:cNvPr id="10" name="Rectangle : coins arrondis 9">
              <a:extLst>
                <a:ext uri="{FF2B5EF4-FFF2-40B4-BE49-F238E27FC236}">
                  <a16:creationId xmlns:a16="http://schemas.microsoft.com/office/drawing/2014/main" id="{4B4A18E6-555C-19AD-D1B6-10E5E210931B}"/>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a:extLst>
                <a:ext uri="{FF2B5EF4-FFF2-40B4-BE49-F238E27FC236}">
                  <a16:creationId xmlns:a16="http://schemas.microsoft.com/office/drawing/2014/main" id="{B6039BEB-55AA-E888-804B-7DF34BB111D2}"/>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DA30FE45-74F1-C991-8C65-53D0F27EC163}"/>
                </a:ext>
              </a:extLst>
            </p:cNvPr>
            <p:cNvSpPr txBox="1"/>
            <p:nvPr/>
          </p:nvSpPr>
          <p:spPr>
            <a:xfrm>
              <a:off x="10249461" y="5512090"/>
              <a:ext cx="478093" cy="400110"/>
            </a:xfrm>
            <a:prstGeom prst="rect">
              <a:avLst/>
            </a:prstGeom>
            <a:noFill/>
          </p:spPr>
          <p:txBody>
            <a:bodyPr wrap="square" rtlCol="0">
              <a:spAutoFit/>
            </a:bodyPr>
            <a:lstStyle/>
            <a:p>
              <a:r>
                <a:rPr lang="fr-FR" sz="2400" b="1" dirty="0">
                  <a:solidFill>
                    <a:schemeClr val="bg1"/>
                  </a:solidFill>
                </a:rPr>
                <a:t>10</a:t>
              </a:r>
              <a:endParaRPr lang="fr-FR" b="1" dirty="0">
                <a:solidFill>
                  <a:schemeClr val="bg1"/>
                </a:solidFill>
              </a:endParaRPr>
            </a:p>
          </p:txBody>
        </p:sp>
      </p:grpSp>
    </p:spTree>
    <p:extLst>
      <p:ext uri="{BB962C8B-B14F-4D97-AF65-F5344CB8AC3E}">
        <p14:creationId xmlns:p14="http://schemas.microsoft.com/office/powerpoint/2010/main" val="27757773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B3DDAE21-03E9-0324-CBBB-3FE2F32B3668}"/>
              </a:ext>
            </a:extLst>
          </p:cNvPr>
          <p:cNvPicPr>
            <a:picLocks noChangeAspect="1"/>
          </p:cNvPicPr>
          <p:nvPr/>
        </p:nvPicPr>
        <p:blipFill rotWithShape="1">
          <a:blip r:embed="rId2"/>
          <a:srcRect r="29308" b="17556"/>
          <a:stretch/>
        </p:blipFill>
        <p:spPr>
          <a:xfrm>
            <a:off x="7159920" y="4147205"/>
            <a:ext cx="5016317" cy="2704211"/>
          </a:xfrm>
          <a:prstGeom prst="rect">
            <a:avLst/>
          </a:prstGeom>
        </p:spPr>
      </p:pic>
      <p:sp>
        <p:nvSpPr>
          <p:cNvPr id="3" name="Title 1">
            <a:extLst>
              <a:ext uri="{FF2B5EF4-FFF2-40B4-BE49-F238E27FC236}">
                <a16:creationId xmlns:a16="http://schemas.microsoft.com/office/drawing/2014/main" id="{BC69D56A-C43A-885C-1E6C-A575F92309D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5" name="ZoneTexte 4">
            <a:extLst>
              <a:ext uri="{FF2B5EF4-FFF2-40B4-BE49-F238E27FC236}">
                <a16:creationId xmlns:a16="http://schemas.microsoft.com/office/drawing/2014/main" id="{5D7A96B4-C1BC-38C4-96DA-5FA1DB5A47C8}"/>
              </a:ext>
            </a:extLst>
          </p:cNvPr>
          <p:cNvSpPr txBox="1"/>
          <p:nvPr/>
        </p:nvSpPr>
        <p:spPr>
          <a:xfrm>
            <a:off x="335360" y="809978"/>
            <a:ext cx="7776864" cy="646331"/>
          </a:xfrm>
          <a:prstGeom prst="rect">
            <a:avLst/>
          </a:prstGeom>
          <a:noFill/>
        </p:spPr>
        <p:txBody>
          <a:bodyPr wrap="square" rtlCol="0">
            <a:spAutoFit/>
          </a:bodyPr>
          <a:lstStyle/>
          <a:p>
            <a:r>
              <a:rPr lang="fr-FR" sz="3600" dirty="0">
                <a:latin typeface="Calibri" panose="020F0502020204030204" pitchFamily="34" charset="0"/>
              </a:rPr>
              <a:t>Cutting Conditions / </a:t>
            </a:r>
            <a:r>
              <a:rPr lang="fr-FR" sz="3600" dirty="0" err="1">
                <a:latin typeface="Calibri" panose="020F0502020204030204" pitchFamily="34" charset="0"/>
              </a:rPr>
              <a:t>Creation</a:t>
            </a:r>
            <a:endParaRPr lang="fr-FR" sz="3600" dirty="0">
              <a:latin typeface="Calibri" panose="020F0502020204030204" pitchFamily="34" charset="0"/>
            </a:endParaRPr>
          </a:p>
        </p:txBody>
      </p:sp>
      <p:pic>
        <p:nvPicPr>
          <p:cNvPr id="8" name="Image 7">
            <a:extLst>
              <a:ext uri="{FF2B5EF4-FFF2-40B4-BE49-F238E27FC236}">
                <a16:creationId xmlns:a16="http://schemas.microsoft.com/office/drawing/2014/main" id="{63F20966-B9BA-5704-B12F-B107BAC2ED07}"/>
              </a:ext>
            </a:extLst>
          </p:cNvPr>
          <p:cNvPicPr>
            <a:picLocks noChangeAspect="1"/>
          </p:cNvPicPr>
          <p:nvPr/>
        </p:nvPicPr>
        <p:blipFill>
          <a:blip r:embed="rId3"/>
          <a:stretch>
            <a:fillRect/>
          </a:stretch>
        </p:blipFill>
        <p:spPr>
          <a:xfrm>
            <a:off x="111375" y="2325957"/>
            <a:ext cx="3043985" cy="1711477"/>
          </a:xfrm>
          <a:prstGeom prst="rect">
            <a:avLst/>
          </a:prstGeom>
        </p:spPr>
      </p:pic>
      <p:sp>
        <p:nvSpPr>
          <p:cNvPr id="16" name="ZoneTexte 15">
            <a:extLst>
              <a:ext uri="{FF2B5EF4-FFF2-40B4-BE49-F238E27FC236}">
                <a16:creationId xmlns:a16="http://schemas.microsoft.com/office/drawing/2014/main" id="{B3B86712-F070-8B49-7328-01165BCF8023}"/>
              </a:ext>
            </a:extLst>
          </p:cNvPr>
          <p:cNvSpPr txBox="1"/>
          <p:nvPr/>
        </p:nvSpPr>
        <p:spPr>
          <a:xfrm>
            <a:off x="392236" y="1481156"/>
            <a:ext cx="7776863" cy="338554"/>
          </a:xfrm>
          <a:prstGeom prst="rect">
            <a:avLst/>
          </a:prstGeom>
          <a:noFill/>
        </p:spPr>
        <p:txBody>
          <a:bodyPr wrap="square">
            <a:spAutoFit/>
          </a:bodyPr>
          <a:lstStyle/>
          <a:p>
            <a:r>
              <a:rPr lang="en-US" sz="1600" i="0" u="none" strike="noStrike" baseline="0" dirty="0">
                <a:solidFill>
                  <a:srgbClr val="333333"/>
                </a:solidFill>
                <a:latin typeface="+mn-lt"/>
              </a:rPr>
              <a:t>1- </a:t>
            </a:r>
            <a:r>
              <a:rPr lang="en-US" sz="1600" b="1" i="0" u="none" strike="noStrike" baseline="0" dirty="0">
                <a:solidFill>
                  <a:srgbClr val="333333"/>
                </a:solidFill>
                <a:latin typeface="+mn-lt"/>
              </a:rPr>
              <a:t>Tables renewed</a:t>
            </a:r>
            <a:r>
              <a:rPr lang="en-US" sz="1600" b="0" i="0" u="none" strike="noStrike" baseline="0" dirty="0">
                <a:solidFill>
                  <a:srgbClr val="333333"/>
                </a:solidFill>
                <a:latin typeface="+mn-lt"/>
              </a:rPr>
              <a:t>: more modern and homogenized with other dialogs of software.</a:t>
            </a:r>
            <a:endParaRPr lang="fr-FR" sz="1600" dirty="0">
              <a:latin typeface="+mn-lt"/>
            </a:endParaRPr>
          </a:p>
        </p:txBody>
      </p:sp>
      <p:sp>
        <p:nvSpPr>
          <p:cNvPr id="18" name="Rectangle 17">
            <a:extLst>
              <a:ext uri="{FF2B5EF4-FFF2-40B4-BE49-F238E27FC236}">
                <a16:creationId xmlns:a16="http://schemas.microsoft.com/office/drawing/2014/main" id="{4BAF8E63-73B7-86C4-EABC-AB62BBD7A62A}"/>
              </a:ext>
            </a:extLst>
          </p:cNvPr>
          <p:cNvSpPr/>
          <p:nvPr/>
        </p:nvSpPr>
        <p:spPr>
          <a:xfrm>
            <a:off x="1887444" y="2857737"/>
            <a:ext cx="194275" cy="30861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3BD45642-7E23-E14A-369F-CDD7D7107DB3}"/>
              </a:ext>
            </a:extLst>
          </p:cNvPr>
          <p:cNvSpPr txBox="1"/>
          <p:nvPr/>
        </p:nvSpPr>
        <p:spPr>
          <a:xfrm>
            <a:off x="392236" y="1821108"/>
            <a:ext cx="7000590" cy="338554"/>
          </a:xfrm>
          <a:prstGeom prst="rect">
            <a:avLst/>
          </a:prstGeom>
          <a:noFill/>
        </p:spPr>
        <p:txBody>
          <a:bodyPr wrap="square">
            <a:spAutoFit/>
          </a:bodyPr>
          <a:lstStyle/>
          <a:p>
            <a:r>
              <a:rPr lang="en-US" sz="1600" b="0" i="0" u="none" strike="noStrike" baseline="0" dirty="0">
                <a:solidFill>
                  <a:srgbClr val="333333"/>
                </a:solidFill>
                <a:latin typeface="+mn-lt"/>
              </a:rPr>
              <a:t>2- New: 2 types of </a:t>
            </a:r>
            <a:r>
              <a:rPr lang="en-US" sz="1600" b="1" i="0" u="none" strike="noStrike" baseline="0" dirty="0">
                <a:solidFill>
                  <a:srgbClr val="333333"/>
                </a:solidFill>
                <a:latin typeface="+mn-lt"/>
              </a:rPr>
              <a:t>management of tools</a:t>
            </a:r>
            <a:endParaRPr lang="fr-FR" sz="1600" b="1" dirty="0">
              <a:latin typeface="+mn-lt"/>
            </a:endParaRPr>
          </a:p>
        </p:txBody>
      </p:sp>
      <p:pic>
        <p:nvPicPr>
          <p:cNvPr id="26" name="Image 25">
            <a:extLst>
              <a:ext uri="{FF2B5EF4-FFF2-40B4-BE49-F238E27FC236}">
                <a16:creationId xmlns:a16="http://schemas.microsoft.com/office/drawing/2014/main" id="{B47EF8C5-834B-B0E7-4186-CDDC7A64E677}"/>
              </a:ext>
            </a:extLst>
          </p:cNvPr>
          <p:cNvPicPr>
            <a:picLocks noChangeAspect="1"/>
          </p:cNvPicPr>
          <p:nvPr/>
        </p:nvPicPr>
        <p:blipFill rotWithShape="1">
          <a:blip r:embed="rId4"/>
          <a:srcRect l="1" r="27910" b="22814"/>
          <a:stretch/>
        </p:blipFill>
        <p:spPr>
          <a:xfrm>
            <a:off x="2085712" y="4147205"/>
            <a:ext cx="5016318" cy="2482615"/>
          </a:xfrm>
          <a:prstGeom prst="rect">
            <a:avLst/>
          </a:prstGeom>
        </p:spPr>
      </p:pic>
      <p:sp>
        <p:nvSpPr>
          <p:cNvPr id="27" name="Rectangle 26">
            <a:extLst>
              <a:ext uri="{FF2B5EF4-FFF2-40B4-BE49-F238E27FC236}">
                <a16:creationId xmlns:a16="http://schemas.microsoft.com/office/drawing/2014/main" id="{FB07B8D9-88F8-21B7-56B0-443E44F3369A}"/>
              </a:ext>
            </a:extLst>
          </p:cNvPr>
          <p:cNvSpPr/>
          <p:nvPr/>
        </p:nvSpPr>
        <p:spPr>
          <a:xfrm>
            <a:off x="2234451" y="5537558"/>
            <a:ext cx="1952050" cy="34977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4A5DA956-CA7E-1440-DDB9-9E80504339FF}"/>
              </a:ext>
            </a:extLst>
          </p:cNvPr>
          <p:cNvSpPr/>
          <p:nvPr/>
        </p:nvSpPr>
        <p:spPr>
          <a:xfrm>
            <a:off x="7363907" y="5538643"/>
            <a:ext cx="870413" cy="132231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659ED5F5-EFC8-4D63-2CC2-5268CAB03609}"/>
              </a:ext>
            </a:extLst>
          </p:cNvPr>
          <p:cNvPicPr>
            <a:picLocks noChangeAspect="1"/>
          </p:cNvPicPr>
          <p:nvPr/>
        </p:nvPicPr>
        <p:blipFill rotWithShape="1">
          <a:blip r:embed="rId4"/>
          <a:srcRect l="2791" t="36160" r="50929" b="57775"/>
          <a:stretch/>
        </p:blipFill>
        <p:spPr>
          <a:xfrm>
            <a:off x="4416788" y="1880572"/>
            <a:ext cx="5693003" cy="344884"/>
          </a:xfrm>
          <a:prstGeom prst="rect">
            <a:avLst/>
          </a:prstGeom>
        </p:spPr>
      </p:pic>
      <p:sp>
        <p:nvSpPr>
          <p:cNvPr id="30" name="ZoneTexte 29">
            <a:extLst>
              <a:ext uri="{FF2B5EF4-FFF2-40B4-BE49-F238E27FC236}">
                <a16:creationId xmlns:a16="http://schemas.microsoft.com/office/drawing/2014/main" id="{11EFE62D-B7B7-13FA-92A3-E3AA3CDAEB92}"/>
              </a:ext>
            </a:extLst>
          </p:cNvPr>
          <p:cNvSpPr txBox="1"/>
          <p:nvPr/>
        </p:nvSpPr>
        <p:spPr>
          <a:xfrm>
            <a:off x="3809512" y="2369516"/>
            <a:ext cx="3744180" cy="954107"/>
          </a:xfrm>
          <a:prstGeom prst="rect">
            <a:avLst/>
          </a:prstGeom>
          <a:noFill/>
        </p:spPr>
        <p:txBody>
          <a:bodyPr wrap="square" rtlCol="0">
            <a:spAutoFit/>
          </a:bodyPr>
          <a:lstStyle/>
          <a:p>
            <a:r>
              <a:rPr lang="fr-FR" sz="1400" dirty="0"/>
              <a:t>Cutting Conditions can </a:t>
            </a:r>
            <a:r>
              <a:rPr lang="fr-FR" sz="1400" dirty="0" err="1"/>
              <a:t>be</a:t>
            </a:r>
            <a:r>
              <a:rPr lang="fr-FR" sz="1400" dirty="0"/>
              <a:t> </a:t>
            </a:r>
            <a:r>
              <a:rPr lang="fr-FR" sz="1400" b="1" dirty="0" err="1"/>
              <a:t>defined</a:t>
            </a:r>
            <a:r>
              <a:rPr lang="fr-FR" sz="1400" b="1" dirty="0"/>
              <a:t> per </a:t>
            </a:r>
            <a:r>
              <a:rPr lang="fr-FR" sz="1400" b="1" dirty="0" err="1"/>
              <a:t>each</a:t>
            </a:r>
            <a:r>
              <a:rPr lang="fr-FR" sz="1400" b="1" dirty="0"/>
              <a:t> </a:t>
            </a:r>
            <a:r>
              <a:rPr lang="fr-FR" sz="1400" b="1" dirty="0" err="1"/>
              <a:t>tool</a:t>
            </a:r>
            <a:r>
              <a:rPr lang="fr-FR" sz="1400" dirty="0"/>
              <a:t>. </a:t>
            </a:r>
          </a:p>
          <a:p>
            <a:r>
              <a:rPr lang="en-US" sz="1400" dirty="0"/>
              <a:t>A same tool can be defined </a:t>
            </a:r>
            <a:r>
              <a:rPr lang="en-US" sz="1400" b="1" dirty="0"/>
              <a:t>several times </a:t>
            </a:r>
            <a:r>
              <a:rPr lang="en-US" sz="1400" dirty="0"/>
              <a:t>because you choose the type of application for the tool: contouring, pocket, </a:t>
            </a:r>
            <a:r>
              <a:rPr lang="en-US" sz="1400" dirty="0" err="1"/>
              <a:t>millyuGO</a:t>
            </a:r>
            <a:r>
              <a:rPr lang="en-US" sz="1400" dirty="0"/>
              <a:t>, etc. </a:t>
            </a:r>
          </a:p>
        </p:txBody>
      </p:sp>
      <p:cxnSp>
        <p:nvCxnSpPr>
          <p:cNvPr id="31" name="Connecteur droit 30">
            <a:extLst>
              <a:ext uri="{FF2B5EF4-FFF2-40B4-BE49-F238E27FC236}">
                <a16:creationId xmlns:a16="http://schemas.microsoft.com/office/drawing/2014/main" id="{84A40E05-92A1-26D3-6044-ACD97F99FB00}"/>
              </a:ext>
            </a:extLst>
          </p:cNvPr>
          <p:cNvCxnSpPr>
            <a:cxnSpLocks/>
          </p:cNvCxnSpPr>
          <p:nvPr/>
        </p:nvCxnSpPr>
        <p:spPr>
          <a:xfrm>
            <a:off x="7563186" y="1912114"/>
            <a:ext cx="0" cy="195236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3F99DBFD-F27E-A8DB-70C3-1143BC1DAFFF}"/>
              </a:ext>
            </a:extLst>
          </p:cNvPr>
          <p:cNvSpPr txBox="1"/>
          <p:nvPr/>
        </p:nvSpPr>
        <p:spPr>
          <a:xfrm>
            <a:off x="7640748" y="2381681"/>
            <a:ext cx="3691975" cy="738664"/>
          </a:xfrm>
          <a:prstGeom prst="rect">
            <a:avLst/>
          </a:prstGeom>
          <a:noFill/>
        </p:spPr>
        <p:txBody>
          <a:bodyPr wrap="square">
            <a:spAutoFit/>
          </a:bodyPr>
          <a:lstStyle/>
          <a:p>
            <a:r>
              <a:rPr lang="fr-FR" sz="1400" dirty="0">
                <a:sym typeface="Wingdings" panose="05000000000000000000" pitchFamily="2" charset="2"/>
              </a:rPr>
              <a:t>Management as in V609.</a:t>
            </a:r>
          </a:p>
          <a:p>
            <a:r>
              <a:rPr lang="fr-FR" sz="1400" dirty="0">
                <a:sym typeface="Wingdings" panose="05000000000000000000" pitchFamily="2" charset="2"/>
              </a:rPr>
              <a:t>Tools are </a:t>
            </a:r>
            <a:r>
              <a:rPr lang="fr-FR" sz="1400" dirty="0" err="1">
                <a:sym typeface="Wingdings" panose="05000000000000000000" pitchFamily="2" charset="2"/>
              </a:rPr>
              <a:t>sorted</a:t>
            </a:r>
            <a:r>
              <a:rPr lang="fr-FR" sz="1400" dirty="0">
                <a:sym typeface="Wingdings" panose="05000000000000000000" pitchFamily="2" charset="2"/>
              </a:rPr>
              <a:t> by range of values. Cutting Conditions are </a:t>
            </a:r>
            <a:r>
              <a:rPr lang="fr-FR" sz="1400" dirty="0" err="1">
                <a:sym typeface="Wingdings" panose="05000000000000000000" pitchFamily="2" charset="2"/>
              </a:rPr>
              <a:t>defined</a:t>
            </a:r>
            <a:r>
              <a:rPr lang="fr-FR" sz="1400" dirty="0">
                <a:sym typeface="Wingdings" panose="05000000000000000000" pitchFamily="2" charset="2"/>
              </a:rPr>
              <a:t> for </a:t>
            </a:r>
            <a:r>
              <a:rPr lang="fr-FR" sz="1400" dirty="0" err="1">
                <a:sym typeface="Wingdings" panose="05000000000000000000" pitchFamily="2" charset="2"/>
              </a:rPr>
              <a:t>each</a:t>
            </a:r>
            <a:r>
              <a:rPr lang="fr-FR" sz="1400" dirty="0">
                <a:sym typeface="Wingdings" panose="05000000000000000000" pitchFamily="2" charset="2"/>
              </a:rPr>
              <a:t> range of values.</a:t>
            </a:r>
            <a:endParaRPr lang="fr-FR" sz="1400" dirty="0"/>
          </a:p>
        </p:txBody>
      </p:sp>
      <p:cxnSp>
        <p:nvCxnSpPr>
          <p:cNvPr id="38" name="Connecteur droit avec flèche 37">
            <a:extLst>
              <a:ext uri="{FF2B5EF4-FFF2-40B4-BE49-F238E27FC236}">
                <a16:creationId xmlns:a16="http://schemas.microsoft.com/office/drawing/2014/main" id="{0CC14257-86D1-A8B3-1AC1-E80B4470D382}"/>
              </a:ext>
            </a:extLst>
          </p:cNvPr>
          <p:cNvCxnSpPr>
            <a:cxnSpLocks/>
          </p:cNvCxnSpPr>
          <p:nvPr/>
        </p:nvCxnSpPr>
        <p:spPr>
          <a:xfrm flipH="1">
            <a:off x="4954041" y="3443852"/>
            <a:ext cx="366989" cy="8712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80FE3E5D-2FBC-5A2D-2393-2970DBB84175}"/>
              </a:ext>
            </a:extLst>
          </p:cNvPr>
          <p:cNvCxnSpPr>
            <a:cxnSpLocks/>
          </p:cNvCxnSpPr>
          <p:nvPr/>
        </p:nvCxnSpPr>
        <p:spPr>
          <a:xfrm>
            <a:off x="9728856" y="3252316"/>
            <a:ext cx="241209" cy="10527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FEBEDB79-884E-240E-4658-5F062ADE851F}"/>
              </a:ext>
            </a:extLst>
          </p:cNvPr>
          <p:cNvGrpSpPr/>
          <p:nvPr/>
        </p:nvGrpSpPr>
        <p:grpSpPr>
          <a:xfrm>
            <a:off x="10899588" y="313244"/>
            <a:ext cx="845672" cy="809283"/>
            <a:chOff x="10127164" y="5361875"/>
            <a:chExt cx="737060" cy="700541"/>
          </a:xfrm>
        </p:grpSpPr>
        <p:sp>
          <p:nvSpPr>
            <p:cNvPr id="4" name="Rectangle : coins arrondis 3">
              <a:extLst>
                <a:ext uri="{FF2B5EF4-FFF2-40B4-BE49-F238E27FC236}">
                  <a16:creationId xmlns:a16="http://schemas.microsoft.com/office/drawing/2014/main" id="{7C606943-0E8F-1BBD-51C0-2E259EA04F34}"/>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isocèle 5">
              <a:extLst>
                <a:ext uri="{FF2B5EF4-FFF2-40B4-BE49-F238E27FC236}">
                  <a16:creationId xmlns:a16="http://schemas.microsoft.com/office/drawing/2014/main" id="{B95343A0-FDDD-FA35-C976-8C7027412608}"/>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FE3DC7AD-007B-5768-9040-AC89B757C29F}"/>
                </a:ext>
              </a:extLst>
            </p:cNvPr>
            <p:cNvSpPr txBox="1"/>
            <p:nvPr/>
          </p:nvSpPr>
          <p:spPr>
            <a:xfrm>
              <a:off x="10249461" y="5521295"/>
              <a:ext cx="614763" cy="399632"/>
            </a:xfrm>
            <a:prstGeom prst="rect">
              <a:avLst/>
            </a:prstGeom>
            <a:noFill/>
          </p:spPr>
          <p:txBody>
            <a:bodyPr wrap="square" rtlCol="0">
              <a:spAutoFit/>
            </a:bodyPr>
            <a:lstStyle/>
            <a:p>
              <a:r>
                <a:rPr lang="fr-FR" sz="2400" b="1" dirty="0">
                  <a:solidFill>
                    <a:schemeClr val="bg1"/>
                  </a:solidFill>
                </a:rPr>
                <a:t>30</a:t>
              </a:r>
              <a:endParaRPr lang="fr-FR" b="1" dirty="0">
                <a:solidFill>
                  <a:schemeClr val="bg1"/>
                </a:solidFill>
              </a:endParaRPr>
            </a:p>
          </p:txBody>
        </p:sp>
      </p:grpSp>
    </p:spTree>
    <p:extLst>
      <p:ext uri="{BB962C8B-B14F-4D97-AF65-F5344CB8AC3E}">
        <p14:creationId xmlns:p14="http://schemas.microsoft.com/office/powerpoint/2010/main" val="257013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9E02607D-3428-81F2-7358-87FD875DB6C0}"/>
              </a:ext>
            </a:extLst>
          </p:cNvPr>
          <p:cNvPicPr>
            <a:picLocks noChangeAspect="1"/>
          </p:cNvPicPr>
          <p:nvPr/>
        </p:nvPicPr>
        <p:blipFill>
          <a:blip r:embed="rId2"/>
          <a:stretch>
            <a:fillRect/>
          </a:stretch>
        </p:blipFill>
        <p:spPr>
          <a:xfrm>
            <a:off x="505816" y="2363821"/>
            <a:ext cx="6202917" cy="4503247"/>
          </a:xfrm>
          <a:prstGeom prst="rect">
            <a:avLst/>
          </a:prstGeom>
        </p:spPr>
      </p:pic>
      <p:sp>
        <p:nvSpPr>
          <p:cNvPr id="3" name="Title 1">
            <a:extLst>
              <a:ext uri="{FF2B5EF4-FFF2-40B4-BE49-F238E27FC236}">
                <a16:creationId xmlns:a16="http://schemas.microsoft.com/office/drawing/2014/main" id="{BC69D56A-C43A-885C-1E6C-A575F92309D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5" name="ZoneTexte 4">
            <a:extLst>
              <a:ext uri="{FF2B5EF4-FFF2-40B4-BE49-F238E27FC236}">
                <a16:creationId xmlns:a16="http://schemas.microsoft.com/office/drawing/2014/main" id="{5D7A96B4-C1BC-38C4-96DA-5FA1DB5A47C8}"/>
              </a:ext>
            </a:extLst>
          </p:cNvPr>
          <p:cNvSpPr txBox="1"/>
          <p:nvPr/>
        </p:nvSpPr>
        <p:spPr>
          <a:xfrm>
            <a:off x="335360" y="809978"/>
            <a:ext cx="7776864" cy="646331"/>
          </a:xfrm>
          <a:prstGeom prst="rect">
            <a:avLst/>
          </a:prstGeom>
          <a:noFill/>
        </p:spPr>
        <p:txBody>
          <a:bodyPr wrap="square" rtlCol="0">
            <a:spAutoFit/>
          </a:bodyPr>
          <a:lstStyle/>
          <a:p>
            <a:r>
              <a:rPr lang="fr-FR" sz="3600" dirty="0">
                <a:latin typeface="Calibri" panose="020F0502020204030204" pitchFamily="34" charset="0"/>
              </a:rPr>
              <a:t>Cutting Conditions / </a:t>
            </a:r>
            <a:r>
              <a:rPr lang="fr-FR" sz="3600" dirty="0" err="1">
                <a:latin typeface="Calibri" panose="020F0502020204030204" pitchFamily="34" charset="0"/>
              </a:rPr>
              <a:t>Creation</a:t>
            </a:r>
            <a:endParaRPr lang="fr-FR" sz="3600" dirty="0">
              <a:latin typeface="Calibri" panose="020F0502020204030204" pitchFamily="34" charset="0"/>
            </a:endParaRPr>
          </a:p>
        </p:txBody>
      </p:sp>
      <p:sp>
        <p:nvSpPr>
          <p:cNvPr id="16" name="ZoneTexte 15">
            <a:extLst>
              <a:ext uri="{FF2B5EF4-FFF2-40B4-BE49-F238E27FC236}">
                <a16:creationId xmlns:a16="http://schemas.microsoft.com/office/drawing/2014/main" id="{B3B86712-F070-8B49-7328-01165BCF8023}"/>
              </a:ext>
            </a:extLst>
          </p:cNvPr>
          <p:cNvSpPr txBox="1"/>
          <p:nvPr/>
        </p:nvSpPr>
        <p:spPr>
          <a:xfrm>
            <a:off x="345438" y="1461146"/>
            <a:ext cx="6263987" cy="338554"/>
          </a:xfrm>
          <a:prstGeom prst="rect">
            <a:avLst/>
          </a:prstGeom>
          <a:noFill/>
        </p:spPr>
        <p:txBody>
          <a:bodyPr wrap="square">
            <a:spAutoFit/>
          </a:bodyPr>
          <a:lstStyle/>
          <a:p>
            <a:r>
              <a:rPr lang="en-US" sz="1600" b="0" i="0" u="none" strike="noStrike" baseline="0" dirty="0">
                <a:solidFill>
                  <a:srgbClr val="333333"/>
                </a:solidFill>
                <a:latin typeface="+mn-lt"/>
              </a:rPr>
              <a:t>New process for creation with </a:t>
            </a:r>
            <a:r>
              <a:rPr lang="fr-FR" sz="1600" b="1" dirty="0"/>
              <a:t>2 pages </a:t>
            </a:r>
            <a:r>
              <a:rPr lang="fr-FR" sz="1600" dirty="0" err="1"/>
              <a:t>instead</a:t>
            </a:r>
            <a:r>
              <a:rPr lang="fr-FR" sz="1600" dirty="0"/>
              <a:t> of 1</a:t>
            </a:r>
          </a:p>
        </p:txBody>
      </p:sp>
      <p:sp>
        <p:nvSpPr>
          <p:cNvPr id="18" name="Rectangle 17">
            <a:extLst>
              <a:ext uri="{FF2B5EF4-FFF2-40B4-BE49-F238E27FC236}">
                <a16:creationId xmlns:a16="http://schemas.microsoft.com/office/drawing/2014/main" id="{4BAF8E63-73B7-86C4-EABC-AB62BBD7A62A}"/>
              </a:ext>
            </a:extLst>
          </p:cNvPr>
          <p:cNvSpPr/>
          <p:nvPr/>
        </p:nvSpPr>
        <p:spPr>
          <a:xfrm>
            <a:off x="6067454" y="4270293"/>
            <a:ext cx="382708" cy="93975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06FF16B0-584A-5FA3-FDBB-C95CFCCA57AE}"/>
              </a:ext>
            </a:extLst>
          </p:cNvPr>
          <p:cNvSpPr txBox="1"/>
          <p:nvPr/>
        </p:nvSpPr>
        <p:spPr>
          <a:xfrm>
            <a:off x="345438" y="1838620"/>
            <a:ext cx="9436737" cy="338554"/>
          </a:xfrm>
          <a:prstGeom prst="rect">
            <a:avLst/>
          </a:prstGeom>
          <a:noFill/>
        </p:spPr>
        <p:txBody>
          <a:bodyPr wrap="square" rtlCol="0">
            <a:spAutoFit/>
          </a:bodyPr>
          <a:lstStyle/>
          <a:p>
            <a:r>
              <a:rPr lang="fr-FR" sz="1600" b="1" dirty="0"/>
              <a:t>1st page</a:t>
            </a:r>
            <a:r>
              <a:rPr lang="fr-FR" sz="1600" dirty="0"/>
              <a:t>: tables of ranges or tables of </a:t>
            </a:r>
            <a:r>
              <a:rPr lang="fr-FR" sz="1600" dirty="0" err="1"/>
              <a:t>tools</a:t>
            </a:r>
            <a:r>
              <a:rPr lang="fr-FR" sz="1600" dirty="0"/>
              <a:t>. New: values can </a:t>
            </a:r>
            <a:r>
              <a:rPr lang="fr-FR" sz="1600" dirty="0" err="1"/>
              <a:t>be</a:t>
            </a:r>
            <a:r>
              <a:rPr lang="fr-FR" sz="1600" dirty="0"/>
              <a:t> </a:t>
            </a:r>
            <a:r>
              <a:rPr lang="fr-FR" sz="1600" b="1" dirty="0" err="1"/>
              <a:t>modified</a:t>
            </a:r>
            <a:r>
              <a:rPr lang="fr-FR" sz="1600" dirty="0"/>
              <a:t> </a:t>
            </a:r>
            <a:r>
              <a:rPr lang="fr-FR" sz="1600" dirty="0" err="1"/>
              <a:t>directly</a:t>
            </a:r>
            <a:r>
              <a:rPr lang="fr-FR" sz="1600" dirty="0"/>
              <a:t> in the table </a:t>
            </a:r>
            <a:r>
              <a:rPr lang="fr-FR" sz="1600" dirty="0" err="1"/>
              <a:t>fields</a:t>
            </a:r>
            <a:endParaRPr lang="fr-FR" sz="1600" dirty="0"/>
          </a:p>
        </p:txBody>
      </p:sp>
      <p:cxnSp>
        <p:nvCxnSpPr>
          <p:cNvPr id="24" name="Connecteur droit avec flèche 23">
            <a:extLst>
              <a:ext uri="{FF2B5EF4-FFF2-40B4-BE49-F238E27FC236}">
                <a16:creationId xmlns:a16="http://schemas.microsoft.com/office/drawing/2014/main" id="{0E291ADB-94DD-886E-19B6-63DA4882E004}"/>
              </a:ext>
            </a:extLst>
          </p:cNvPr>
          <p:cNvCxnSpPr>
            <a:cxnSpLocks/>
          </p:cNvCxnSpPr>
          <p:nvPr/>
        </p:nvCxnSpPr>
        <p:spPr>
          <a:xfrm flipH="1">
            <a:off x="4952974" y="2216094"/>
            <a:ext cx="855909" cy="24680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A12D8321-A71C-6E5C-C3DA-DF1E3736CE38}"/>
              </a:ext>
            </a:extLst>
          </p:cNvPr>
          <p:cNvSpPr txBox="1"/>
          <p:nvPr/>
        </p:nvSpPr>
        <p:spPr>
          <a:xfrm>
            <a:off x="7996136" y="3702985"/>
            <a:ext cx="3842426" cy="584775"/>
          </a:xfrm>
          <a:prstGeom prst="rect">
            <a:avLst/>
          </a:prstGeom>
          <a:noFill/>
        </p:spPr>
        <p:txBody>
          <a:bodyPr wrap="square" rtlCol="0">
            <a:spAutoFit/>
          </a:bodyPr>
          <a:lstStyle/>
          <a:p>
            <a:r>
              <a:rPr lang="fr-FR" sz="1600" b="1" dirty="0"/>
              <a:t>Edit</a:t>
            </a:r>
            <a:r>
              <a:rPr lang="fr-FR" sz="1600" dirty="0"/>
              <a:t> the </a:t>
            </a:r>
            <a:r>
              <a:rPr lang="fr-FR" sz="1600" dirty="0" err="1"/>
              <a:t>selected</a:t>
            </a:r>
            <a:r>
              <a:rPr lang="fr-FR" sz="1600" dirty="0"/>
              <a:t> line</a:t>
            </a:r>
          </a:p>
          <a:p>
            <a:r>
              <a:rPr lang="fr-FR" sz="1600" dirty="0"/>
              <a:t>You can </a:t>
            </a:r>
            <a:r>
              <a:rPr lang="fr-FR" sz="1600" dirty="0" err="1"/>
              <a:t>also</a:t>
            </a:r>
            <a:r>
              <a:rPr lang="fr-FR" sz="1600" dirty="0"/>
              <a:t> </a:t>
            </a:r>
            <a:r>
              <a:rPr lang="fr-FR" sz="1600" dirty="0" err="1"/>
              <a:t>edit</a:t>
            </a:r>
            <a:r>
              <a:rPr lang="fr-FR" sz="1600" dirty="0"/>
              <a:t> a line by </a:t>
            </a:r>
            <a:r>
              <a:rPr lang="fr-FR" sz="1600" b="1" dirty="0"/>
              <a:t>double-</a:t>
            </a:r>
            <a:r>
              <a:rPr lang="fr-FR" sz="1600" b="1" dirty="0" err="1"/>
              <a:t>cliking</a:t>
            </a:r>
            <a:r>
              <a:rPr lang="fr-FR" sz="1600" dirty="0"/>
              <a:t> </a:t>
            </a:r>
            <a:r>
              <a:rPr lang="fr-FR" sz="1600" dirty="0" err="1"/>
              <a:t>it!</a:t>
            </a:r>
            <a:endParaRPr lang="fr-FR" sz="1600" dirty="0"/>
          </a:p>
        </p:txBody>
      </p:sp>
      <p:sp>
        <p:nvSpPr>
          <p:cNvPr id="37" name="ZoneTexte 36">
            <a:extLst>
              <a:ext uri="{FF2B5EF4-FFF2-40B4-BE49-F238E27FC236}">
                <a16:creationId xmlns:a16="http://schemas.microsoft.com/office/drawing/2014/main" id="{37E444E8-40A8-D6C2-133E-BD8CCB9F890D}"/>
              </a:ext>
            </a:extLst>
          </p:cNvPr>
          <p:cNvSpPr txBox="1"/>
          <p:nvPr/>
        </p:nvSpPr>
        <p:spPr>
          <a:xfrm>
            <a:off x="7996136" y="4446167"/>
            <a:ext cx="2880140" cy="338554"/>
          </a:xfrm>
          <a:prstGeom prst="rect">
            <a:avLst/>
          </a:prstGeom>
          <a:noFill/>
        </p:spPr>
        <p:txBody>
          <a:bodyPr wrap="square" rtlCol="0">
            <a:spAutoFit/>
          </a:bodyPr>
          <a:lstStyle/>
          <a:p>
            <a:r>
              <a:rPr lang="fr-FR" sz="1600" b="1" dirty="0" err="1"/>
              <a:t>Create</a:t>
            </a:r>
            <a:r>
              <a:rPr lang="fr-FR" sz="1600" dirty="0"/>
              <a:t> a new entry in the table</a:t>
            </a:r>
          </a:p>
        </p:txBody>
      </p:sp>
      <p:sp>
        <p:nvSpPr>
          <p:cNvPr id="38" name="ZoneTexte 37">
            <a:extLst>
              <a:ext uri="{FF2B5EF4-FFF2-40B4-BE49-F238E27FC236}">
                <a16:creationId xmlns:a16="http://schemas.microsoft.com/office/drawing/2014/main" id="{14640A24-6139-E3C6-A22D-EAEF1533CFE3}"/>
              </a:ext>
            </a:extLst>
          </p:cNvPr>
          <p:cNvSpPr txBox="1"/>
          <p:nvPr/>
        </p:nvSpPr>
        <p:spPr>
          <a:xfrm>
            <a:off x="7996136" y="5040775"/>
            <a:ext cx="1132287" cy="338554"/>
          </a:xfrm>
          <a:prstGeom prst="rect">
            <a:avLst/>
          </a:prstGeom>
          <a:noFill/>
        </p:spPr>
        <p:txBody>
          <a:bodyPr wrap="square" rtlCol="0">
            <a:spAutoFit/>
          </a:bodyPr>
          <a:lstStyle/>
          <a:p>
            <a:r>
              <a:rPr lang="fr-FR" sz="1600" b="1" dirty="0" err="1"/>
              <a:t>Delete</a:t>
            </a:r>
            <a:endParaRPr lang="fr-FR" sz="1600" b="1" dirty="0"/>
          </a:p>
        </p:txBody>
      </p:sp>
      <p:pic>
        <p:nvPicPr>
          <p:cNvPr id="45" name="Image 44">
            <a:extLst>
              <a:ext uri="{FF2B5EF4-FFF2-40B4-BE49-F238E27FC236}">
                <a16:creationId xmlns:a16="http://schemas.microsoft.com/office/drawing/2014/main" id="{4EE8BB7D-EC6D-BD82-DCA5-AC9CAAAB24B3}"/>
              </a:ext>
            </a:extLst>
          </p:cNvPr>
          <p:cNvPicPr>
            <a:picLocks noChangeAspect="1"/>
          </p:cNvPicPr>
          <p:nvPr/>
        </p:nvPicPr>
        <p:blipFill rotWithShape="1">
          <a:blip r:embed="rId2"/>
          <a:srcRect l="89759" t="42412" r="3622" b="51615"/>
          <a:stretch/>
        </p:blipFill>
        <p:spPr>
          <a:xfrm>
            <a:off x="7243102" y="3699236"/>
            <a:ext cx="753034" cy="493385"/>
          </a:xfrm>
          <a:prstGeom prst="rect">
            <a:avLst/>
          </a:prstGeom>
        </p:spPr>
      </p:pic>
      <p:pic>
        <p:nvPicPr>
          <p:cNvPr id="46" name="Image 45">
            <a:extLst>
              <a:ext uri="{FF2B5EF4-FFF2-40B4-BE49-F238E27FC236}">
                <a16:creationId xmlns:a16="http://schemas.microsoft.com/office/drawing/2014/main" id="{1CD09B27-BC26-D00F-0FD3-A6CBDD3BAC88}"/>
              </a:ext>
            </a:extLst>
          </p:cNvPr>
          <p:cNvPicPr>
            <a:picLocks noChangeAspect="1"/>
          </p:cNvPicPr>
          <p:nvPr/>
        </p:nvPicPr>
        <p:blipFill rotWithShape="1">
          <a:blip r:embed="rId2"/>
          <a:srcRect l="89759" t="48599" r="3622" b="36620"/>
          <a:stretch/>
        </p:blipFill>
        <p:spPr>
          <a:xfrm>
            <a:off x="7245964" y="4337215"/>
            <a:ext cx="753034" cy="1220891"/>
          </a:xfrm>
          <a:prstGeom prst="rect">
            <a:avLst/>
          </a:prstGeom>
        </p:spPr>
      </p:pic>
      <p:grpSp>
        <p:nvGrpSpPr>
          <p:cNvPr id="8" name="Groupe 7">
            <a:extLst>
              <a:ext uri="{FF2B5EF4-FFF2-40B4-BE49-F238E27FC236}">
                <a16:creationId xmlns:a16="http://schemas.microsoft.com/office/drawing/2014/main" id="{8D9B6878-AFB4-D109-5063-43064F665BD2}"/>
              </a:ext>
            </a:extLst>
          </p:cNvPr>
          <p:cNvGrpSpPr/>
          <p:nvPr/>
        </p:nvGrpSpPr>
        <p:grpSpPr>
          <a:xfrm>
            <a:off x="10899588" y="313244"/>
            <a:ext cx="845672" cy="809283"/>
            <a:chOff x="10127164" y="5361875"/>
            <a:chExt cx="737060" cy="700541"/>
          </a:xfrm>
        </p:grpSpPr>
        <p:sp>
          <p:nvSpPr>
            <p:cNvPr id="9" name="Rectangle : coins arrondis 8">
              <a:extLst>
                <a:ext uri="{FF2B5EF4-FFF2-40B4-BE49-F238E27FC236}">
                  <a16:creationId xmlns:a16="http://schemas.microsoft.com/office/drawing/2014/main" id="{3CC8D0E2-5989-A517-22F3-520CC0EF0ABF}"/>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a:extLst>
                <a:ext uri="{FF2B5EF4-FFF2-40B4-BE49-F238E27FC236}">
                  <a16:creationId xmlns:a16="http://schemas.microsoft.com/office/drawing/2014/main" id="{F2C3F197-DC47-1AD4-D276-9F19C393E97A}"/>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9BDA2B17-8187-CFC3-E4B9-5B0842035A01}"/>
                </a:ext>
              </a:extLst>
            </p:cNvPr>
            <p:cNvSpPr txBox="1"/>
            <p:nvPr/>
          </p:nvSpPr>
          <p:spPr>
            <a:xfrm>
              <a:off x="10249461" y="5521295"/>
              <a:ext cx="614763" cy="399632"/>
            </a:xfrm>
            <a:prstGeom prst="rect">
              <a:avLst/>
            </a:prstGeom>
            <a:noFill/>
          </p:spPr>
          <p:txBody>
            <a:bodyPr wrap="square" rtlCol="0">
              <a:spAutoFit/>
            </a:bodyPr>
            <a:lstStyle/>
            <a:p>
              <a:r>
                <a:rPr lang="fr-FR" sz="2400" b="1" dirty="0">
                  <a:solidFill>
                    <a:schemeClr val="bg1"/>
                  </a:solidFill>
                </a:rPr>
                <a:t>30</a:t>
              </a:r>
              <a:endParaRPr lang="fr-FR" b="1" dirty="0">
                <a:solidFill>
                  <a:schemeClr val="bg1"/>
                </a:solidFill>
              </a:endParaRPr>
            </a:p>
          </p:txBody>
        </p:sp>
      </p:grpSp>
    </p:spTree>
    <p:extLst>
      <p:ext uri="{BB962C8B-B14F-4D97-AF65-F5344CB8AC3E}">
        <p14:creationId xmlns:p14="http://schemas.microsoft.com/office/powerpoint/2010/main" val="2774787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69D56A-C43A-885C-1E6C-A575F92309D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5" name="ZoneTexte 4">
            <a:extLst>
              <a:ext uri="{FF2B5EF4-FFF2-40B4-BE49-F238E27FC236}">
                <a16:creationId xmlns:a16="http://schemas.microsoft.com/office/drawing/2014/main" id="{5D7A96B4-C1BC-38C4-96DA-5FA1DB5A47C8}"/>
              </a:ext>
            </a:extLst>
          </p:cNvPr>
          <p:cNvSpPr txBox="1"/>
          <p:nvPr/>
        </p:nvSpPr>
        <p:spPr>
          <a:xfrm>
            <a:off x="335360" y="809978"/>
            <a:ext cx="7776864" cy="646331"/>
          </a:xfrm>
          <a:prstGeom prst="rect">
            <a:avLst/>
          </a:prstGeom>
          <a:noFill/>
        </p:spPr>
        <p:txBody>
          <a:bodyPr wrap="square" rtlCol="0">
            <a:spAutoFit/>
          </a:bodyPr>
          <a:lstStyle/>
          <a:p>
            <a:r>
              <a:rPr lang="fr-FR" sz="3600" dirty="0">
                <a:latin typeface="Calibri" panose="020F0502020204030204" pitchFamily="34" charset="0"/>
              </a:rPr>
              <a:t>Cutting Conditions / </a:t>
            </a:r>
            <a:r>
              <a:rPr lang="fr-FR" sz="3600" dirty="0" err="1">
                <a:latin typeface="Calibri" panose="020F0502020204030204" pitchFamily="34" charset="0"/>
              </a:rPr>
              <a:t>Creation</a:t>
            </a:r>
            <a:endParaRPr lang="fr-FR" sz="3600" dirty="0">
              <a:latin typeface="Calibri" panose="020F0502020204030204" pitchFamily="34" charset="0"/>
            </a:endParaRPr>
          </a:p>
        </p:txBody>
      </p:sp>
      <p:sp>
        <p:nvSpPr>
          <p:cNvPr id="22" name="ZoneTexte 21">
            <a:extLst>
              <a:ext uri="{FF2B5EF4-FFF2-40B4-BE49-F238E27FC236}">
                <a16:creationId xmlns:a16="http://schemas.microsoft.com/office/drawing/2014/main" id="{D1753E5B-6842-3C63-4563-3B8B0D41E9C8}"/>
              </a:ext>
            </a:extLst>
          </p:cNvPr>
          <p:cNvSpPr txBox="1"/>
          <p:nvPr/>
        </p:nvSpPr>
        <p:spPr>
          <a:xfrm>
            <a:off x="345438" y="1824187"/>
            <a:ext cx="10056671" cy="338554"/>
          </a:xfrm>
          <a:prstGeom prst="rect">
            <a:avLst/>
          </a:prstGeom>
          <a:noFill/>
        </p:spPr>
        <p:txBody>
          <a:bodyPr wrap="square" rtlCol="0">
            <a:spAutoFit/>
          </a:bodyPr>
          <a:lstStyle/>
          <a:p>
            <a:r>
              <a:rPr lang="fr-FR" sz="1600" b="1" dirty="0"/>
              <a:t>2nd page</a:t>
            </a:r>
            <a:r>
              <a:rPr lang="fr-FR" sz="1600" dirty="0"/>
              <a:t>:             </a:t>
            </a:r>
            <a:r>
              <a:rPr lang="fr-FR" sz="1600" b="1" dirty="0" err="1"/>
              <a:t>editing</a:t>
            </a:r>
            <a:r>
              <a:rPr lang="fr-FR" sz="1600" dirty="0"/>
              <a:t> the </a:t>
            </a:r>
            <a:r>
              <a:rPr lang="fr-FR" sz="1600" dirty="0" err="1"/>
              <a:t>selected</a:t>
            </a:r>
            <a:r>
              <a:rPr lang="fr-FR" sz="1600" dirty="0"/>
              <a:t> line enables to </a:t>
            </a:r>
            <a:r>
              <a:rPr lang="fr-FR" sz="1600" dirty="0" err="1"/>
              <a:t>define</a:t>
            </a:r>
            <a:r>
              <a:rPr lang="fr-FR" sz="1600" dirty="0"/>
              <a:t> </a:t>
            </a:r>
            <a:r>
              <a:rPr lang="fr-FR" sz="1600" dirty="0" err="1"/>
              <a:t>cutting</a:t>
            </a:r>
            <a:r>
              <a:rPr lang="fr-FR" sz="1600" dirty="0"/>
              <a:t> conditions for </a:t>
            </a:r>
            <a:r>
              <a:rPr lang="fr-FR" sz="1600" dirty="0" err="1"/>
              <a:t>each</a:t>
            </a:r>
            <a:r>
              <a:rPr lang="fr-FR" sz="1600" dirty="0"/>
              <a:t> </a:t>
            </a:r>
            <a:r>
              <a:rPr lang="fr-FR" sz="1600" dirty="0" err="1"/>
              <a:t>tool</a:t>
            </a:r>
            <a:r>
              <a:rPr lang="fr-FR" sz="1600" dirty="0"/>
              <a:t> or </a:t>
            </a:r>
            <a:r>
              <a:rPr lang="fr-FR" sz="1600" dirty="0" err="1"/>
              <a:t>each</a:t>
            </a:r>
            <a:r>
              <a:rPr lang="fr-FR" sz="1600" dirty="0"/>
              <a:t> range of </a:t>
            </a:r>
            <a:r>
              <a:rPr lang="fr-FR" sz="1600" dirty="0" err="1"/>
              <a:t>tools</a:t>
            </a:r>
            <a:endParaRPr lang="fr-FR" sz="1600" dirty="0"/>
          </a:p>
        </p:txBody>
      </p:sp>
      <p:pic>
        <p:nvPicPr>
          <p:cNvPr id="4" name="Image 3">
            <a:extLst>
              <a:ext uri="{FF2B5EF4-FFF2-40B4-BE49-F238E27FC236}">
                <a16:creationId xmlns:a16="http://schemas.microsoft.com/office/drawing/2014/main" id="{4DDBC825-A91D-BF92-2292-E5EAB58D7D2D}"/>
              </a:ext>
            </a:extLst>
          </p:cNvPr>
          <p:cNvPicPr>
            <a:picLocks noChangeAspect="1"/>
          </p:cNvPicPr>
          <p:nvPr/>
        </p:nvPicPr>
        <p:blipFill>
          <a:blip r:embed="rId2"/>
          <a:stretch>
            <a:fillRect/>
          </a:stretch>
        </p:blipFill>
        <p:spPr>
          <a:xfrm>
            <a:off x="9670" y="3054486"/>
            <a:ext cx="4248005" cy="3336004"/>
          </a:xfrm>
          <a:prstGeom prst="rect">
            <a:avLst/>
          </a:prstGeom>
        </p:spPr>
      </p:pic>
      <p:pic>
        <p:nvPicPr>
          <p:cNvPr id="8" name="Image 7">
            <a:extLst>
              <a:ext uri="{FF2B5EF4-FFF2-40B4-BE49-F238E27FC236}">
                <a16:creationId xmlns:a16="http://schemas.microsoft.com/office/drawing/2014/main" id="{0D717BD0-72F2-5EAC-DB1B-4F9AC083100B}"/>
              </a:ext>
            </a:extLst>
          </p:cNvPr>
          <p:cNvPicPr>
            <a:picLocks noChangeAspect="1"/>
          </p:cNvPicPr>
          <p:nvPr/>
        </p:nvPicPr>
        <p:blipFill>
          <a:blip r:embed="rId3"/>
          <a:stretch>
            <a:fillRect/>
          </a:stretch>
        </p:blipFill>
        <p:spPr>
          <a:xfrm>
            <a:off x="6896332" y="3064143"/>
            <a:ext cx="5285998" cy="3335999"/>
          </a:xfrm>
          <a:prstGeom prst="rect">
            <a:avLst/>
          </a:prstGeom>
        </p:spPr>
      </p:pic>
      <p:pic>
        <p:nvPicPr>
          <p:cNvPr id="9" name="Image 8">
            <a:extLst>
              <a:ext uri="{FF2B5EF4-FFF2-40B4-BE49-F238E27FC236}">
                <a16:creationId xmlns:a16="http://schemas.microsoft.com/office/drawing/2014/main" id="{87BB3E36-E62C-3DC4-3CCA-5F140358AB60}"/>
              </a:ext>
            </a:extLst>
          </p:cNvPr>
          <p:cNvPicPr>
            <a:picLocks noChangeAspect="1"/>
          </p:cNvPicPr>
          <p:nvPr/>
        </p:nvPicPr>
        <p:blipFill rotWithShape="1">
          <a:blip r:embed="rId4"/>
          <a:srcRect l="2791" t="36160" r="50929" b="57775"/>
          <a:stretch/>
        </p:blipFill>
        <p:spPr>
          <a:xfrm>
            <a:off x="2951068" y="2357132"/>
            <a:ext cx="5778105" cy="350039"/>
          </a:xfrm>
          <a:prstGeom prst="rect">
            <a:avLst/>
          </a:prstGeom>
        </p:spPr>
      </p:pic>
      <p:cxnSp>
        <p:nvCxnSpPr>
          <p:cNvPr id="24" name="Connecteur droit avec flèche 23">
            <a:extLst>
              <a:ext uri="{FF2B5EF4-FFF2-40B4-BE49-F238E27FC236}">
                <a16:creationId xmlns:a16="http://schemas.microsoft.com/office/drawing/2014/main" id="{0E291ADB-94DD-886E-19B6-63DA4882E004}"/>
              </a:ext>
            </a:extLst>
          </p:cNvPr>
          <p:cNvCxnSpPr>
            <a:cxnSpLocks/>
          </p:cNvCxnSpPr>
          <p:nvPr/>
        </p:nvCxnSpPr>
        <p:spPr>
          <a:xfrm flipH="1">
            <a:off x="3333750" y="2699018"/>
            <a:ext cx="281600" cy="39216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BB4EA7F0-82D5-890D-6C02-336413EC8C33}"/>
              </a:ext>
            </a:extLst>
          </p:cNvPr>
          <p:cNvCxnSpPr>
            <a:cxnSpLocks/>
          </p:cNvCxnSpPr>
          <p:nvPr/>
        </p:nvCxnSpPr>
        <p:spPr>
          <a:xfrm>
            <a:off x="7161176" y="2683437"/>
            <a:ext cx="377481" cy="49187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2C69D348-BE25-9F17-4A68-7E5C7162B0CC}"/>
              </a:ext>
            </a:extLst>
          </p:cNvPr>
          <p:cNvSpPr txBox="1"/>
          <p:nvPr/>
        </p:nvSpPr>
        <p:spPr>
          <a:xfrm>
            <a:off x="4362573" y="3789311"/>
            <a:ext cx="2486190" cy="954107"/>
          </a:xfrm>
          <a:prstGeom prst="rect">
            <a:avLst/>
          </a:prstGeom>
          <a:noFill/>
          <a:ln>
            <a:noFill/>
          </a:ln>
        </p:spPr>
        <p:txBody>
          <a:bodyPr wrap="square">
            <a:spAutoFit/>
          </a:bodyPr>
          <a:lstStyle/>
          <a:p>
            <a:r>
              <a:rPr lang="en-US" sz="1400" dirty="0"/>
              <a:t>New types:</a:t>
            </a:r>
          </a:p>
          <a:p>
            <a:r>
              <a:rPr lang="en-US" sz="1400" dirty="0"/>
              <a:t>- </a:t>
            </a:r>
            <a:r>
              <a:rPr lang="en-US" sz="1400" b="1" dirty="0" err="1"/>
              <a:t>millyuGO</a:t>
            </a:r>
            <a:endParaRPr lang="en-US" sz="1400" b="1" dirty="0"/>
          </a:p>
          <a:p>
            <a:r>
              <a:rPr lang="en-US" sz="1400" dirty="0"/>
              <a:t>- </a:t>
            </a:r>
            <a:r>
              <a:rPr lang="en-US" sz="1400" b="1" dirty="0"/>
              <a:t>Axial </a:t>
            </a:r>
            <a:r>
              <a:rPr lang="en-US" sz="1400" dirty="0"/>
              <a:t>is defined for Flat End Mill used for drilling operation.</a:t>
            </a:r>
          </a:p>
        </p:txBody>
      </p:sp>
      <p:cxnSp>
        <p:nvCxnSpPr>
          <p:cNvPr id="31" name="Connecteur droit avec flèche 30">
            <a:extLst>
              <a:ext uri="{FF2B5EF4-FFF2-40B4-BE49-F238E27FC236}">
                <a16:creationId xmlns:a16="http://schemas.microsoft.com/office/drawing/2014/main" id="{A9798139-B270-963A-1CAB-B1E7493AFBBB}"/>
              </a:ext>
            </a:extLst>
          </p:cNvPr>
          <p:cNvCxnSpPr>
            <a:cxnSpLocks/>
          </p:cNvCxnSpPr>
          <p:nvPr/>
        </p:nvCxnSpPr>
        <p:spPr>
          <a:xfrm flipH="1">
            <a:off x="3615350" y="4482184"/>
            <a:ext cx="747225" cy="24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2BB4C383-0F79-4DA1-681D-A0E6913935FB}"/>
              </a:ext>
            </a:extLst>
          </p:cNvPr>
          <p:cNvCxnSpPr>
            <a:cxnSpLocks/>
          </p:cNvCxnSpPr>
          <p:nvPr/>
        </p:nvCxnSpPr>
        <p:spPr>
          <a:xfrm>
            <a:off x="6848763" y="4482184"/>
            <a:ext cx="195435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5" name="Image 44">
            <a:extLst>
              <a:ext uri="{FF2B5EF4-FFF2-40B4-BE49-F238E27FC236}">
                <a16:creationId xmlns:a16="http://schemas.microsoft.com/office/drawing/2014/main" id="{0AD9A8E5-B875-6FC5-08F2-DF400D0C4914}"/>
              </a:ext>
            </a:extLst>
          </p:cNvPr>
          <p:cNvPicPr>
            <a:picLocks noChangeAspect="1"/>
          </p:cNvPicPr>
          <p:nvPr/>
        </p:nvPicPr>
        <p:blipFill rotWithShape="1">
          <a:blip r:embed="rId2"/>
          <a:srcRect l="83634" t="83492" r="1568" b="7086"/>
          <a:stretch/>
        </p:blipFill>
        <p:spPr>
          <a:xfrm>
            <a:off x="4362573" y="5741475"/>
            <a:ext cx="1514352" cy="757177"/>
          </a:xfrm>
          <a:prstGeom prst="rect">
            <a:avLst/>
          </a:prstGeom>
        </p:spPr>
      </p:pic>
      <p:sp>
        <p:nvSpPr>
          <p:cNvPr id="49" name="Rectangle 48">
            <a:extLst>
              <a:ext uri="{FF2B5EF4-FFF2-40B4-BE49-F238E27FC236}">
                <a16:creationId xmlns:a16="http://schemas.microsoft.com/office/drawing/2014/main" id="{A6E99987-4494-B160-74EA-7BA271F98EE1}"/>
              </a:ext>
            </a:extLst>
          </p:cNvPr>
          <p:cNvSpPr/>
          <p:nvPr/>
        </p:nvSpPr>
        <p:spPr>
          <a:xfrm>
            <a:off x="3638360" y="5835991"/>
            <a:ext cx="619316" cy="32384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BAFB1262-AAA8-E26D-9C5D-40929C93A786}"/>
              </a:ext>
            </a:extLst>
          </p:cNvPr>
          <p:cNvSpPr/>
          <p:nvPr/>
        </p:nvSpPr>
        <p:spPr>
          <a:xfrm>
            <a:off x="11515198" y="5845516"/>
            <a:ext cx="619316" cy="32384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a:extLst>
              <a:ext uri="{FF2B5EF4-FFF2-40B4-BE49-F238E27FC236}">
                <a16:creationId xmlns:a16="http://schemas.microsoft.com/office/drawing/2014/main" id="{71AA41F4-03F8-F66F-B488-C071836FAA0D}"/>
              </a:ext>
            </a:extLst>
          </p:cNvPr>
          <p:cNvSpPr txBox="1"/>
          <p:nvPr/>
        </p:nvSpPr>
        <p:spPr>
          <a:xfrm>
            <a:off x="5839126" y="5835991"/>
            <a:ext cx="2571560" cy="523220"/>
          </a:xfrm>
          <a:prstGeom prst="rect">
            <a:avLst/>
          </a:prstGeom>
          <a:noFill/>
        </p:spPr>
        <p:txBody>
          <a:bodyPr wrap="square" rtlCol="0">
            <a:spAutoFit/>
          </a:bodyPr>
          <a:lstStyle/>
          <a:p>
            <a:r>
              <a:rPr lang="fr-FR" sz="1400" dirty="0"/>
              <a:t>- </a:t>
            </a:r>
            <a:r>
              <a:rPr lang="fr-FR" sz="1400" b="1" dirty="0"/>
              <a:t>Cancel</a:t>
            </a:r>
            <a:r>
              <a:rPr lang="fr-FR" sz="1400" dirty="0"/>
              <a:t> or</a:t>
            </a:r>
          </a:p>
          <a:p>
            <a:r>
              <a:rPr lang="fr-FR" sz="1400" dirty="0"/>
              <a:t>- </a:t>
            </a:r>
            <a:r>
              <a:rPr lang="fr-FR" sz="1400" b="1" dirty="0" err="1"/>
              <a:t>Validate</a:t>
            </a:r>
            <a:r>
              <a:rPr lang="fr-FR" sz="1400" dirty="0"/>
              <a:t> and Back to the table</a:t>
            </a:r>
          </a:p>
        </p:txBody>
      </p:sp>
      <p:sp>
        <p:nvSpPr>
          <p:cNvPr id="52" name="Rectangle 51">
            <a:extLst>
              <a:ext uri="{FF2B5EF4-FFF2-40B4-BE49-F238E27FC236}">
                <a16:creationId xmlns:a16="http://schemas.microsoft.com/office/drawing/2014/main" id="{E33DE976-F35E-31A3-C6D2-F38076A09EEF}"/>
              </a:ext>
            </a:extLst>
          </p:cNvPr>
          <p:cNvSpPr/>
          <p:nvPr/>
        </p:nvSpPr>
        <p:spPr>
          <a:xfrm>
            <a:off x="4362572" y="5741475"/>
            <a:ext cx="4153009" cy="75717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77F5D6BC-5DE1-2A87-3449-7FF92B950FC4}"/>
              </a:ext>
            </a:extLst>
          </p:cNvPr>
          <p:cNvSpPr/>
          <p:nvPr/>
        </p:nvSpPr>
        <p:spPr>
          <a:xfrm>
            <a:off x="4136976" y="4818521"/>
            <a:ext cx="2937384"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System Technology - </a:t>
            </a:r>
            <a:r>
              <a:rPr lang="fr-FR" b="1" dirty="0">
                <a:solidFill>
                  <a:srgbClr val="C00000"/>
                </a:solidFill>
              </a:rPr>
              <a:t>14457</a:t>
            </a:r>
          </a:p>
        </p:txBody>
      </p:sp>
      <p:pic>
        <p:nvPicPr>
          <p:cNvPr id="59" name="Image 58">
            <a:extLst>
              <a:ext uri="{FF2B5EF4-FFF2-40B4-BE49-F238E27FC236}">
                <a16:creationId xmlns:a16="http://schemas.microsoft.com/office/drawing/2014/main" id="{C18DB701-9D08-5166-87D2-CD510AAB2E11}"/>
              </a:ext>
            </a:extLst>
          </p:cNvPr>
          <p:cNvPicPr>
            <a:picLocks noChangeAspect="1"/>
          </p:cNvPicPr>
          <p:nvPr/>
        </p:nvPicPr>
        <p:blipFill rotWithShape="1">
          <a:blip r:embed="rId5"/>
          <a:srcRect l="89540" t="42185" r="3983" b="51343"/>
          <a:stretch/>
        </p:blipFill>
        <p:spPr>
          <a:xfrm>
            <a:off x="1315536" y="1818642"/>
            <a:ext cx="474355" cy="344099"/>
          </a:xfrm>
          <a:prstGeom prst="rect">
            <a:avLst/>
          </a:prstGeom>
        </p:spPr>
      </p:pic>
      <p:sp>
        <p:nvSpPr>
          <p:cNvPr id="60" name="ZoneTexte 59">
            <a:extLst>
              <a:ext uri="{FF2B5EF4-FFF2-40B4-BE49-F238E27FC236}">
                <a16:creationId xmlns:a16="http://schemas.microsoft.com/office/drawing/2014/main" id="{2968F0CC-DB4C-B32D-15FC-276D05FC308E}"/>
              </a:ext>
            </a:extLst>
          </p:cNvPr>
          <p:cNvSpPr txBox="1"/>
          <p:nvPr/>
        </p:nvSpPr>
        <p:spPr>
          <a:xfrm>
            <a:off x="345438" y="1461146"/>
            <a:ext cx="6263987" cy="338554"/>
          </a:xfrm>
          <a:prstGeom prst="rect">
            <a:avLst/>
          </a:prstGeom>
          <a:noFill/>
        </p:spPr>
        <p:txBody>
          <a:bodyPr wrap="square">
            <a:spAutoFit/>
          </a:bodyPr>
          <a:lstStyle/>
          <a:p>
            <a:r>
              <a:rPr lang="en-US" sz="1600" b="0" i="0" u="none" strike="noStrike" baseline="0" dirty="0">
                <a:solidFill>
                  <a:srgbClr val="333333"/>
                </a:solidFill>
                <a:latin typeface="+mn-lt"/>
              </a:rPr>
              <a:t>New process for creation with </a:t>
            </a:r>
            <a:r>
              <a:rPr lang="fr-FR" sz="1600" b="1" dirty="0"/>
              <a:t>2 pages </a:t>
            </a:r>
            <a:r>
              <a:rPr lang="fr-FR" sz="1600" dirty="0" err="1"/>
              <a:t>instead</a:t>
            </a:r>
            <a:r>
              <a:rPr lang="fr-FR" sz="1600" dirty="0"/>
              <a:t> of 1</a:t>
            </a:r>
          </a:p>
        </p:txBody>
      </p:sp>
      <p:grpSp>
        <p:nvGrpSpPr>
          <p:cNvPr id="11" name="Groupe 10">
            <a:extLst>
              <a:ext uri="{FF2B5EF4-FFF2-40B4-BE49-F238E27FC236}">
                <a16:creationId xmlns:a16="http://schemas.microsoft.com/office/drawing/2014/main" id="{51504DC9-3484-B1BB-3D66-F05C2A9307F8}"/>
              </a:ext>
            </a:extLst>
          </p:cNvPr>
          <p:cNvGrpSpPr/>
          <p:nvPr/>
        </p:nvGrpSpPr>
        <p:grpSpPr>
          <a:xfrm>
            <a:off x="10899588" y="313244"/>
            <a:ext cx="845672" cy="809283"/>
            <a:chOff x="10127164" y="5361875"/>
            <a:chExt cx="737060" cy="700541"/>
          </a:xfrm>
        </p:grpSpPr>
        <p:sp>
          <p:nvSpPr>
            <p:cNvPr id="12" name="Rectangle : coins arrondis 11">
              <a:extLst>
                <a:ext uri="{FF2B5EF4-FFF2-40B4-BE49-F238E27FC236}">
                  <a16:creationId xmlns:a16="http://schemas.microsoft.com/office/drawing/2014/main" id="{79986AFD-7CF4-F75D-AC98-4CD6D15C694A}"/>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a:extLst>
                <a:ext uri="{FF2B5EF4-FFF2-40B4-BE49-F238E27FC236}">
                  <a16:creationId xmlns:a16="http://schemas.microsoft.com/office/drawing/2014/main" id="{A50B2476-50B1-F480-958E-13A205EEE00A}"/>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02AFFC14-1A42-5600-23A2-0E381139C7B9}"/>
                </a:ext>
              </a:extLst>
            </p:cNvPr>
            <p:cNvSpPr txBox="1"/>
            <p:nvPr/>
          </p:nvSpPr>
          <p:spPr>
            <a:xfrm>
              <a:off x="10249461" y="5521295"/>
              <a:ext cx="614763" cy="399632"/>
            </a:xfrm>
            <a:prstGeom prst="rect">
              <a:avLst/>
            </a:prstGeom>
            <a:noFill/>
          </p:spPr>
          <p:txBody>
            <a:bodyPr wrap="square" rtlCol="0">
              <a:spAutoFit/>
            </a:bodyPr>
            <a:lstStyle/>
            <a:p>
              <a:r>
                <a:rPr lang="fr-FR" sz="2400" b="1" dirty="0">
                  <a:solidFill>
                    <a:schemeClr val="bg1"/>
                  </a:solidFill>
                </a:rPr>
                <a:t>30</a:t>
              </a:r>
              <a:endParaRPr lang="fr-FR" b="1" dirty="0">
                <a:solidFill>
                  <a:schemeClr val="bg1"/>
                </a:solidFill>
              </a:endParaRPr>
            </a:p>
          </p:txBody>
        </p:sp>
      </p:grpSp>
    </p:spTree>
    <p:extLst>
      <p:ext uri="{BB962C8B-B14F-4D97-AF65-F5344CB8AC3E}">
        <p14:creationId xmlns:p14="http://schemas.microsoft.com/office/powerpoint/2010/main" val="31665141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69D56A-C43A-885C-1E6C-A575F92309D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5" name="ZoneTexte 4">
            <a:extLst>
              <a:ext uri="{FF2B5EF4-FFF2-40B4-BE49-F238E27FC236}">
                <a16:creationId xmlns:a16="http://schemas.microsoft.com/office/drawing/2014/main" id="{5D7A96B4-C1BC-38C4-96DA-5FA1DB5A47C8}"/>
              </a:ext>
            </a:extLst>
          </p:cNvPr>
          <p:cNvSpPr txBox="1"/>
          <p:nvPr/>
        </p:nvSpPr>
        <p:spPr>
          <a:xfrm>
            <a:off x="335360" y="809978"/>
            <a:ext cx="7776864" cy="646331"/>
          </a:xfrm>
          <a:prstGeom prst="rect">
            <a:avLst/>
          </a:prstGeom>
          <a:noFill/>
        </p:spPr>
        <p:txBody>
          <a:bodyPr wrap="square" rtlCol="0">
            <a:spAutoFit/>
          </a:bodyPr>
          <a:lstStyle/>
          <a:p>
            <a:r>
              <a:rPr lang="fr-FR" sz="3600" dirty="0">
                <a:latin typeface="Calibri" panose="020F0502020204030204" pitchFamily="34" charset="0"/>
              </a:rPr>
              <a:t>Cutting Conditions / </a:t>
            </a:r>
            <a:r>
              <a:rPr lang="fr-FR" sz="3600" dirty="0" err="1">
                <a:latin typeface="Calibri" panose="020F0502020204030204" pitchFamily="34" charset="0"/>
              </a:rPr>
              <a:t>Creation</a:t>
            </a:r>
            <a:endParaRPr lang="fr-FR" sz="3600" dirty="0">
              <a:latin typeface="Calibri" panose="020F0502020204030204" pitchFamily="34" charset="0"/>
            </a:endParaRPr>
          </a:p>
        </p:txBody>
      </p:sp>
      <p:pic>
        <p:nvPicPr>
          <p:cNvPr id="4" name="Image 3">
            <a:extLst>
              <a:ext uri="{FF2B5EF4-FFF2-40B4-BE49-F238E27FC236}">
                <a16:creationId xmlns:a16="http://schemas.microsoft.com/office/drawing/2014/main" id="{4DDBC825-A91D-BF92-2292-E5EAB58D7D2D}"/>
              </a:ext>
            </a:extLst>
          </p:cNvPr>
          <p:cNvPicPr>
            <a:picLocks noChangeAspect="1"/>
          </p:cNvPicPr>
          <p:nvPr/>
        </p:nvPicPr>
        <p:blipFill rotWithShape="1">
          <a:blip r:embed="rId2"/>
          <a:srcRect l="5661" t="11011" r="13749" b="64990"/>
          <a:stretch/>
        </p:blipFill>
        <p:spPr>
          <a:xfrm>
            <a:off x="6834220" y="2912410"/>
            <a:ext cx="5002265" cy="1169789"/>
          </a:xfrm>
          <a:prstGeom prst="rect">
            <a:avLst/>
          </a:prstGeom>
        </p:spPr>
      </p:pic>
      <p:sp>
        <p:nvSpPr>
          <p:cNvPr id="6" name="ZoneTexte 5">
            <a:extLst>
              <a:ext uri="{FF2B5EF4-FFF2-40B4-BE49-F238E27FC236}">
                <a16:creationId xmlns:a16="http://schemas.microsoft.com/office/drawing/2014/main" id="{4A75309A-F389-6B33-E105-0E7C3C882FF1}"/>
              </a:ext>
            </a:extLst>
          </p:cNvPr>
          <p:cNvSpPr txBox="1"/>
          <p:nvPr/>
        </p:nvSpPr>
        <p:spPr>
          <a:xfrm>
            <a:off x="345438" y="1461146"/>
            <a:ext cx="1794647" cy="338554"/>
          </a:xfrm>
          <a:prstGeom prst="rect">
            <a:avLst/>
          </a:prstGeom>
          <a:noFill/>
        </p:spPr>
        <p:txBody>
          <a:bodyPr wrap="square">
            <a:spAutoFit/>
          </a:bodyPr>
          <a:lstStyle/>
          <a:p>
            <a:r>
              <a:rPr lang="fr-FR" sz="1600" b="1" i="0" u="none" strike="noStrike" baseline="0" dirty="0">
                <a:solidFill>
                  <a:srgbClr val="333333"/>
                </a:solidFill>
                <a:latin typeface="+mn-lt"/>
              </a:rPr>
              <a:t>Input of Values</a:t>
            </a:r>
            <a:endParaRPr lang="fr-FR" sz="1600" b="1" dirty="0"/>
          </a:p>
        </p:txBody>
      </p:sp>
      <p:sp>
        <p:nvSpPr>
          <p:cNvPr id="7" name="ZoneTexte 6">
            <a:extLst>
              <a:ext uri="{FF2B5EF4-FFF2-40B4-BE49-F238E27FC236}">
                <a16:creationId xmlns:a16="http://schemas.microsoft.com/office/drawing/2014/main" id="{461C8C7C-9E4D-556B-22AB-34D8BCFC9148}"/>
              </a:ext>
            </a:extLst>
          </p:cNvPr>
          <p:cNvSpPr txBox="1"/>
          <p:nvPr/>
        </p:nvSpPr>
        <p:spPr>
          <a:xfrm>
            <a:off x="345437" y="1820987"/>
            <a:ext cx="7468527" cy="584775"/>
          </a:xfrm>
          <a:prstGeom prst="rect">
            <a:avLst/>
          </a:prstGeom>
          <a:noFill/>
        </p:spPr>
        <p:txBody>
          <a:bodyPr wrap="square">
            <a:spAutoFit/>
          </a:bodyPr>
          <a:lstStyle/>
          <a:p>
            <a:r>
              <a:rPr lang="fr-FR" sz="1600" i="0" u="none" strike="noStrike" baseline="0" dirty="0">
                <a:solidFill>
                  <a:srgbClr val="333333"/>
                </a:solidFill>
                <a:latin typeface="+mn-lt"/>
              </a:rPr>
              <a:t>You can enter values </a:t>
            </a:r>
            <a:r>
              <a:rPr lang="fr-FR" sz="1600" i="0" u="none" strike="noStrike" baseline="0" dirty="0" err="1">
                <a:solidFill>
                  <a:srgbClr val="333333"/>
                </a:solidFill>
                <a:latin typeface="+mn-lt"/>
              </a:rPr>
              <a:t>with</a:t>
            </a:r>
            <a:r>
              <a:rPr lang="fr-FR" sz="1600" i="0" u="none" strike="noStrike" baseline="0" dirty="0">
                <a:solidFill>
                  <a:srgbClr val="333333"/>
                </a:solidFill>
                <a:latin typeface="+mn-lt"/>
              </a:rPr>
              <a:t> the keyboard of course but </a:t>
            </a:r>
            <a:r>
              <a:rPr lang="fr-FR" sz="1600" i="0" u="none" strike="noStrike" baseline="0" dirty="0" err="1">
                <a:solidFill>
                  <a:srgbClr val="333333"/>
                </a:solidFill>
                <a:latin typeface="+mn-lt"/>
              </a:rPr>
              <a:t>you</a:t>
            </a:r>
            <a:r>
              <a:rPr lang="fr-FR" sz="1600" i="0" u="none" strike="noStrike" baseline="0" dirty="0">
                <a:solidFill>
                  <a:srgbClr val="333333"/>
                </a:solidFill>
                <a:latin typeface="+mn-lt"/>
              </a:rPr>
              <a:t> can </a:t>
            </a:r>
            <a:r>
              <a:rPr lang="fr-FR" sz="1600" i="0" u="none" strike="noStrike" baseline="0" dirty="0" err="1">
                <a:solidFill>
                  <a:srgbClr val="333333"/>
                </a:solidFill>
                <a:latin typeface="+mn-lt"/>
              </a:rPr>
              <a:t>also</a:t>
            </a:r>
            <a:r>
              <a:rPr lang="fr-FR" sz="1600" i="0" u="none" strike="noStrike" baseline="0" dirty="0">
                <a:solidFill>
                  <a:srgbClr val="333333"/>
                </a:solidFill>
                <a:latin typeface="+mn-lt"/>
              </a:rPr>
              <a:t> </a:t>
            </a:r>
            <a:r>
              <a:rPr lang="fr-FR" sz="1600" b="1" i="0" u="none" strike="noStrike" baseline="0" dirty="0">
                <a:solidFill>
                  <a:srgbClr val="333333"/>
                </a:solidFill>
                <a:latin typeface="+mn-lt"/>
              </a:rPr>
              <a:t>copy </a:t>
            </a:r>
            <a:r>
              <a:rPr lang="fr-FR" sz="1600" b="1" i="0" u="none" strike="noStrike" baseline="0" dirty="0" err="1">
                <a:solidFill>
                  <a:srgbClr val="333333"/>
                </a:solidFill>
                <a:latin typeface="+mn-lt"/>
              </a:rPr>
              <a:t>some</a:t>
            </a:r>
            <a:r>
              <a:rPr lang="fr-FR" sz="1600" b="1" i="0" u="none" strike="noStrike" baseline="0" dirty="0">
                <a:solidFill>
                  <a:srgbClr val="333333"/>
                </a:solidFill>
                <a:latin typeface="+mn-lt"/>
              </a:rPr>
              <a:t> values </a:t>
            </a:r>
            <a:r>
              <a:rPr lang="fr-FR" sz="1600" i="0" u="none" strike="noStrike" baseline="0" dirty="0">
                <a:solidFill>
                  <a:srgbClr val="333333"/>
                </a:solidFill>
                <a:latin typeface="+mn-lt"/>
              </a:rPr>
              <a:t>and </a:t>
            </a:r>
            <a:r>
              <a:rPr lang="fr-FR" sz="1600" i="0" u="none" strike="noStrike" baseline="0" dirty="0" err="1">
                <a:solidFill>
                  <a:srgbClr val="333333"/>
                </a:solidFill>
                <a:latin typeface="+mn-lt"/>
              </a:rPr>
              <a:t>apply</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them</a:t>
            </a:r>
            <a:r>
              <a:rPr lang="fr-FR" sz="1600" i="0" u="none" strike="noStrike" baseline="0" dirty="0">
                <a:solidFill>
                  <a:srgbClr val="333333"/>
                </a:solidFill>
                <a:latin typeface="+mn-lt"/>
              </a:rPr>
              <a:t> on </a:t>
            </a:r>
            <a:r>
              <a:rPr lang="fr-FR" sz="1600" i="0" u="none" strike="noStrike" baseline="0" dirty="0" err="1">
                <a:solidFill>
                  <a:srgbClr val="333333"/>
                </a:solidFill>
                <a:latin typeface="+mn-lt"/>
              </a:rPr>
              <a:t>other</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lines</a:t>
            </a:r>
            <a:r>
              <a:rPr lang="fr-FR" sz="1600" i="0" u="none" strike="noStrike" baseline="0" dirty="0">
                <a:solidFill>
                  <a:srgbClr val="333333"/>
                </a:solidFill>
                <a:latin typeface="+mn-lt"/>
              </a:rPr>
              <a:t>. Right-click on the </a:t>
            </a:r>
            <a:r>
              <a:rPr lang="fr-FR" sz="1600" i="0" u="none" strike="noStrike" baseline="0" dirty="0" err="1">
                <a:solidFill>
                  <a:srgbClr val="333333"/>
                </a:solidFill>
                <a:latin typeface="+mn-lt"/>
              </a:rPr>
              <a:t>selected</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lines</a:t>
            </a:r>
            <a:r>
              <a:rPr lang="fr-FR" sz="1600" i="0" u="none" strike="noStrike" baseline="0" dirty="0">
                <a:solidFill>
                  <a:srgbClr val="333333"/>
                </a:solidFill>
                <a:latin typeface="+mn-lt"/>
              </a:rPr>
              <a:t> to </a:t>
            </a:r>
            <a:r>
              <a:rPr lang="fr-FR" sz="1600" i="0" u="none" strike="noStrike" baseline="0" dirty="0" err="1">
                <a:solidFill>
                  <a:srgbClr val="333333"/>
                </a:solidFill>
                <a:latin typeface="+mn-lt"/>
              </a:rPr>
              <a:t>get</a:t>
            </a:r>
            <a:r>
              <a:rPr lang="fr-FR" sz="1600" i="0" u="none" strike="noStrike" baseline="0" dirty="0">
                <a:solidFill>
                  <a:srgbClr val="333333"/>
                </a:solidFill>
                <a:latin typeface="+mn-lt"/>
              </a:rPr>
              <a:t> options for </a:t>
            </a:r>
            <a:r>
              <a:rPr lang="fr-FR" sz="1600" i="0" u="none" strike="noStrike" baseline="0" dirty="0" err="1">
                <a:solidFill>
                  <a:srgbClr val="333333"/>
                </a:solidFill>
                <a:latin typeface="+mn-lt"/>
              </a:rPr>
              <a:t>that</a:t>
            </a:r>
            <a:r>
              <a:rPr lang="fr-FR" sz="1600" i="0" u="none" strike="noStrike" baseline="0" dirty="0">
                <a:solidFill>
                  <a:srgbClr val="333333"/>
                </a:solidFill>
                <a:latin typeface="+mn-lt"/>
              </a:rPr>
              <a:t>.</a:t>
            </a:r>
            <a:endParaRPr lang="fr-FR" sz="1600" dirty="0"/>
          </a:p>
        </p:txBody>
      </p:sp>
      <p:pic>
        <p:nvPicPr>
          <p:cNvPr id="11" name="Image 10">
            <a:extLst>
              <a:ext uri="{FF2B5EF4-FFF2-40B4-BE49-F238E27FC236}">
                <a16:creationId xmlns:a16="http://schemas.microsoft.com/office/drawing/2014/main" id="{53CDD6A1-06FE-F2AE-93F9-3C7CCBF6C1E0}"/>
              </a:ext>
            </a:extLst>
          </p:cNvPr>
          <p:cNvPicPr>
            <a:picLocks noChangeAspect="1"/>
          </p:cNvPicPr>
          <p:nvPr/>
        </p:nvPicPr>
        <p:blipFill>
          <a:blip r:embed="rId3"/>
          <a:stretch>
            <a:fillRect/>
          </a:stretch>
        </p:blipFill>
        <p:spPr>
          <a:xfrm>
            <a:off x="9722096" y="3216371"/>
            <a:ext cx="1377288" cy="422481"/>
          </a:xfrm>
          <a:prstGeom prst="rect">
            <a:avLst/>
          </a:prstGeom>
        </p:spPr>
      </p:pic>
      <p:pic>
        <p:nvPicPr>
          <p:cNvPr id="13" name="Image 12">
            <a:extLst>
              <a:ext uri="{FF2B5EF4-FFF2-40B4-BE49-F238E27FC236}">
                <a16:creationId xmlns:a16="http://schemas.microsoft.com/office/drawing/2014/main" id="{64613063-319D-1B2F-8C09-13C5B404086D}"/>
              </a:ext>
            </a:extLst>
          </p:cNvPr>
          <p:cNvPicPr>
            <a:picLocks noChangeAspect="1"/>
          </p:cNvPicPr>
          <p:nvPr/>
        </p:nvPicPr>
        <p:blipFill>
          <a:blip r:embed="rId4"/>
          <a:stretch>
            <a:fillRect/>
          </a:stretch>
        </p:blipFill>
        <p:spPr>
          <a:xfrm>
            <a:off x="7824042" y="1579732"/>
            <a:ext cx="4045527" cy="1158372"/>
          </a:xfrm>
          <a:prstGeom prst="rect">
            <a:avLst/>
          </a:prstGeom>
        </p:spPr>
      </p:pic>
      <p:pic>
        <p:nvPicPr>
          <p:cNvPr id="15" name="Image 14">
            <a:extLst>
              <a:ext uri="{FF2B5EF4-FFF2-40B4-BE49-F238E27FC236}">
                <a16:creationId xmlns:a16="http://schemas.microsoft.com/office/drawing/2014/main" id="{BE2DBD53-FE70-8B0B-FD70-7DC81AA7FAB0}"/>
              </a:ext>
            </a:extLst>
          </p:cNvPr>
          <p:cNvPicPr>
            <a:picLocks noChangeAspect="1"/>
          </p:cNvPicPr>
          <p:nvPr/>
        </p:nvPicPr>
        <p:blipFill>
          <a:blip r:embed="rId5"/>
          <a:stretch>
            <a:fillRect/>
          </a:stretch>
        </p:blipFill>
        <p:spPr>
          <a:xfrm>
            <a:off x="7992161" y="3200527"/>
            <a:ext cx="1132247" cy="422481"/>
          </a:xfrm>
          <a:prstGeom prst="rect">
            <a:avLst/>
          </a:prstGeom>
        </p:spPr>
      </p:pic>
      <p:sp>
        <p:nvSpPr>
          <p:cNvPr id="16" name="ZoneTexte 15">
            <a:extLst>
              <a:ext uri="{FF2B5EF4-FFF2-40B4-BE49-F238E27FC236}">
                <a16:creationId xmlns:a16="http://schemas.microsoft.com/office/drawing/2014/main" id="{9E497BBF-C46A-0E53-C7AA-D7B2B84EF36C}"/>
              </a:ext>
            </a:extLst>
          </p:cNvPr>
          <p:cNvSpPr txBox="1"/>
          <p:nvPr/>
        </p:nvSpPr>
        <p:spPr>
          <a:xfrm>
            <a:off x="345436" y="3095867"/>
            <a:ext cx="5802607" cy="584775"/>
          </a:xfrm>
          <a:prstGeom prst="rect">
            <a:avLst/>
          </a:prstGeom>
          <a:noFill/>
        </p:spPr>
        <p:txBody>
          <a:bodyPr wrap="square">
            <a:spAutoFit/>
          </a:bodyPr>
          <a:lstStyle/>
          <a:p>
            <a:r>
              <a:rPr lang="fr-FR" sz="1600" i="0" u="none" strike="noStrike" baseline="0" dirty="0">
                <a:solidFill>
                  <a:srgbClr val="333333"/>
                </a:solidFill>
                <a:latin typeface="+mn-lt"/>
              </a:rPr>
              <a:t>A right-click on the </a:t>
            </a:r>
            <a:r>
              <a:rPr lang="fr-FR" sz="1600" i="0" u="none" strike="noStrike" baseline="0" dirty="0" err="1">
                <a:solidFill>
                  <a:srgbClr val="333333"/>
                </a:solidFill>
                <a:latin typeface="+mn-lt"/>
              </a:rPr>
              <a:t>column</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head</a:t>
            </a:r>
            <a:r>
              <a:rPr lang="fr-FR" sz="1600" i="0" u="none" strike="noStrike" baseline="0" dirty="0">
                <a:solidFill>
                  <a:srgbClr val="333333"/>
                </a:solidFill>
                <a:latin typeface="+mn-lt"/>
              </a:rPr>
              <a:t> enables to switch </a:t>
            </a:r>
            <a:r>
              <a:rPr lang="fr-FR" sz="1600" i="0" u="none" strike="noStrike" baseline="0" dirty="0" err="1">
                <a:solidFill>
                  <a:srgbClr val="333333"/>
                </a:solidFill>
                <a:latin typeface="+mn-lt"/>
              </a:rPr>
              <a:t>from</a:t>
            </a:r>
            <a:r>
              <a:rPr lang="fr-FR" sz="1600" i="0" u="none" strike="noStrike" baseline="0" dirty="0">
                <a:solidFill>
                  <a:srgbClr val="333333"/>
                </a:solidFill>
                <a:latin typeface="+mn-lt"/>
              </a:rPr>
              <a:t> Cutting Speed to </a:t>
            </a:r>
            <a:r>
              <a:rPr lang="fr-FR" sz="1600" i="0" u="none" strike="noStrike" baseline="0" dirty="0" err="1">
                <a:solidFill>
                  <a:srgbClr val="333333"/>
                </a:solidFill>
                <a:latin typeface="+mn-lt"/>
              </a:rPr>
              <a:t>Spindle</a:t>
            </a:r>
            <a:r>
              <a:rPr lang="fr-FR" sz="1600" i="0" u="none" strike="noStrike" baseline="0" dirty="0">
                <a:solidFill>
                  <a:srgbClr val="333333"/>
                </a:solidFill>
                <a:latin typeface="+mn-lt"/>
              </a:rPr>
              <a:t> Speed. </a:t>
            </a:r>
            <a:r>
              <a:rPr lang="fr-FR" sz="1600" i="0" u="none" strike="noStrike" baseline="0" dirty="0" err="1">
                <a:solidFill>
                  <a:srgbClr val="333333"/>
                </a:solidFill>
                <a:latin typeface="+mn-lt"/>
              </a:rPr>
              <a:t>Same</a:t>
            </a:r>
            <a:r>
              <a:rPr lang="fr-FR" sz="1600" i="0" u="none" strike="noStrike" baseline="0" dirty="0">
                <a:solidFill>
                  <a:srgbClr val="333333"/>
                </a:solidFill>
                <a:latin typeface="+mn-lt"/>
              </a:rPr>
              <a:t> for the </a:t>
            </a:r>
            <a:r>
              <a:rPr lang="fr-FR" sz="1600" i="0" u="none" strike="noStrike" baseline="0" dirty="0" err="1">
                <a:solidFill>
                  <a:srgbClr val="333333"/>
                </a:solidFill>
                <a:latin typeface="+mn-lt"/>
              </a:rPr>
              <a:t>calculation</a:t>
            </a:r>
            <a:r>
              <a:rPr lang="fr-FR" sz="1600" i="0" u="none" strike="noStrike" baseline="0" dirty="0">
                <a:solidFill>
                  <a:srgbClr val="333333"/>
                </a:solidFill>
                <a:latin typeface="+mn-lt"/>
              </a:rPr>
              <a:t> of </a:t>
            </a:r>
            <a:r>
              <a:rPr lang="fr-FR" sz="1600" i="0" u="none" strike="noStrike" baseline="0" dirty="0" err="1">
                <a:solidFill>
                  <a:srgbClr val="333333"/>
                </a:solidFill>
                <a:latin typeface="+mn-lt"/>
              </a:rPr>
              <a:t>feedrates</a:t>
            </a:r>
            <a:r>
              <a:rPr lang="fr-FR" sz="1600" i="0" u="none" strike="noStrike" baseline="0" dirty="0">
                <a:solidFill>
                  <a:srgbClr val="333333"/>
                </a:solidFill>
                <a:latin typeface="+mn-lt"/>
              </a:rPr>
              <a:t>.</a:t>
            </a:r>
            <a:endParaRPr lang="fr-FR" sz="1600" dirty="0"/>
          </a:p>
        </p:txBody>
      </p:sp>
      <p:sp>
        <p:nvSpPr>
          <p:cNvPr id="17" name="ZoneTexte 16">
            <a:extLst>
              <a:ext uri="{FF2B5EF4-FFF2-40B4-BE49-F238E27FC236}">
                <a16:creationId xmlns:a16="http://schemas.microsoft.com/office/drawing/2014/main" id="{88F9D6F5-F130-043A-B99D-927F3B72A5F0}"/>
              </a:ext>
            </a:extLst>
          </p:cNvPr>
          <p:cNvSpPr txBox="1"/>
          <p:nvPr/>
        </p:nvSpPr>
        <p:spPr>
          <a:xfrm>
            <a:off x="355515" y="2757313"/>
            <a:ext cx="2350193" cy="338554"/>
          </a:xfrm>
          <a:prstGeom prst="rect">
            <a:avLst/>
          </a:prstGeom>
          <a:noFill/>
        </p:spPr>
        <p:txBody>
          <a:bodyPr wrap="square">
            <a:spAutoFit/>
          </a:bodyPr>
          <a:lstStyle/>
          <a:p>
            <a:r>
              <a:rPr lang="fr-FR" sz="1600" b="1" i="0" u="none" strike="noStrike" baseline="0" dirty="0" err="1">
                <a:solidFill>
                  <a:srgbClr val="333333"/>
                </a:solidFill>
                <a:latin typeface="+mn-lt"/>
              </a:rPr>
              <a:t>Choice</a:t>
            </a:r>
            <a:r>
              <a:rPr lang="fr-FR" sz="1600" b="1" i="0" u="none" strike="noStrike" baseline="0" dirty="0">
                <a:solidFill>
                  <a:srgbClr val="333333"/>
                </a:solidFill>
                <a:latin typeface="+mn-lt"/>
              </a:rPr>
              <a:t> of </a:t>
            </a:r>
            <a:r>
              <a:rPr lang="fr-FR" sz="1600" b="1" i="0" u="none" strike="noStrike" baseline="0" dirty="0" err="1">
                <a:solidFill>
                  <a:srgbClr val="333333"/>
                </a:solidFill>
                <a:latin typeface="+mn-lt"/>
              </a:rPr>
              <a:t>Units</a:t>
            </a:r>
            <a:endParaRPr lang="fr-FR" sz="1600" b="1" dirty="0"/>
          </a:p>
        </p:txBody>
      </p:sp>
      <p:grpSp>
        <p:nvGrpSpPr>
          <p:cNvPr id="12" name="Groupe 11">
            <a:extLst>
              <a:ext uri="{FF2B5EF4-FFF2-40B4-BE49-F238E27FC236}">
                <a16:creationId xmlns:a16="http://schemas.microsoft.com/office/drawing/2014/main" id="{3666345E-3EEA-8579-4B3C-2CB41E594D95}"/>
              </a:ext>
            </a:extLst>
          </p:cNvPr>
          <p:cNvGrpSpPr/>
          <p:nvPr/>
        </p:nvGrpSpPr>
        <p:grpSpPr>
          <a:xfrm>
            <a:off x="10899588" y="313244"/>
            <a:ext cx="845672" cy="809283"/>
            <a:chOff x="10127164" y="5361875"/>
            <a:chExt cx="737060" cy="700541"/>
          </a:xfrm>
        </p:grpSpPr>
        <p:sp>
          <p:nvSpPr>
            <p:cNvPr id="14" name="Rectangle : coins arrondis 13">
              <a:extLst>
                <a:ext uri="{FF2B5EF4-FFF2-40B4-BE49-F238E27FC236}">
                  <a16:creationId xmlns:a16="http://schemas.microsoft.com/office/drawing/2014/main" id="{2B7EB256-2057-C5EF-5972-152EEC31A52B}"/>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riangle isocèle 17">
              <a:extLst>
                <a:ext uri="{FF2B5EF4-FFF2-40B4-BE49-F238E27FC236}">
                  <a16:creationId xmlns:a16="http://schemas.microsoft.com/office/drawing/2014/main" id="{DB99C978-FDE6-949B-8E00-A94C4BD054F9}"/>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C5E86F50-6743-56B1-77ED-4BCAE8DA9070}"/>
                </a:ext>
              </a:extLst>
            </p:cNvPr>
            <p:cNvSpPr txBox="1"/>
            <p:nvPr/>
          </p:nvSpPr>
          <p:spPr>
            <a:xfrm>
              <a:off x="10249461" y="5521295"/>
              <a:ext cx="614763" cy="399632"/>
            </a:xfrm>
            <a:prstGeom prst="rect">
              <a:avLst/>
            </a:prstGeom>
            <a:noFill/>
          </p:spPr>
          <p:txBody>
            <a:bodyPr wrap="square" rtlCol="0">
              <a:spAutoFit/>
            </a:bodyPr>
            <a:lstStyle/>
            <a:p>
              <a:r>
                <a:rPr lang="fr-FR" sz="2400" b="1" dirty="0">
                  <a:solidFill>
                    <a:schemeClr val="bg1"/>
                  </a:solidFill>
                </a:rPr>
                <a:t>30</a:t>
              </a:r>
              <a:endParaRPr lang="fr-FR" b="1" dirty="0">
                <a:solidFill>
                  <a:schemeClr val="bg1"/>
                </a:solidFill>
              </a:endParaRPr>
            </a:p>
          </p:txBody>
        </p:sp>
      </p:grpSp>
      <p:pic>
        <p:nvPicPr>
          <p:cNvPr id="8" name="Image 7">
            <a:extLst>
              <a:ext uri="{FF2B5EF4-FFF2-40B4-BE49-F238E27FC236}">
                <a16:creationId xmlns:a16="http://schemas.microsoft.com/office/drawing/2014/main" id="{7F6D2067-E5A8-1777-DA95-B69AC4AE702C}"/>
              </a:ext>
            </a:extLst>
          </p:cNvPr>
          <p:cNvPicPr>
            <a:picLocks noChangeAspect="1"/>
          </p:cNvPicPr>
          <p:nvPr/>
        </p:nvPicPr>
        <p:blipFill>
          <a:blip r:embed="rId6"/>
          <a:stretch>
            <a:fillRect/>
          </a:stretch>
        </p:blipFill>
        <p:spPr>
          <a:xfrm>
            <a:off x="5897364" y="5198035"/>
            <a:ext cx="6294636" cy="1257305"/>
          </a:xfrm>
          <a:prstGeom prst="rect">
            <a:avLst/>
          </a:prstGeom>
        </p:spPr>
      </p:pic>
      <p:pic>
        <p:nvPicPr>
          <p:cNvPr id="10" name="Image 9">
            <a:extLst>
              <a:ext uri="{FF2B5EF4-FFF2-40B4-BE49-F238E27FC236}">
                <a16:creationId xmlns:a16="http://schemas.microsoft.com/office/drawing/2014/main" id="{7637BFA4-42B2-5E43-70CB-65E2D829E207}"/>
              </a:ext>
            </a:extLst>
          </p:cNvPr>
          <p:cNvPicPr>
            <a:picLocks noChangeAspect="1"/>
          </p:cNvPicPr>
          <p:nvPr/>
        </p:nvPicPr>
        <p:blipFill>
          <a:blip r:embed="rId7"/>
          <a:stretch>
            <a:fillRect/>
          </a:stretch>
        </p:blipFill>
        <p:spPr>
          <a:xfrm>
            <a:off x="9821" y="5198035"/>
            <a:ext cx="5802607" cy="1319111"/>
          </a:xfrm>
          <a:prstGeom prst="rect">
            <a:avLst/>
          </a:prstGeom>
        </p:spPr>
      </p:pic>
      <p:sp>
        <p:nvSpPr>
          <p:cNvPr id="20" name="ZoneTexte 19">
            <a:extLst>
              <a:ext uri="{FF2B5EF4-FFF2-40B4-BE49-F238E27FC236}">
                <a16:creationId xmlns:a16="http://schemas.microsoft.com/office/drawing/2014/main" id="{DC9D3862-2E40-984C-6089-5586EBE1F0D4}"/>
              </a:ext>
            </a:extLst>
          </p:cNvPr>
          <p:cNvSpPr txBox="1"/>
          <p:nvPr/>
        </p:nvSpPr>
        <p:spPr>
          <a:xfrm>
            <a:off x="335360" y="4134589"/>
            <a:ext cx="8603758" cy="830997"/>
          </a:xfrm>
          <a:prstGeom prst="rect">
            <a:avLst/>
          </a:prstGeom>
          <a:noFill/>
        </p:spPr>
        <p:txBody>
          <a:bodyPr wrap="square">
            <a:spAutoFit/>
          </a:bodyPr>
          <a:lstStyle/>
          <a:p>
            <a:r>
              <a:rPr lang="fr-FR" sz="1600" i="0" u="none" strike="noStrike" baseline="0" dirty="0">
                <a:solidFill>
                  <a:srgbClr val="333333"/>
                </a:solidFill>
                <a:latin typeface="+mn-lt"/>
              </a:rPr>
              <a:t>Back to the </a:t>
            </a:r>
            <a:r>
              <a:rPr lang="fr-FR" sz="1600" b="1" i="0" u="none" strike="noStrike" baseline="0" dirty="0">
                <a:solidFill>
                  <a:srgbClr val="333333"/>
                </a:solidFill>
                <a:latin typeface="+mn-lt"/>
              </a:rPr>
              <a:t>table of </a:t>
            </a:r>
            <a:r>
              <a:rPr lang="fr-FR" sz="1600" b="1" i="0" u="none" strike="noStrike" baseline="0" dirty="0" err="1">
                <a:solidFill>
                  <a:srgbClr val="333333"/>
                </a:solidFill>
                <a:latin typeface="+mn-lt"/>
              </a:rPr>
              <a:t>tools</a:t>
            </a:r>
            <a:r>
              <a:rPr lang="fr-FR" sz="1600" b="1" i="0" u="none" strike="noStrike" baseline="0" dirty="0">
                <a:solidFill>
                  <a:srgbClr val="333333"/>
                </a:solidFill>
                <a:latin typeface="+mn-lt"/>
              </a:rPr>
              <a:t> </a:t>
            </a:r>
            <a:r>
              <a:rPr lang="fr-FR" sz="1600" i="0" u="none" strike="noStrike" baseline="0" dirty="0" err="1">
                <a:solidFill>
                  <a:srgbClr val="333333"/>
                </a:solidFill>
                <a:latin typeface="+mn-lt"/>
              </a:rPr>
              <a:t>after</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changing</a:t>
            </a:r>
            <a:r>
              <a:rPr lang="fr-FR" sz="1600" i="0" u="none" strike="noStrike" baseline="0" dirty="0">
                <a:solidFill>
                  <a:srgbClr val="333333"/>
                </a:solidFill>
                <a:latin typeface="+mn-lt"/>
              </a:rPr>
              <a:t> a speed unit, </a:t>
            </a:r>
            <a:r>
              <a:rPr lang="fr-FR" sz="1600" i="0" u="none" strike="noStrike" baseline="0" dirty="0" err="1">
                <a:solidFill>
                  <a:srgbClr val="333333"/>
                </a:solidFill>
                <a:latin typeface="+mn-lt"/>
              </a:rPr>
              <a:t>you</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may</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find</a:t>
            </a:r>
            <a:r>
              <a:rPr lang="fr-FR" sz="1600" i="0" u="none" strike="noStrike" baseline="0" dirty="0">
                <a:solidFill>
                  <a:srgbClr val="333333"/>
                </a:solidFill>
                <a:latin typeface="+mn-lt"/>
              </a:rPr>
              <a:t> range of </a:t>
            </a:r>
            <a:r>
              <a:rPr lang="fr-FR" sz="1600" i="0" u="none" strike="noStrike" baseline="0" dirty="0" err="1">
                <a:solidFill>
                  <a:srgbClr val="333333"/>
                </a:solidFill>
                <a:latin typeface="+mn-lt"/>
              </a:rPr>
              <a:t>tools</a:t>
            </a:r>
            <a:r>
              <a:rPr lang="fr-FR" sz="1600" i="0" u="none" strike="noStrike" baseline="0" dirty="0">
                <a:solidFill>
                  <a:srgbClr val="333333"/>
                </a:solidFill>
                <a:latin typeface="+mn-lt"/>
              </a:rPr>
              <a:t> or single </a:t>
            </a:r>
            <a:r>
              <a:rPr lang="fr-FR" sz="1600" i="0" u="none" strike="noStrike" baseline="0" dirty="0" err="1">
                <a:solidFill>
                  <a:srgbClr val="333333"/>
                </a:solidFill>
                <a:latin typeface="+mn-lt"/>
              </a:rPr>
              <a:t>tools</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with</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different</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units</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than</a:t>
            </a:r>
            <a:r>
              <a:rPr lang="fr-FR" sz="1600" i="0" u="none" strike="noStrike" baseline="0" dirty="0">
                <a:solidFill>
                  <a:srgbClr val="333333"/>
                </a:solidFill>
                <a:latin typeface="+mn-lt"/>
              </a:rPr>
              <a:t> the </a:t>
            </a:r>
            <a:r>
              <a:rPr lang="fr-FR" sz="1600" i="0" u="none" strike="noStrike" baseline="0" dirty="0" err="1">
                <a:solidFill>
                  <a:srgbClr val="333333"/>
                </a:solidFill>
                <a:latin typeface="+mn-lt"/>
              </a:rPr>
              <a:t>rest</a:t>
            </a:r>
            <a:r>
              <a:rPr lang="fr-FR" sz="1600" i="0" u="none" strike="noStrike" baseline="0" dirty="0">
                <a:solidFill>
                  <a:srgbClr val="333333"/>
                </a:solidFill>
                <a:latin typeface="+mn-lt"/>
              </a:rPr>
              <a:t> of the table. In </a:t>
            </a:r>
            <a:r>
              <a:rPr lang="fr-FR" sz="1600" i="0" u="none" strike="noStrike" baseline="0" dirty="0" err="1">
                <a:solidFill>
                  <a:srgbClr val="333333"/>
                </a:solidFill>
                <a:latin typeface="+mn-lt"/>
              </a:rPr>
              <a:t>that</a:t>
            </a:r>
            <a:r>
              <a:rPr lang="fr-FR" sz="1600" i="0" u="none" strike="noStrike" baseline="0" dirty="0">
                <a:solidFill>
                  <a:srgbClr val="333333"/>
                </a:solidFill>
                <a:latin typeface="+mn-lt"/>
              </a:rPr>
              <a:t> case, </a:t>
            </a:r>
            <a:r>
              <a:rPr lang="fr-FR" sz="1600" i="0" u="none" strike="noStrike" baseline="0" dirty="0" err="1">
                <a:solidFill>
                  <a:srgbClr val="333333"/>
                </a:solidFill>
                <a:latin typeface="+mn-lt"/>
              </a:rPr>
              <a:t>they</a:t>
            </a:r>
            <a:r>
              <a:rPr lang="fr-FR" sz="1600" i="0" u="none" strike="noStrike" baseline="0" dirty="0">
                <a:solidFill>
                  <a:srgbClr val="333333"/>
                </a:solidFill>
                <a:latin typeface="+mn-lt"/>
              </a:rPr>
              <a:t> are </a:t>
            </a:r>
            <a:r>
              <a:rPr lang="fr-FR" sz="1600" i="0" u="none" strike="noStrike" baseline="0" dirty="0" err="1">
                <a:solidFill>
                  <a:srgbClr val="333333"/>
                </a:solidFill>
                <a:latin typeface="+mn-lt"/>
              </a:rPr>
              <a:t>displayed</a:t>
            </a:r>
            <a:r>
              <a:rPr lang="fr-FR" sz="1600" i="0" u="none" strike="noStrike" baseline="0" dirty="0">
                <a:solidFill>
                  <a:srgbClr val="333333"/>
                </a:solidFill>
                <a:latin typeface="+mn-lt"/>
              </a:rPr>
              <a:t> in a </a:t>
            </a:r>
            <a:r>
              <a:rPr lang="fr-FR" sz="1600" i="0" u="none" strike="noStrike" baseline="0" dirty="0" err="1">
                <a:solidFill>
                  <a:srgbClr val="0038E1"/>
                </a:solidFill>
                <a:latin typeface="+mn-lt"/>
              </a:rPr>
              <a:t>blue</a:t>
            </a:r>
            <a:r>
              <a:rPr lang="fr-FR" sz="1600" i="0" u="none" strike="noStrike" baseline="0" dirty="0">
                <a:solidFill>
                  <a:srgbClr val="0038E1"/>
                </a:solidFill>
                <a:latin typeface="+mn-lt"/>
              </a:rPr>
              <a:t> </a:t>
            </a:r>
            <a:r>
              <a:rPr lang="fr-FR" sz="1600" i="0" u="none" strike="noStrike" baseline="0" dirty="0" err="1">
                <a:solidFill>
                  <a:srgbClr val="0038E1"/>
                </a:solidFill>
                <a:latin typeface="+mn-lt"/>
              </a:rPr>
              <a:t>colour</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so</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that</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we</a:t>
            </a:r>
            <a:r>
              <a:rPr lang="fr-FR" sz="1600" i="0" u="none" strike="noStrike" baseline="0" dirty="0">
                <a:solidFill>
                  <a:srgbClr val="333333"/>
                </a:solidFill>
                <a:latin typeface="+mn-lt"/>
              </a:rPr>
              <a:t> can </a:t>
            </a:r>
            <a:r>
              <a:rPr lang="fr-FR" sz="1600" i="0" u="none" strike="noStrike" baseline="0" dirty="0" err="1">
                <a:solidFill>
                  <a:srgbClr val="333333"/>
                </a:solidFill>
                <a:latin typeface="+mn-lt"/>
              </a:rPr>
              <a:t>easily</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see</a:t>
            </a:r>
            <a:r>
              <a:rPr lang="fr-FR" sz="1600" i="0" u="none" strike="noStrike" baseline="0" dirty="0">
                <a:solidFill>
                  <a:srgbClr val="333333"/>
                </a:solidFill>
                <a:latin typeface="+mn-lt"/>
              </a:rPr>
              <a:t> </a:t>
            </a:r>
            <a:r>
              <a:rPr lang="fr-FR" sz="1600" i="0" u="none" strike="noStrike" baseline="0" dirty="0" err="1">
                <a:solidFill>
                  <a:srgbClr val="333333"/>
                </a:solidFill>
                <a:latin typeface="+mn-lt"/>
              </a:rPr>
              <a:t>that</a:t>
            </a:r>
            <a:r>
              <a:rPr lang="fr-FR" sz="1600" i="0" u="none" strike="noStrike" baseline="0" dirty="0">
                <a:solidFill>
                  <a:srgbClr val="333333"/>
                </a:solidFill>
                <a:latin typeface="+mn-lt"/>
              </a:rPr>
              <a:t> the </a:t>
            </a:r>
            <a:r>
              <a:rPr lang="fr-FR" sz="1600" i="0" u="none" strike="noStrike" baseline="0" dirty="0" err="1">
                <a:solidFill>
                  <a:srgbClr val="333333"/>
                </a:solidFill>
                <a:latin typeface="+mn-lt"/>
              </a:rPr>
              <a:t>units</a:t>
            </a:r>
            <a:r>
              <a:rPr lang="fr-FR" sz="1600" i="0" u="none" strike="noStrike" baseline="0" dirty="0">
                <a:solidFill>
                  <a:srgbClr val="333333"/>
                </a:solidFill>
                <a:latin typeface="+mn-lt"/>
              </a:rPr>
              <a:t> are not the </a:t>
            </a:r>
            <a:r>
              <a:rPr lang="fr-FR" sz="1600" i="0" u="none" strike="noStrike" baseline="0" dirty="0" err="1">
                <a:solidFill>
                  <a:srgbClr val="333333"/>
                </a:solidFill>
                <a:latin typeface="+mn-lt"/>
              </a:rPr>
              <a:t>same</a:t>
            </a:r>
            <a:r>
              <a:rPr lang="fr-FR" sz="1600" i="0" u="none" strike="noStrike" baseline="0" dirty="0">
                <a:solidFill>
                  <a:srgbClr val="333333"/>
                </a:solidFill>
                <a:latin typeface="+mn-lt"/>
              </a:rPr>
              <a:t> as the </a:t>
            </a:r>
            <a:r>
              <a:rPr lang="fr-FR" sz="1600" i="0" u="none" strike="noStrike" baseline="0" dirty="0" err="1">
                <a:solidFill>
                  <a:srgbClr val="333333"/>
                </a:solidFill>
                <a:latin typeface="+mn-lt"/>
              </a:rPr>
              <a:t>majority</a:t>
            </a:r>
            <a:r>
              <a:rPr lang="fr-FR" sz="1600" i="0" u="none" strike="noStrike" baseline="0" dirty="0">
                <a:solidFill>
                  <a:srgbClr val="333333"/>
                </a:solidFill>
                <a:latin typeface="+mn-lt"/>
              </a:rPr>
              <a:t>.</a:t>
            </a:r>
            <a:endParaRPr lang="fr-FR" sz="1600" dirty="0"/>
          </a:p>
        </p:txBody>
      </p:sp>
      <p:cxnSp>
        <p:nvCxnSpPr>
          <p:cNvPr id="21" name="Connecteur droit avec flèche 20">
            <a:extLst>
              <a:ext uri="{FF2B5EF4-FFF2-40B4-BE49-F238E27FC236}">
                <a16:creationId xmlns:a16="http://schemas.microsoft.com/office/drawing/2014/main" id="{1470EB3E-1F73-F680-7570-15AAA3ABCAD8}"/>
              </a:ext>
            </a:extLst>
          </p:cNvPr>
          <p:cNvCxnSpPr>
            <a:cxnSpLocks/>
          </p:cNvCxnSpPr>
          <p:nvPr/>
        </p:nvCxnSpPr>
        <p:spPr>
          <a:xfrm flipH="1">
            <a:off x="5116368" y="4865693"/>
            <a:ext cx="1376796" cy="96394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3DB3DED8-5FC1-BE59-D7F3-CC551B46E169}"/>
              </a:ext>
            </a:extLst>
          </p:cNvPr>
          <p:cNvCxnSpPr>
            <a:cxnSpLocks/>
          </p:cNvCxnSpPr>
          <p:nvPr/>
        </p:nvCxnSpPr>
        <p:spPr>
          <a:xfrm>
            <a:off x="7685897" y="4792202"/>
            <a:ext cx="1781376" cy="128922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200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94BC9D-6B65-FAAD-8CD3-FB74E9020C6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16" name="ZoneTexte 15">
            <a:extLst>
              <a:ext uri="{FF2B5EF4-FFF2-40B4-BE49-F238E27FC236}">
                <a16:creationId xmlns:a16="http://schemas.microsoft.com/office/drawing/2014/main" id="{1AABA9AC-DB86-80B8-288B-9B74BC2F92B3}"/>
              </a:ext>
            </a:extLst>
          </p:cNvPr>
          <p:cNvSpPr txBox="1"/>
          <p:nvPr/>
        </p:nvSpPr>
        <p:spPr>
          <a:xfrm>
            <a:off x="335360" y="809978"/>
            <a:ext cx="7776864" cy="646331"/>
          </a:xfrm>
          <a:prstGeom prst="rect">
            <a:avLst/>
          </a:prstGeom>
          <a:noFill/>
        </p:spPr>
        <p:txBody>
          <a:bodyPr wrap="square" rtlCol="0">
            <a:spAutoFit/>
          </a:bodyPr>
          <a:lstStyle/>
          <a:p>
            <a:r>
              <a:rPr lang="fr-FR" sz="3600" dirty="0">
                <a:latin typeface="Calibri" panose="020F0502020204030204" pitchFamily="34" charset="0"/>
              </a:rPr>
              <a:t>Cutting Conditions / </a:t>
            </a:r>
            <a:r>
              <a:rPr lang="fr-FR" sz="3600" dirty="0" err="1">
                <a:latin typeface="Calibri" panose="020F0502020204030204" pitchFamily="34" charset="0"/>
              </a:rPr>
              <a:t>Creation</a:t>
            </a:r>
            <a:endParaRPr lang="fr-FR" sz="3600" dirty="0">
              <a:latin typeface="Calibri" panose="020F0502020204030204" pitchFamily="34" charset="0"/>
            </a:endParaRPr>
          </a:p>
        </p:txBody>
      </p:sp>
      <p:sp>
        <p:nvSpPr>
          <p:cNvPr id="19" name="ZoneTexte 18">
            <a:extLst>
              <a:ext uri="{FF2B5EF4-FFF2-40B4-BE49-F238E27FC236}">
                <a16:creationId xmlns:a16="http://schemas.microsoft.com/office/drawing/2014/main" id="{16A80F27-03CE-CAE9-9E28-58D69EEE54A0}"/>
              </a:ext>
            </a:extLst>
          </p:cNvPr>
          <p:cNvSpPr txBox="1"/>
          <p:nvPr/>
        </p:nvSpPr>
        <p:spPr>
          <a:xfrm>
            <a:off x="335360" y="3195893"/>
            <a:ext cx="4343644" cy="1077218"/>
          </a:xfrm>
          <a:prstGeom prst="rect">
            <a:avLst/>
          </a:prstGeom>
          <a:noFill/>
        </p:spPr>
        <p:txBody>
          <a:bodyPr wrap="square">
            <a:spAutoFit/>
          </a:bodyPr>
          <a:lstStyle/>
          <a:p>
            <a:r>
              <a:rPr lang="fr-FR" sz="1600" dirty="0"/>
              <a:t>You </a:t>
            </a:r>
            <a:r>
              <a:rPr lang="fr-FR" sz="1600" dirty="0" err="1"/>
              <a:t>accede</a:t>
            </a:r>
            <a:r>
              <a:rPr lang="fr-FR" sz="1600" dirty="0"/>
              <a:t> to the </a:t>
            </a:r>
            <a:r>
              <a:rPr lang="fr-FR" sz="1600" dirty="0" err="1"/>
              <a:t>complete</a:t>
            </a:r>
            <a:r>
              <a:rPr lang="fr-FR" sz="1600" dirty="0"/>
              <a:t> </a:t>
            </a:r>
            <a:r>
              <a:rPr lang="fr-FR" sz="1600" dirty="0" err="1"/>
              <a:t>list</a:t>
            </a:r>
            <a:r>
              <a:rPr lang="fr-FR" sz="1600" dirty="0"/>
              <a:t> of </a:t>
            </a:r>
            <a:r>
              <a:rPr lang="fr-FR" sz="1600" dirty="0" err="1"/>
              <a:t>tools</a:t>
            </a:r>
            <a:r>
              <a:rPr lang="fr-FR" sz="1600" dirty="0"/>
              <a:t> </a:t>
            </a:r>
            <a:r>
              <a:rPr lang="fr-FR" sz="1600" dirty="0" err="1"/>
              <a:t>libraries</a:t>
            </a:r>
            <a:r>
              <a:rPr lang="fr-FR" sz="1600" dirty="0"/>
              <a:t>:</a:t>
            </a:r>
          </a:p>
          <a:p>
            <a:pPr marL="285750" indent="-285750">
              <a:buFontTx/>
              <a:buChar char="-"/>
            </a:pPr>
            <a:r>
              <a:rPr lang="fr-FR" sz="1600" b="1" dirty="0"/>
              <a:t>Tool</a:t>
            </a:r>
            <a:r>
              <a:rPr lang="fr-FR" sz="1600" dirty="0"/>
              <a:t>: </a:t>
            </a:r>
            <a:r>
              <a:rPr lang="fr-FR" sz="1600" dirty="0" err="1"/>
              <a:t>tools</a:t>
            </a:r>
            <a:r>
              <a:rPr lang="fr-FR" sz="1600" dirty="0"/>
              <a:t> </a:t>
            </a:r>
            <a:r>
              <a:rPr lang="fr-FR" sz="1600" dirty="0" err="1"/>
              <a:t>created</a:t>
            </a:r>
            <a:r>
              <a:rPr lang="fr-FR" sz="1600" dirty="0"/>
              <a:t> and </a:t>
            </a:r>
            <a:r>
              <a:rPr lang="fr-FR" sz="1600" dirty="0" err="1"/>
              <a:t>used</a:t>
            </a:r>
            <a:r>
              <a:rPr lang="fr-FR" sz="1600" dirty="0"/>
              <a:t> by the </a:t>
            </a:r>
            <a:r>
              <a:rPr lang="fr-FR" sz="1600" dirty="0" err="1"/>
              <a:t>customer</a:t>
            </a:r>
            <a:endParaRPr lang="fr-FR" sz="1600" dirty="0"/>
          </a:p>
          <a:p>
            <a:pPr marL="285750" indent="-285750">
              <a:buFontTx/>
              <a:buChar char="-"/>
            </a:pPr>
            <a:r>
              <a:rPr lang="fr-FR" sz="1600" b="1" dirty="0"/>
              <a:t>Standard</a:t>
            </a:r>
            <a:r>
              <a:rPr lang="fr-FR" sz="1600" dirty="0"/>
              <a:t>: </a:t>
            </a:r>
            <a:r>
              <a:rPr lang="fr-FR" sz="1600" dirty="0" err="1"/>
              <a:t>tools</a:t>
            </a:r>
            <a:r>
              <a:rPr lang="fr-FR" sz="1600" dirty="0"/>
              <a:t> </a:t>
            </a:r>
            <a:r>
              <a:rPr lang="fr-FR" sz="1600" dirty="0" err="1"/>
              <a:t>installed</a:t>
            </a:r>
            <a:r>
              <a:rPr lang="fr-FR" sz="1600" dirty="0"/>
              <a:t> by GO2cam</a:t>
            </a:r>
          </a:p>
          <a:p>
            <a:pPr marL="285750" indent="-285750">
              <a:buFontTx/>
              <a:buChar char="-"/>
            </a:pPr>
            <a:r>
              <a:rPr lang="fr-FR" sz="1600" dirty="0" err="1"/>
              <a:t>Any</a:t>
            </a:r>
            <a:r>
              <a:rPr lang="fr-FR" sz="1600" dirty="0"/>
              <a:t> folder </a:t>
            </a:r>
            <a:r>
              <a:rPr lang="fr-FR" sz="1600" dirty="0" err="1"/>
              <a:t>from</a:t>
            </a:r>
            <a:r>
              <a:rPr lang="fr-FR" sz="1600" dirty="0"/>
              <a:t> </a:t>
            </a:r>
            <a:r>
              <a:rPr lang="fr-FR" sz="1600" b="1" dirty="0"/>
              <a:t>GO2Tools</a:t>
            </a:r>
            <a:r>
              <a:rPr lang="fr-FR" sz="1600" dirty="0"/>
              <a:t> (download)</a:t>
            </a:r>
          </a:p>
        </p:txBody>
      </p:sp>
      <p:pic>
        <p:nvPicPr>
          <p:cNvPr id="11" name="Image 10">
            <a:extLst>
              <a:ext uri="{FF2B5EF4-FFF2-40B4-BE49-F238E27FC236}">
                <a16:creationId xmlns:a16="http://schemas.microsoft.com/office/drawing/2014/main" id="{4147232D-91A1-9D30-80D8-9265CC79C380}"/>
              </a:ext>
            </a:extLst>
          </p:cNvPr>
          <p:cNvPicPr>
            <a:picLocks noChangeAspect="1"/>
          </p:cNvPicPr>
          <p:nvPr/>
        </p:nvPicPr>
        <p:blipFill rotWithShape="1">
          <a:blip r:embed="rId2"/>
          <a:srcRect l="2791" t="36160" r="71367" b="57441"/>
          <a:stretch/>
        </p:blipFill>
        <p:spPr>
          <a:xfrm>
            <a:off x="345440" y="1552951"/>
            <a:ext cx="3226435" cy="369332"/>
          </a:xfrm>
          <a:prstGeom prst="rect">
            <a:avLst/>
          </a:prstGeom>
        </p:spPr>
      </p:pic>
      <p:pic>
        <p:nvPicPr>
          <p:cNvPr id="14" name="Image 13">
            <a:extLst>
              <a:ext uri="{FF2B5EF4-FFF2-40B4-BE49-F238E27FC236}">
                <a16:creationId xmlns:a16="http://schemas.microsoft.com/office/drawing/2014/main" id="{342B38C7-DAD7-556E-BD73-E28228ED1A7B}"/>
              </a:ext>
            </a:extLst>
          </p:cNvPr>
          <p:cNvPicPr>
            <a:picLocks noChangeAspect="1"/>
          </p:cNvPicPr>
          <p:nvPr/>
        </p:nvPicPr>
        <p:blipFill>
          <a:blip r:embed="rId3"/>
          <a:stretch>
            <a:fillRect/>
          </a:stretch>
        </p:blipFill>
        <p:spPr>
          <a:xfrm>
            <a:off x="5354020" y="2281573"/>
            <a:ext cx="6837980" cy="4073298"/>
          </a:xfrm>
          <a:prstGeom prst="rect">
            <a:avLst/>
          </a:prstGeom>
        </p:spPr>
      </p:pic>
      <p:sp>
        <p:nvSpPr>
          <p:cNvPr id="17" name="ZoneTexte 16">
            <a:extLst>
              <a:ext uri="{FF2B5EF4-FFF2-40B4-BE49-F238E27FC236}">
                <a16:creationId xmlns:a16="http://schemas.microsoft.com/office/drawing/2014/main" id="{F46FF74A-8C99-75FD-987B-2343C38009D4}"/>
              </a:ext>
            </a:extLst>
          </p:cNvPr>
          <p:cNvSpPr txBox="1"/>
          <p:nvPr/>
        </p:nvSpPr>
        <p:spPr>
          <a:xfrm>
            <a:off x="345440" y="2018925"/>
            <a:ext cx="3883660" cy="584775"/>
          </a:xfrm>
          <a:prstGeom prst="rect">
            <a:avLst/>
          </a:prstGeom>
          <a:noFill/>
        </p:spPr>
        <p:txBody>
          <a:bodyPr wrap="square">
            <a:spAutoFit/>
          </a:bodyPr>
          <a:lstStyle/>
          <a:p>
            <a:r>
              <a:rPr lang="fr-FR" sz="1600" b="0" i="0" u="none" strike="noStrike" baseline="0" dirty="0" err="1">
                <a:latin typeface="+mn-lt"/>
              </a:rPr>
              <a:t>When</a:t>
            </a:r>
            <a:r>
              <a:rPr lang="fr-FR" sz="1600" b="0" i="0" u="none" strike="noStrike" baseline="0" dirty="0">
                <a:latin typeface="+mn-lt"/>
              </a:rPr>
              <a:t> </a:t>
            </a:r>
            <a:r>
              <a:rPr lang="fr-FR" sz="1600" b="0" i="0" u="none" strike="noStrike" baseline="0" dirty="0" err="1">
                <a:latin typeface="+mn-lt"/>
              </a:rPr>
              <a:t>you</a:t>
            </a:r>
            <a:r>
              <a:rPr lang="fr-FR" sz="1600" b="0" i="0" u="none" strike="noStrike" baseline="0" dirty="0">
                <a:latin typeface="+mn-lt"/>
              </a:rPr>
              <a:t> </a:t>
            </a:r>
            <a:r>
              <a:rPr lang="fr-FR" sz="1600" b="0" i="0" u="none" strike="noStrike" baseline="0" dirty="0" err="1">
                <a:latin typeface="+mn-lt"/>
              </a:rPr>
              <a:t>want</a:t>
            </a:r>
            <a:r>
              <a:rPr lang="fr-FR" sz="1600" b="0" i="0" u="none" strike="noStrike" baseline="0" dirty="0">
                <a:latin typeface="+mn-lt"/>
              </a:rPr>
              <a:t> to </a:t>
            </a:r>
            <a:r>
              <a:rPr lang="fr-FR" sz="1600" b="0" i="0" u="none" strike="noStrike" baseline="0" dirty="0" err="1">
                <a:latin typeface="+mn-lt"/>
              </a:rPr>
              <a:t>define</a:t>
            </a:r>
            <a:r>
              <a:rPr lang="fr-FR" sz="1600" b="0" i="0" u="none" strike="noStrike" baseline="0" dirty="0">
                <a:latin typeface="+mn-lt"/>
              </a:rPr>
              <a:t> </a:t>
            </a:r>
            <a:r>
              <a:rPr lang="fr-FR" sz="1600" b="0" i="0" u="none" strike="noStrike" baseline="0" dirty="0" err="1">
                <a:latin typeface="+mn-lt"/>
              </a:rPr>
              <a:t>cutting</a:t>
            </a:r>
            <a:r>
              <a:rPr lang="fr-FR" sz="1600" b="0" i="0" u="none" strike="noStrike" baseline="0" dirty="0">
                <a:latin typeface="+mn-lt"/>
              </a:rPr>
              <a:t> conditions for one </a:t>
            </a:r>
            <a:r>
              <a:rPr lang="fr-FR" sz="1600" b="0" i="0" u="none" strike="noStrike" baseline="0" dirty="0" err="1">
                <a:latin typeface="+mn-lt"/>
              </a:rPr>
              <a:t>specific</a:t>
            </a:r>
            <a:r>
              <a:rPr lang="fr-FR" sz="1600" b="0" i="0" u="none" strike="noStrike" baseline="0" dirty="0">
                <a:latin typeface="+mn-lt"/>
              </a:rPr>
              <a:t> </a:t>
            </a:r>
            <a:r>
              <a:rPr lang="fr-FR" sz="1600" b="0" i="0" u="none" strike="noStrike" baseline="0" dirty="0" err="1">
                <a:latin typeface="+mn-lt"/>
              </a:rPr>
              <a:t>tool</a:t>
            </a:r>
            <a:r>
              <a:rPr lang="fr-FR" sz="1600" b="0" i="0" u="none" strike="noStrike" baseline="0" dirty="0">
                <a:latin typeface="+mn-lt"/>
              </a:rPr>
              <a:t>, </a:t>
            </a:r>
            <a:r>
              <a:rPr lang="fr-FR" sz="1600" b="0" i="0" u="none" strike="noStrike" baseline="0" dirty="0" err="1">
                <a:latin typeface="+mn-lt"/>
              </a:rPr>
              <a:t>you</a:t>
            </a:r>
            <a:r>
              <a:rPr lang="fr-FR" sz="1600" b="0" i="0" u="none" strike="noStrike" baseline="0" dirty="0">
                <a:latin typeface="+mn-lt"/>
              </a:rPr>
              <a:t> click on </a:t>
            </a:r>
            <a:r>
              <a:rPr lang="fr-FR" sz="1600" b="0" i="0" u="none" strike="noStrike" baseline="0" dirty="0" err="1">
                <a:latin typeface="+mn-lt"/>
              </a:rPr>
              <a:t>add</a:t>
            </a:r>
            <a:endParaRPr lang="fr-FR" sz="1600" b="0" i="0" u="none" strike="noStrike" baseline="0" dirty="0">
              <a:latin typeface="+mn-lt"/>
            </a:endParaRPr>
          </a:p>
        </p:txBody>
      </p:sp>
      <p:pic>
        <p:nvPicPr>
          <p:cNvPr id="20" name="Image 19">
            <a:extLst>
              <a:ext uri="{FF2B5EF4-FFF2-40B4-BE49-F238E27FC236}">
                <a16:creationId xmlns:a16="http://schemas.microsoft.com/office/drawing/2014/main" id="{CDCE2322-FAA8-AD79-3633-B1204BEC14B0}"/>
              </a:ext>
            </a:extLst>
          </p:cNvPr>
          <p:cNvPicPr>
            <a:picLocks noChangeAspect="1"/>
          </p:cNvPicPr>
          <p:nvPr/>
        </p:nvPicPr>
        <p:blipFill rotWithShape="1">
          <a:blip r:embed="rId4"/>
          <a:srcRect l="89723" t="48370" r="3935" b="43784"/>
          <a:stretch/>
        </p:blipFill>
        <p:spPr>
          <a:xfrm>
            <a:off x="3575280" y="2302883"/>
            <a:ext cx="412867" cy="370811"/>
          </a:xfrm>
          <a:prstGeom prst="rect">
            <a:avLst/>
          </a:prstGeom>
        </p:spPr>
      </p:pic>
      <p:cxnSp>
        <p:nvCxnSpPr>
          <p:cNvPr id="22" name="Connecteur droit avec flèche 21">
            <a:extLst>
              <a:ext uri="{FF2B5EF4-FFF2-40B4-BE49-F238E27FC236}">
                <a16:creationId xmlns:a16="http://schemas.microsoft.com/office/drawing/2014/main" id="{85C00E28-2512-B1CA-07C3-8E3874ED91F0}"/>
              </a:ext>
            </a:extLst>
          </p:cNvPr>
          <p:cNvCxnSpPr>
            <a:cxnSpLocks/>
          </p:cNvCxnSpPr>
          <p:nvPr/>
        </p:nvCxnSpPr>
        <p:spPr>
          <a:xfrm>
            <a:off x="3091779" y="2867704"/>
            <a:ext cx="214170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0EFA0EEA-FD71-76CD-2768-C334EA7A59DB}"/>
              </a:ext>
            </a:extLst>
          </p:cNvPr>
          <p:cNvCxnSpPr>
            <a:cxnSpLocks/>
          </p:cNvCxnSpPr>
          <p:nvPr/>
        </p:nvCxnSpPr>
        <p:spPr>
          <a:xfrm flipV="1">
            <a:off x="3988147" y="3631435"/>
            <a:ext cx="1293067" cy="45365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Accolade ouvrante 28">
            <a:extLst>
              <a:ext uri="{FF2B5EF4-FFF2-40B4-BE49-F238E27FC236}">
                <a16:creationId xmlns:a16="http://schemas.microsoft.com/office/drawing/2014/main" id="{B7BCA3B2-1C43-E37B-B08D-A034FA1AC9BD}"/>
              </a:ext>
            </a:extLst>
          </p:cNvPr>
          <p:cNvSpPr/>
          <p:nvPr/>
        </p:nvSpPr>
        <p:spPr>
          <a:xfrm>
            <a:off x="5354020" y="3211115"/>
            <a:ext cx="158348" cy="804818"/>
          </a:xfrm>
          <a:prstGeom prst="leftBrace">
            <a:avLst>
              <a:gd name="adj1" fmla="val 41776"/>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5" name="ZoneTexte 34">
            <a:extLst>
              <a:ext uri="{FF2B5EF4-FFF2-40B4-BE49-F238E27FC236}">
                <a16:creationId xmlns:a16="http://schemas.microsoft.com/office/drawing/2014/main" id="{CFD3623F-50BD-5933-59AA-BD5375F4675B}"/>
              </a:ext>
            </a:extLst>
          </p:cNvPr>
          <p:cNvSpPr txBox="1"/>
          <p:nvPr/>
        </p:nvSpPr>
        <p:spPr>
          <a:xfrm>
            <a:off x="345440" y="2677518"/>
            <a:ext cx="3883660" cy="338554"/>
          </a:xfrm>
          <a:prstGeom prst="rect">
            <a:avLst/>
          </a:prstGeom>
          <a:noFill/>
        </p:spPr>
        <p:txBody>
          <a:bodyPr wrap="square">
            <a:spAutoFit/>
          </a:bodyPr>
          <a:lstStyle/>
          <a:p>
            <a:r>
              <a:rPr lang="fr-FR" sz="1600" b="0" i="0" u="none" strike="noStrike" baseline="0" dirty="0">
                <a:latin typeface="+mn-lt"/>
              </a:rPr>
              <a:t>The </a:t>
            </a:r>
            <a:r>
              <a:rPr lang="fr-FR" sz="1600" b="0" i="0" u="none" strike="noStrike" baseline="0" dirty="0" err="1">
                <a:latin typeface="+mn-lt"/>
              </a:rPr>
              <a:t>following</a:t>
            </a:r>
            <a:r>
              <a:rPr lang="fr-FR" sz="1600" b="0" i="0" u="none" strike="noStrike" baseline="0" dirty="0">
                <a:latin typeface="+mn-lt"/>
              </a:rPr>
              <a:t> table </a:t>
            </a:r>
            <a:r>
              <a:rPr lang="fr-FR" sz="1600" b="0" i="0" u="none" strike="noStrike" baseline="0" dirty="0" err="1">
                <a:latin typeface="+mn-lt"/>
              </a:rPr>
              <a:t>is</a:t>
            </a:r>
            <a:r>
              <a:rPr lang="fr-FR" sz="1600" b="0" i="0" u="none" strike="noStrike" baseline="0" dirty="0">
                <a:latin typeface="+mn-lt"/>
              </a:rPr>
              <a:t> </a:t>
            </a:r>
            <a:r>
              <a:rPr lang="fr-FR" sz="1600" b="0" i="0" u="none" strike="noStrike" baseline="0" dirty="0" err="1">
                <a:latin typeface="+mn-lt"/>
              </a:rPr>
              <a:t>opened</a:t>
            </a:r>
            <a:r>
              <a:rPr lang="fr-FR" sz="1600" b="0" i="0" u="none" strike="noStrike" baseline="0" dirty="0">
                <a:latin typeface="+mn-lt"/>
              </a:rPr>
              <a:t>:</a:t>
            </a:r>
          </a:p>
        </p:txBody>
      </p:sp>
      <p:sp>
        <p:nvSpPr>
          <p:cNvPr id="38" name="ZoneTexte 37">
            <a:extLst>
              <a:ext uri="{FF2B5EF4-FFF2-40B4-BE49-F238E27FC236}">
                <a16:creationId xmlns:a16="http://schemas.microsoft.com/office/drawing/2014/main" id="{E8884A49-3377-4723-34A8-52900464F8E8}"/>
              </a:ext>
            </a:extLst>
          </p:cNvPr>
          <p:cNvSpPr txBox="1"/>
          <p:nvPr/>
        </p:nvSpPr>
        <p:spPr>
          <a:xfrm>
            <a:off x="335360" y="4298965"/>
            <a:ext cx="3883660" cy="338554"/>
          </a:xfrm>
          <a:prstGeom prst="rect">
            <a:avLst/>
          </a:prstGeom>
          <a:noFill/>
        </p:spPr>
        <p:txBody>
          <a:bodyPr wrap="square">
            <a:spAutoFit/>
          </a:bodyPr>
          <a:lstStyle/>
          <a:p>
            <a:r>
              <a:rPr lang="fr-FR" sz="1600" b="0" i="0" u="none" strike="noStrike" baseline="0" dirty="0" err="1">
                <a:latin typeface="+mn-lt"/>
              </a:rPr>
              <a:t>Choose</a:t>
            </a:r>
            <a:r>
              <a:rPr lang="fr-FR" sz="1600" b="0" i="0" u="none" strike="noStrike" baseline="0" dirty="0">
                <a:latin typeface="+mn-lt"/>
              </a:rPr>
              <a:t> a </a:t>
            </a:r>
            <a:r>
              <a:rPr lang="fr-FR" sz="1600" b="0" i="0" u="none" strike="noStrike" baseline="0" dirty="0" err="1">
                <a:latin typeface="+mn-lt"/>
              </a:rPr>
              <a:t>tool</a:t>
            </a:r>
            <a:r>
              <a:rPr lang="fr-FR" sz="1600" b="0" i="0" u="none" strike="noStrike" baseline="0" dirty="0">
                <a:latin typeface="+mn-lt"/>
              </a:rPr>
              <a:t> and click </a:t>
            </a:r>
            <a:r>
              <a:rPr lang="fr-FR" sz="1600" b="1" i="0" u="none" strike="noStrike" baseline="0" dirty="0">
                <a:latin typeface="+mn-lt"/>
              </a:rPr>
              <a:t>Open.</a:t>
            </a:r>
          </a:p>
        </p:txBody>
      </p:sp>
      <p:sp>
        <p:nvSpPr>
          <p:cNvPr id="40" name="ZoneTexte 39">
            <a:extLst>
              <a:ext uri="{FF2B5EF4-FFF2-40B4-BE49-F238E27FC236}">
                <a16:creationId xmlns:a16="http://schemas.microsoft.com/office/drawing/2014/main" id="{A13F99F1-EA95-3393-2F61-2FB479611D2A}"/>
              </a:ext>
            </a:extLst>
          </p:cNvPr>
          <p:cNvSpPr txBox="1"/>
          <p:nvPr/>
        </p:nvSpPr>
        <p:spPr>
          <a:xfrm>
            <a:off x="345440" y="5176744"/>
            <a:ext cx="4674032" cy="1077218"/>
          </a:xfrm>
          <a:prstGeom prst="rect">
            <a:avLst/>
          </a:prstGeom>
          <a:noFill/>
        </p:spPr>
        <p:txBody>
          <a:bodyPr wrap="square">
            <a:spAutoFit/>
          </a:bodyPr>
          <a:lstStyle/>
          <a:p>
            <a:r>
              <a:rPr lang="en-US" sz="1600" b="0" i="0" u="none" strike="noStrike" baseline="0" dirty="0">
                <a:latin typeface="+mn-lt"/>
              </a:rPr>
              <a:t>A same tool can be defined </a:t>
            </a:r>
            <a:r>
              <a:rPr lang="en-US" sz="1600" b="1" i="0" u="none" strike="noStrike" baseline="0" dirty="0">
                <a:latin typeface="+mn-lt"/>
              </a:rPr>
              <a:t>several times</a:t>
            </a:r>
            <a:r>
              <a:rPr lang="en-US" sz="1600" b="0" i="0" u="none" strike="noStrike" baseline="0" dirty="0">
                <a:latin typeface="+mn-lt"/>
              </a:rPr>
              <a:t> because you can choose the type of application for the tool: contouring, pocket, </a:t>
            </a:r>
            <a:r>
              <a:rPr lang="en-US" sz="1600" b="0" i="0" u="none" strike="noStrike" baseline="0" dirty="0" err="1">
                <a:latin typeface="+mn-lt"/>
              </a:rPr>
              <a:t>millyuGO</a:t>
            </a:r>
            <a:r>
              <a:rPr lang="en-US" sz="1600" b="0" i="0" u="none" strike="noStrike" baseline="0" dirty="0">
                <a:latin typeface="+mn-lt"/>
              </a:rPr>
              <a:t>, etc. The type 'Axial' is defined for Flat End Mill used for drilling operation.</a:t>
            </a:r>
          </a:p>
        </p:txBody>
      </p:sp>
      <p:grpSp>
        <p:nvGrpSpPr>
          <p:cNvPr id="7" name="Groupe 6">
            <a:extLst>
              <a:ext uri="{FF2B5EF4-FFF2-40B4-BE49-F238E27FC236}">
                <a16:creationId xmlns:a16="http://schemas.microsoft.com/office/drawing/2014/main" id="{C016C9E7-72E4-9F67-4598-413FF0AE2A68}"/>
              </a:ext>
            </a:extLst>
          </p:cNvPr>
          <p:cNvGrpSpPr/>
          <p:nvPr/>
        </p:nvGrpSpPr>
        <p:grpSpPr>
          <a:xfrm>
            <a:off x="10899588" y="313244"/>
            <a:ext cx="845672" cy="809283"/>
            <a:chOff x="10127164" y="5361875"/>
            <a:chExt cx="737060" cy="700541"/>
          </a:xfrm>
        </p:grpSpPr>
        <p:sp>
          <p:nvSpPr>
            <p:cNvPr id="8" name="Rectangle : coins arrondis 7">
              <a:extLst>
                <a:ext uri="{FF2B5EF4-FFF2-40B4-BE49-F238E27FC236}">
                  <a16:creationId xmlns:a16="http://schemas.microsoft.com/office/drawing/2014/main" id="{BE09E553-3ED2-4BCE-6FFC-C1327421DB23}"/>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a:extLst>
                <a:ext uri="{FF2B5EF4-FFF2-40B4-BE49-F238E27FC236}">
                  <a16:creationId xmlns:a16="http://schemas.microsoft.com/office/drawing/2014/main" id="{3BEFB386-CE59-C958-DE86-DDE8CB5D1961}"/>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7ADE271-4BC0-D276-44F9-10E56446AB9C}"/>
                </a:ext>
              </a:extLst>
            </p:cNvPr>
            <p:cNvSpPr txBox="1"/>
            <p:nvPr/>
          </p:nvSpPr>
          <p:spPr>
            <a:xfrm>
              <a:off x="10249461" y="5521295"/>
              <a:ext cx="614763" cy="399632"/>
            </a:xfrm>
            <a:prstGeom prst="rect">
              <a:avLst/>
            </a:prstGeom>
            <a:noFill/>
          </p:spPr>
          <p:txBody>
            <a:bodyPr wrap="square" rtlCol="0">
              <a:spAutoFit/>
            </a:bodyPr>
            <a:lstStyle/>
            <a:p>
              <a:r>
                <a:rPr lang="fr-FR" sz="2400" b="1" dirty="0">
                  <a:solidFill>
                    <a:schemeClr val="bg1"/>
                  </a:solidFill>
                </a:rPr>
                <a:t>30</a:t>
              </a:r>
              <a:endParaRPr lang="fr-FR" b="1" dirty="0">
                <a:solidFill>
                  <a:schemeClr val="bg1"/>
                </a:solidFill>
              </a:endParaRPr>
            </a:p>
          </p:txBody>
        </p:sp>
      </p:grpSp>
    </p:spTree>
    <p:extLst>
      <p:ext uri="{BB962C8B-B14F-4D97-AF65-F5344CB8AC3E}">
        <p14:creationId xmlns:p14="http://schemas.microsoft.com/office/powerpoint/2010/main" val="2573017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33C9612-B7E9-35FC-A24E-937CBB3A3622}"/>
              </a:ext>
            </a:extLst>
          </p:cNvPr>
          <p:cNvSpPr txBox="1"/>
          <p:nvPr/>
        </p:nvSpPr>
        <p:spPr>
          <a:xfrm>
            <a:off x="361750" y="1839834"/>
            <a:ext cx="9258905" cy="523220"/>
          </a:xfrm>
          <a:prstGeom prst="rect">
            <a:avLst/>
          </a:prstGeom>
          <a:noFill/>
        </p:spPr>
        <p:txBody>
          <a:bodyPr wrap="square">
            <a:spAutoFit/>
          </a:bodyPr>
          <a:lstStyle/>
          <a:p>
            <a:r>
              <a:rPr lang="fr-FR" sz="1400" dirty="0"/>
              <a:t>The </a:t>
            </a:r>
            <a:r>
              <a:rPr lang="fr-FR" sz="1400" dirty="0" err="1"/>
              <a:t>technological</a:t>
            </a:r>
            <a:r>
              <a:rPr lang="fr-FR" sz="1400" dirty="0"/>
              <a:t> </a:t>
            </a:r>
            <a:r>
              <a:rPr lang="fr-FR" sz="1400" dirty="0" err="1"/>
              <a:t>parameters</a:t>
            </a:r>
            <a:r>
              <a:rPr lang="fr-FR" sz="1400" dirty="0"/>
              <a:t> </a:t>
            </a:r>
            <a:r>
              <a:rPr lang="fr-FR" sz="1400" b="1" dirty="0" err="1"/>
              <a:t>Ap</a:t>
            </a:r>
            <a:r>
              <a:rPr lang="fr-FR" sz="1400" dirty="0"/>
              <a:t> (Z </a:t>
            </a:r>
            <a:r>
              <a:rPr lang="fr-FR" sz="1400" dirty="0" err="1"/>
              <a:t>step</a:t>
            </a:r>
            <a:r>
              <a:rPr lang="fr-FR" sz="1400" dirty="0"/>
              <a:t>) and </a:t>
            </a:r>
            <a:r>
              <a:rPr lang="fr-FR" sz="1400" b="1" dirty="0" err="1"/>
              <a:t>Ae</a:t>
            </a:r>
            <a:r>
              <a:rPr lang="fr-FR" sz="1400" dirty="0"/>
              <a:t> (</a:t>
            </a:r>
            <a:r>
              <a:rPr lang="fr-FR" sz="1400" dirty="0" err="1"/>
              <a:t>Lateral</a:t>
            </a:r>
            <a:r>
              <a:rPr lang="fr-FR" sz="1400" dirty="0"/>
              <a:t> </a:t>
            </a:r>
            <a:r>
              <a:rPr lang="fr-FR" sz="1400" dirty="0" err="1"/>
              <a:t>step</a:t>
            </a:r>
            <a:r>
              <a:rPr lang="fr-FR" sz="1400" dirty="0"/>
              <a:t>) can </a:t>
            </a:r>
            <a:r>
              <a:rPr lang="fr-FR" sz="1400" dirty="0" err="1"/>
              <a:t>be</a:t>
            </a:r>
            <a:r>
              <a:rPr lang="fr-FR" sz="1400" dirty="0"/>
              <a:t> </a:t>
            </a:r>
            <a:r>
              <a:rPr lang="fr-FR" sz="1400" dirty="0" err="1"/>
              <a:t>defined</a:t>
            </a:r>
            <a:r>
              <a:rPr lang="fr-FR" sz="1400" dirty="0"/>
              <a:t> for </a:t>
            </a:r>
            <a:r>
              <a:rPr lang="fr-FR" sz="1400" dirty="0" err="1"/>
              <a:t>each</a:t>
            </a:r>
            <a:r>
              <a:rPr lang="fr-FR" sz="1400" dirty="0"/>
              <a:t> </a:t>
            </a:r>
            <a:r>
              <a:rPr lang="fr-FR" sz="1400" dirty="0" err="1"/>
              <a:t>quality</a:t>
            </a:r>
            <a:r>
              <a:rPr lang="fr-FR" sz="1400" dirty="0"/>
              <a:t> (</a:t>
            </a:r>
            <a:r>
              <a:rPr lang="fr-FR" sz="1400" dirty="0" err="1"/>
              <a:t>roughing</a:t>
            </a:r>
            <a:r>
              <a:rPr lang="fr-FR" sz="1400" dirty="0"/>
              <a:t>, ½ finish, etc.).</a:t>
            </a:r>
          </a:p>
          <a:p>
            <a:r>
              <a:rPr lang="fr-FR" sz="1400" dirty="0" err="1"/>
              <a:t>When</a:t>
            </a:r>
            <a:r>
              <a:rPr lang="fr-FR" sz="1400" dirty="0"/>
              <a:t> the </a:t>
            </a:r>
            <a:r>
              <a:rPr lang="fr-FR" sz="1400" dirty="0" err="1"/>
              <a:t>material</a:t>
            </a:r>
            <a:r>
              <a:rPr lang="fr-FR" sz="1400" dirty="0"/>
              <a:t> file </a:t>
            </a:r>
            <a:r>
              <a:rPr lang="fr-FR" sz="1400" dirty="0" err="1"/>
              <a:t>is</a:t>
            </a:r>
            <a:r>
              <a:rPr lang="fr-FR" sz="1400" dirty="0"/>
              <a:t> </a:t>
            </a:r>
            <a:r>
              <a:rPr lang="fr-FR" sz="1400" dirty="0" err="1"/>
              <a:t>loaded</a:t>
            </a:r>
            <a:r>
              <a:rPr lang="fr-FR" sz="1400" dirty="0"/>
              <a:t> and the </a:t>
            </a:r>
            <a:r>
              <a:rPr lang="fr-FR" sz="1400" dirty="0" err="1"/>
              <a:t>tool</a:t>
            </a:r>
            <a:r>
              <a:rPr lang="fr-FR" sz="1400" dirty="0"/>
              <a:t> </a:t>
            </a:r>
            <a:r>
              <a:rPr lang="fr-FR" sz="1400" dirty="0" err="1"/>
              <a:t>chosen</a:t>
            </a:r>
            <a:r>
              <a:rPr lang="fr-FR" sz="1400" dirty="0"/>
              <a:t>, the </a:t>
            </a:r>
            <a:r>
              <a:rPr lang="fr-FR" sz="1400" dirty="0" err="1"/>
              <a:t>Ap</a:t>
            </a:r>
            <a:r>
              <a:rPr lang="fr-FR" sz="1400" dirty="0"/>
              <a:t>/</a:t>
            </a:r>
            <a:r>
              <a:rPr lang="fr-FR" sz="1400" dirty="0" err="1"/>
              <a:t>Ae</a:t>
            </a:r>
            <a:r>
              <a:rPr lang="fr-FR" sz="1400" dirty="0"/>
              <a:t> values are </a:t>
            </a:r>
            <a:r>
              <a:rPr lang="fr-FR" sz="1400" dirty="0" err="1"/>
              <a:t>taken</a:t>
            </a:r>
            <a:r>
              <a:rPr lang="fr-FR" sz="1400" dirty="0"/>
              <a:t> and </a:t>
            </a:r>
            <a:r>
              <a:rPr lang="fr-FR" sz="1400" dirty="0" err="1"/>
              <a:t>applied</a:t>
            </a:r>
            <a:r>
              <a:rPr lang="fr-FR" sz="1400" dirty="0"/>
              <a:t> </a:t>
            </a:r>
            <a:r>
              <a:rPr lang="fr-FR" sz="1400" dirty="0" err="1"/>
              <a:t>from</a:t>
            </a:r>
            <a:r>
              <a:rPr lang="fr-FR" sz="1400" dirty="0"/>
              <a:t> the </a:t>
            </a:r>
            <a:r>
              <a:rPr lang="fr-FR" sz="1400" dirty="0" err="1"/>
              <a:t>cutting</a:t>
            </a:r>
            <a:r>
              <a:rPr lang="fr-FR" sz="1400" dirty="0"/>
              <a:t> conditions!</a:t>
            </a:r>
          </a:p>
        </p:txBody>
      </p:sp>
      <p:sp>
        <p:nvSpPr>
          <p:cNvPr id="4" name="Title 1">
            <a:extLst>
              <a:ext uri="{FF2B5EF4-FFF2-40B4-BE49-F238E27FC236}">
                <a16:creationId xmlns:a16="http://schemas.microsoft.com/office/drawing/2014/main" id="{A794BC9D-6B65-FAAD-8CD3-FB74E9020C6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16" name="ZoneTexte 15">
            <a:extLst>
              <a:ext uri="{FF2B5EF4-FFF2-40B4-BE49-F238E27FC236}">
                <a16:creationId xmlns:a16="http://schemas.microsoft.com/office/drawing/2014/main" id="{1AABA9AC-DB86-80B8-288B-9B74BC2F92B3}"/>
              </a:ext>
            </a:extLst>
          </p:cNvPr>
          <p:cNvSpPr txBox="1"/>
          <p:nvPr/>
        </p:nvSpPr>
        <p:spPr>
          <a:xfrm>
            <a:off x="335360" y="809978"/>
            <a:ext cx="7776864" cy="646331"/>
          </a:xfrm>
          <a:prstGeom prst="rect">
            <a:avLst/>
          </a:prstGeom>
          <a:noFill/>
        </p:spPr>
        <p:txBody>
          <a:bodyPr wrap="square" rtlCol="0">
            <a:spAutoFit/>
          </a:bodyPr>
          <a:lstStyle/>
          <a:p>
            <a:r>
              <a:rPr lang="fr-FR" sz="3600" dirty="0">
                <a:latin typeface="Calibri" panose="020F0502020204030204" pitchFamily="34" charset="0"/>
              </a:rPr>
              <a:t>Cutting Conditions / Calculation</a:t>
            </a:r>
          </a:p>
        </p:txBody>
      </p:sp>
      <p:sp>
        <p:nvSpPr>
          <p:cNvPr id="5" name="ZoneTexte 4">
            <a:extLst>
              <a:ext uri="{FF2B5EF4-FFF2-40B4-BE49-F238E27FC236}">
                <a16:creationId xmlns:a16="http://schemas.microsoft.com/office/drawing/2014/main" id="{29B4D15F-DA48-0F9F-595D-FEAD8BFAFD64}"/>
              </a:ext>
            </a:extLst>
          </p:cNvPr>
          <p:cNvSpPr txBox="1"/>
          <p:nvPr/>
        </p:nvSpPr>
        <p:spPr>
          <a:xfrm>
            <a:off x="361750" y="1447595"/>
            <a:ext cx="4965862" cy="338554"/>
          </a:xfrm>
          <a:prstGeom prst="rect">
            <a:avLst/>
          </a:prstGeom>
          <a:noFill/>
        </p:spPr>
        <p:txBody>
          <a:bodyPr wrap="square">
            <a:spAutoFit/>
          </a:bodyPr>
          <a:lstStyle/>
          <a:p>
            <a:r>
              <a:rPr lang="fr-FR" sz="1600" b="0" i="0" u="none" strike="noStrike" baseline="0" dirty="0">
                <a:solidFill>
                  <a:srgbClr val="333333"/>
                </a:solidFill>
                <a:latin typeface="+mn-lt"/>
              </a:rPr>
              <a:t>4- </a:t>
            </a:r>
            <a:r>
              <a:rPr lang="fr-FR" sz="1600" b="1" i="0" u="none" strike="noStrike" baseline="0" dirty="0">
                <a:solidFill>
                  <a:srgbClr val="333333"/>
                </a:solidFill>
                <a:latin typeface="+mn-lt"/>
              </a:rPr>
              <a:t>Management of </a:t>
            </a:r>
            <a:r>
              <a:rPr lang="fr-FR" sz="1600" b="1" i="0" u="none" strike="noStrike" baseline="0" dirty="0" err="1">
                <a:solidFill>
                  <a:srgbClr val="333333"/>
                </a:solidFill>
                <a:latin typeface="+mn-lt"/>
              </a:rPr>
              <a:t>Ap</a:t>
            </a:r>
            <a:r>
              <a:rPr lang="fr-FR" sz="1600" b="1" i="0" u="none" strike="noStrike" baseline="0" dirty="0">
                <a:solidFill>
                  <a:srgbClr val="333333"/>
                </a:solidFill>
                <a:latin typeface="+mn-lt"/>
              </a:rPr>
              <a:t> / </a:t>
            </a:r>
            <a:r>
              <a:rPr lang="fr-FR" sz="1600" b="1" i="0" u="none" strike="noStrike" baseline="0" dirty="0" err="1">
                <a:solidFill>
                  <a:srgbClr val="333333"/>
                </a:solidFill>
                <a:latin typeface="+mn-lt"/>
              </a:rPr>
              <a:t>Ae</a:t>
            </a:r>
            <a:r>
              <a:rPr lang="fr-FR" sz="1600" b="1" i="0" u="none" strike="noStrike" baseline="0" dirty="0">
                <a:solidFill>
                  <a:srgbClr val="333333"/>
                </a:solidFill>
                <a:latin typeface="+mn-lt"/>
              </a:rPr>
              <a:t> </a:t>
            </a:r>
            <a:r>
              <a:rPr lang="fr-FR" sz="1600" i="0" u="none" strike="noStrike" baseline="0" dirty="0">
                <a:solidFill>
                  <a:srgbClr val="333333"/>
                </a:solidFill>
                <a:latin typeface="+mn-lt"/>
              </a:rPr>
              <a:t>by the </a:t>
            </a:r>
            <a:r>
              <a:rPr lang="fr-FR" sz="1600" b="1" i="0" u="none" strike="noStrike" baseline="0" dirty="0" err="1">
                <a:solidFill>
                  <a:srgbClr val="333333"/>
                </a:solidFill>
                <a:latin typeface="+mn-lt"/>
              </a:rPr>
              <a:t>cutting</a:t>
            </a:r>
            <a:r>
              <a:rPr lang="fr-FR" sz="1600" b="1" i="0" u="none" strike="noStrike" baseline="0" dirty="0">
                <a:solidFill>
                  <a:srgbClr val="333333"/>
                </a:solidFill>
                <a:latin typeface="+mn-lt"/>
              </a:rPr>
              <a:t> conditions</a:t>
            </a:r>
            <a:endParaRPr lang="fr-FR" sz="1600" b="1" dirty="0"/>
          </a:p>
        </p:txBody>
      </p:sp>
      <p:pic>
        <p:nvPicPr>
          <p:cNvPr id="12" name="Image 11">
            <a:extLst>
              <a:ext uri="{FF2B5EF4-FFF2-40B4-BE49-F238E27FC236}">
                <a16:creationId xmlns:a16="http://schemas.microsoft.com/office/drawing/2014/main" id="{638E9D07-81F4-06D8-19B8-2D2C323A7854}"/>
              </a:ext>
            </a:extLst>
          </p:cNvPr>
          <p:cNvPicPr>
            <a:picLocks noChangeAspect="1"/>
          </p:cNvPicPr>
          <p:nvPr/>
        </p:nvPicPr>
        <p:blipFill rotWithShape="1">
          <a:blip r:embed="rId2"/>
          <a:srcRect l="2791" t="36160" r="71367" b="57441"/>
          <a:stretch/>
        </p:blipFill>
        <p:spPr>
          <a:xfrm>
            <a:off x="6140562" y="2431880"/>
            <a:ext cx="3226435" cy="369332"/>
          </a:xfrm>
          <a:prstGeom prst="rect">
            <a:avLst/>
          </a:prstGeom>
        </p:spPr>
      </p:pic>
      <p:sp>
        <p:nvSpPr>
          <p:cNvPr id="13" name="ZoneTexte 12">
            <a:extLst>
              <a:ext uri="{FF2B5EF4-FFF2-40B4-BE49-F238E27FC236}">
                <a16:creationId xmlns:a16="http://schemas.microsoft.com/office/drawing/2014/main" id="{7399E579-1E0E-638F-CC0B-0E1F18281D21}"/>
              </a:ext>
            </a:extLst>
          </p:cNvPr>
          <p:cNvSpPr txBox="1"/>
          <p:nvPr/>
        </p:nvSpPr>
        <p:spPr>
          <a:xfrm>
            <a:off x="345440" y="2461064"/>
            <a:ext cx="5941773" cy="307777"/>
          </a:xfrm>
          <a:prstGeom prst="rect">
            <a:avLst/>
          </a:prstGeom>
          <a:noFill/>
        </p:spPr>
        <p:txBody>
          <a:bodyPr wrap="square">
            <a:spAutoFit/>
          </a:bodyPr>
          <a:lstStyle/>
          <a:p>
            <a:r>
              <a:rPr lang="fr-FR" sz="1400" dirty="0"/>
              <a:t>This </a:t>
            </a:r>
            <a:r>
              <a:rPr lang="fr-FR" sz="1400" dirty="0" err="1"/>
              <a:t>is</a:t>
            </a:r>
            <a:r>
              <a:rPr lang="fr-FR" sz="1400" dirty="0"/>
              <a:t> </a:t>
            </a:r>
            <a:r>
              <a:rPr lang="fr-FR" sz="1400" dirty="0" err="1"/>
              <a:t>only</a:t>
            </a:r>
            <a:r>
              <a:rPr lang="fr-FR" sz="1400" dirty="0"/>
              <a:t> possible if </a:t>
            </a:r>
            <a:r>
              <a:rPr lang="fr-FR" sz="1400" dirty="0" err="1"/>
              <a:t>you</a:t>
            </a:r>
            <a:r>
              <a:rPr lang="fr-FR" sz="1400" dirty="0"/>
              <a:t> manage </a:t>
            </a:r>
            <a:r>
              <a:rPr lang="fr-FR" sz="1400" dirty="0" err="1"/>
              <a:t>tools</a:t>
            </a:r>
            <a:r>
              <a:rPr lang="fr-FR" sz="1400" dirty="0"/>
              <a:t> </a:t>
            </a:r>
            <a:r>
              <a:rPr lang="fr-FR" sz="1400" dirty="0" err="1"/>
              <a:t>with</a:t>
            </a:r>
            <a:r>
              <a:rPr lang="fr-FR" sz="1400" dirty="0"/>
              <a:t> the mode ‘Manufacturer </a:t>
            </a:r>
            <a:r>
              <a:rPr lang="fr-FR" sz="1400" dirty="0" err="1"/>
              <a:t>tools</a:t>
            </a:r>
            <a:r>
              <a:rPr lang="fr-FR" sz="1400" dirty="0"/>
              <a:t>’</a:t>
            </a:r>
          </a:p>
        </p:txBody>
      </p:sp>
      <p:sp>
        <p:nvSpPr>
          <p:cNvPr id="26" name="ZoneTexte 25">
            <a:extLst>
              <a:ext uri="{FF2B5EF4-FFF2-40B4-BE49-F238E27FC236}">
                <a16:creationId xmlns:a16="http://schemas.microsoft.com/office/drawing/2014/main" id="{239347AE-5DEA-50AB-8F46-1BE1F60C0C1A}"/>
              </a:ext>
            </a:extLst>
          </p:cNvPr>
          <p:cNvSpPr txBox="1"/>
          <p:nvPr/>
        </p:nvSpPr>
        <p:spPr>
          <a:xfrm>
            <a:off x="361750" y="3798336"/>
            <a:ext cx="3875782" cy="738664"/>
          </a:xfrm>
          <a:prstGeom prst="rect">
            <a:avLst/>
          </a:prstGeom>
          <a:noFill/>
        </p:spPr>
        <p:txBody>
          <a:bodyPr wrap="square" rtlCol="0">
            <a:spAutoFit/>
          </a:bodyPr>
          <a:lstStyle/>
          <a:p>
            <a:r>
              <a:rPr lang="fr-FR" sz="1400" dirty="0"/>
              <a:t>Access to management of </a:t>
            </a:r>
            <a:r>
              <a:rPr lang="fr-FR" sz="1400" dirty="0" err="1"/>
              <a:t>cutting</a:t>
            </a:r>
            <a:r>
              <a:rPr lang="fr-FR" sz="1400" dirty="0"/>
              <a:t> conditions:</a:t>
            </a:r>
          </a:p>
          <a:p>
            <a:r>
              <a:rPr lang="fr-FR" sz="1400" dirty="0"/>
              <a:t>- </a:t>
            </a:r>
            <a:r>
              <a:rPr lang="fr-FR" sz="1400" b="1" dirty="0"/>
              <a:t>List of Operations</a:t>
            </a:r>
          </a:p>
          <a:p>
            <a:r>
              <a:rPr lang="fr-FR" sz="1400" dirty="0"/>
              <a:t>- Techno pages (for cycles and </a:t>
            </a:r>
            <a:r>
              <a:rPr lang="fr-FR" sz="1400" dirty="0" err="1"/>
              <a:t>opelists</a:t>
            </a:r>
            <a:r>
              <a:rPr lang="fr-FR" sz="1400" dirty="0"/>
              <a:t>)</a:t>
            </a:r>
          </a:p>
        </p:txBody>
      </p:sp>
      <p:pic>
        <p:nvPicPr>
          <p:cNvPr id="28" name="Image 27">
            <a:extLst>
              <a:ext uri="{FF2B5EF4-FFF2-40B4-BE49-F238E27FC236}">
                <a16:creationId xmlns:a16="http://schemas.microsoft.com/office/drawing/2014/main" id="{74D14239-4AEF-0238-103C-85975DE01BCF}"/>
              </a:ext>
            </a:extLst>
          </p:cNvPr>
          <p:cNvPicPr>
            <a:picLocks noChangeAspect="1"/>
          </p:cNvPicPr>
          <p:nvPr/>
        </p:nvPicPr>
        <p:blipFill>
          <a:blip r:embed="rId3"/>
          <a:stretch>
            <a:fillRect/>
          </a:stretch>
        </p:blipFill>
        <p:spPr>
          <a:xfrm>
            <a:off x="0" y="4572210"/>
            <a:ext cx="10017140" cy="2285790"/>
          </a:xfrm>
          <a:prstGeom prst="rect">
            <a:avLst/>
          </a:prstGeom>
        </p:spPr>
      </p:pic>
      <p:sp>
        <p:nvSpPr>
          <p:cNvPr id="29" name="ZoneTexte 28">
            <a:extLst>
              <a:ext uri="{FF2B5EF4-FFF2-40B4-BE49-F238E27FC236}">
                <a16:creationId xmlns:a16="http://schemas.microsoft.com/office/drawing/2014/main" id="{188EF69D-7D95-1E04-67DD-E51A3B09174C}"/>
              </a:ext>
            </a:extLst>
          </p:cNvPr>
          <p:cNvSpPr txBox="1"/>
          <p:nvPr/>
        </p:nvSpPr>
        <p:spPr>
          <a:xfrm>
            <a:off x="361750" y="2844229"/>
            <a:ext cx="7430105" cy="954107"/>
          </a:xfrm>
          <a:prstGeom prst="rect">
            <a:avLst/>
          </a:prstGeom>
          <a:noFill/>
        </p:spPr>
        <p:txBody>
          <a:bodyPr wrap="square">
            <a:spAutoFit/>
          </a:bodyPr>
          <a:lstStyle/>
          <a:p>
            <a:r>
              <a:rPr lang="fr-FR" sz="1400" dirty="0" err="1"/>
              <a:t>Consequently</a:t>
            </a:r>
            <a:r>
              <a:rPr lang="fr-FR" sz="1400" dirty="0"/>
              <a:t>, </a:t>
            </a:r>
            <a:r>
              <a:rPr lang="fr-FR" sz="1400" dirty="0" err="1"/>
              <a:t>we</a:t>
            </a:r>
            <a:r>
              <a:rPr lang="fr-FR" sz="1400" dirty="0"/>
              <a:t> </a:t>
            </a:r>
            <a:r>
              <a:rPr lang="fr-FR" sz="1400" dirty="0" err="1"/>
              <a:t>also</a:t>
            </a:r>
            <a:r>
              <a:rPr lang="fr-FR" sz="1400" dirty="0"/>
              <a:t> </a:t>
            </a:r>
            <a:r>
              <a:rPr lang="fr-FR" sz="1400" dirty="0" err="1"/>
              <a:t>modified</a:t>
            </a:r>
            <a:r>
              <a:rPr lang="fr-FR" sz="1400" dirty="0"/>
              <a:t> the process for </a:t>
            </a:r>
            <a:r>
              <a:rPr lang="fr-FR" sz="1400" dirty="0" err="1"/>
              <a:t>cutting</a:t>
            </a:r>
            <a:r>
              <a:rPr lang="fr-FR" sz="1400" dirty="0"/>
              <a:t> conditions </a:t>
            </a:r>
            <a:r>
              <a:rPr lang="fr-FR" sz="1400" dirty="0" err="1"/>
              <a:t>calculation</a:t>
            </a:r>
            <a:r>
              <a:rPr lang="fr-FR" sz="1400" dirty="0"/>
              <a:t>. You can </a:t>
            </a:r>
            <a:r>
              <a:rPr lang="fr-FR" sz="1400" dirty="0" err="1"/>
              <a:t>choose</a:t>
            </a:r>
            <a:r>
              <a:rPr lang="fr-FR" sz="1400" dirty="0"/>
              <a:t>:</a:t>
            </a:r>
          </a:p>
          <a:p>
            <a:pPr marL="285750" indent="-285750">
              <a:buFontTx/>
              <a:buChar char="-"/>
            </a:pPr>
            <a:r>
              <a:rPr lang="fr-FR" sz="1400" b="1" dirty="0" err="1"/>
              <a:t>Without</a:t>
            </a:r>
            <a:r>
              <a:rPr lang="fr-FR" sz="1400" b="1" dirty="0"/>
              <a:t> </a:t>
            </a:r>
            <a:r>
              <a:rPr lang="fr-FR" sz="1400" dirty="0" err="1"/>
              <a:t>calculation</a:t>
            </a:r>
            <a:endParaRPr lang="fr-FR" sz="1400" dirty="0"/>
          </a:p>
          <a:p>
            <a:pPr marL="285750" indent="-285750">
              <a:buFontTx/>
              <a:buChar char="-"/>
            </a:pPr>
            <a:r>
              <a:rPr lang="fr-FR" sz="1400" b="1" dirty="0"/>
              <a:t>Cutting Conditions </a:t>
            </a:r>
            <a:r>
              <a:rPr lang="fr-FR" sz="1400" b="1" dirty="0" err="1"/>
              <a:t>Only</a:t>
            </a:r>
            <a:r>
              <a:rPr lang="fr-FR" sz="1400" b="1" dirty="0"/>
              <a:t> </a:t>
            </a:r>
            <a:r>
              <a:rPr lang="fr-FR" sz="1400" dirty="0"/>
              <a:t>(no </a:t>
            </a:r>
            <a:r>
              <a:rPr lang="fr-FR" sz="1400" dirty="0" err="1"/>
              <a:t>Ap</a:t>
            </a:r>
            <a:r>
              <a:rPr lang="fr-FR" sz="1400" dirty="0"/>
              <a:t>/</a:t>
            </a:r>
            <a:r>
              <a:rPr lang="fr-FR" sz="1400" dirty="0" err="1"/>
              <a:t>Ae</a:t>
            </a:r>
            <a:r>
              <a:rPr lang="fr-FR" sz="1400" dirty="0"/>
              <a:t>)</a:t>
            </a:r>
          </a:p>
          <a:p>
            <a:pPr marL="285750" indent="-285750">
              <a:buFontTx/>
              <a:buChar char="-"/>
            </a:pPr>
            <a:r>
              <a:rPr lang="fr-FR" sz="1400" b="1" dirty="0"/>
              <a:t>Cutting Conditions Full</a:t>
            </a:r>
          </a:p>
        </p:txBody>
      </p:sp>
      <p:cxnSp>
        <p:nvCxnSpPr>
          <p:cNvPr id="30" name="Connecteur droit avec flèche 29">
            <a:extLst>
              <a:ext uri="{FF2B5EF4-FFF2-40B4-BE49-F238E27FC236}">
                <a16:creationId xmlns:a16="http://schemas.microsoft.com/office/drawing/2014/main" id="{CF21ADDC-5B7B-1CDC-2CB6-5EDAD455A507}"/>
              </a:ext>
            </a:extLst>
          </p:cNvPr>
          <p:cNvCxnSpPr>
            <a:cxnSpLocks/>
          </p:cNvCxnSpPr>
          <p:nvPr/>
        </p:nvCxnSpPr>
        <p:spPr>
          <a:xfrm>
            <a:off x="3852153" y="4166423"/>
            <a:ext cx="3764604" cy="114445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C7CA050-A34C-3C50-0333-817B34E8D823}"/>
              </a:ext>
            </a:extLst>
          </p:cNvPr>
          <p:cNvSpPr/>
          <p:nvPr/>
        </p:nvSpPr>
        <p:spPr>
          <a:xfrm>
            <a:off x="7688987" y="5435620"/>
            <a:ext cx="1245140" cy="75717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2" name="Connecteur droit 41">
            <a:extLst>
              <a:ext uri="{FF2B5EF4-FFF2-40B4-BE49-F238E27FC236}">
                <a16:creationId xmlns:a16="http://schemas.microsoft.com/office/drawing/2014/main" id="{41D917BE-52A3-D2B8-B49A-AF3D3313F4CF}"/>
              </a:ext>
            </a:extLst>
          </p:cNvPr>
          <p:cNvCxnSpPr>
            <a:cxnSpLocks/>
          </p:cNvCxnSpPr>
          <p:nvPr/>
        </p:nvCxnSpPr>
        <p:spPr>
          <a:xfrm>
            <a:off x="2315182" y="4166423"/>
            <a:ext cx="153697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4C57C09D-AE41-85F7-55DC-290BA0D64A28}"/>
              </a:ext>
            </a:extLst>
          </p:cNvPr>
          <p:cNvGrpSpPr/>
          <p:nvPr/>
        </p:nvGrpSpPr>
        <p:grpSpPr>
          <a:xfrm>
            <a:off x="10897128" y="312966"/>
            <a:ext cx="845672" cy="809283"/>
            <a:chOff x="10127164" y="5361875"/>
            <a:chExt cx="737060" cy="700541"/>
          </a:xfrm>
        </p:grpSpPr>
        <p:sp>
          <p:nvSpPr>
            <p:cNvPr id="6" name="Rectangle : coins arrondis 5">
              <a:extLst>
                <a:ext uri="{FF2B5EF4-FFF2-40B4-BE49-F238E27FC236}">
                  <a16:creationId xmlns:a16="http://schemas.microsoft.com/office/drawing/2014/main" id="{5891BE14-881F-08D9-E1C6-0804DA4E4EB0}"/>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a:extLst>
                <a:ext uri="{FF2B5EF4-FFF2-40B4-BE49-F238E27FC236}">
                  <a16:creationId xmlns:a16="http://schemas.microsoft.com/office/drawing/2014/main" id="{CF96678E-800D-2D16-FCE6-2EB6BB2751A5}"/>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E0FFA96D-26B3-536C-826B-487CEEC911EF}"/>
                </a:ext>
              </a:extLst>
            </p:cNvPr>
            <p:cNvSpPr txBox="1"/>
            <p:nvPr/>
          </p:nvSpPr>
          <p:spPr>
            <a:xfrm>
              <a:off x="10226246" y="5535145"/>
              <a:ext cx="551816" cy="346348"/>
            </a:xfrm>
            <a:prstGeom prst="rect">
              <a:avLst/>
            </a:prstGeom>
            <a:noFill/>
          </p:spPr>
          <p:txBody>
            <a:bodyPr wrap="square" rtlCol="0">
              <a:spAutoFit/>
            </a:bodyPr>
            <a:lstStyle/>
            <a:p>
              <a:r>
                <a:rPr lang="fr-FR" sz="2000" b="1" dirty="0">
                  <a:solidFill>
                    <a:schemeClr val="bg1"/>
                  </a:solidFill>
                </a:rPr>
                <a:t>VM</a:t>
              </a:r>
              <a:endParaRPr lang="fr-FR" b="1" dirty="0">
                <a:solidFill>
                  <a:schemeClr val="bg1"/>
                </a:solidFill>
              </a:endParaRPr>
            </a:p>
          </p:txBody>
        </p:sp>
      </p:grpSp>
      <p:sp>
        <p:nvSpPr>
          <p:cNvPr id="9" name="ZoneTexte 8">
            <a:extLst>
              <a:ext uri="{FF2B5EF4-FFF2-40B4-BE49-F238E27FC236}">
                <a16:creationId xmlns:a16="http://schemas.microsoft.com/office/drawing/2014/main" id="{9BC4B6F0-6335-4366-34BD-2DE42F818CC9}"/>
              </a:ext>
            </a:extLst>
          </p:cNvPr>
          <p:cNvSpPr txBox="1"/>
          <p:nvPr/>
        </p:nvSpPr>
        <p:spPr>
          <a:xfrm>
            <a:off x="10826231" y="1133143"/>
            <a:ext cx="1120949" cy="584775"/>
          </a:xfrm>
          <a:prstGeom prst="rect">
            <a:avLst/>
          </a:prstGeom>
          <a:noFill/>
        </p:spPr>
        <p:txBody>
          <a:bodyPr wrap="square" rtlCol="0">
            <a:spAutoFit/>
          </a:bodyPr>
          <a:lstStyle/>
          <a:p>
            <a:pPr algn="ctr"/>
            <a:r>
              <a:rPr lang="fr-FR" sz="1600" b="1" dirty="0" err="1">
                <a:solidFill>
                  <a:srgbClr val="002A7E"/>
                </a:solidFill>
              </a:rPr>
              <a:t>Milling</a:t>
            </a:r>
            <a:r>
              <a:rPr lang="fr-FR" sz="1600" b="1" dirty="0">
                <a:solidFill>
                  <a:srgbClr val="002A7E"/>
                </a:solidFill>
              </a:rPr>
              <a:t> </a:t>
            </a:r>
            <a:r>
              <a:rPr lang="fr-FR" sz="1600" b="1" dirty="0" err="1">
                <a:solidFill>
                  <a:srgbClr val="002A7E"/>
                </a:solidFill>
              </a:rPr>
              <a:t>Features</a:t>
            </a:r>
            <a:endParaRPr lang="fr-FR" sz="1600" b="1" dirty="0">
              <a:solidFill>
                <a:srgbClr val="002A7E"/>
              </a:solidFill>
            </a:endParaRPr>
          </a:p>
        </p:txBody>
      </p:sp>
      <p:grpSp>
        <p:nvGrpSpPr>
          <p:cNvPr id="10" name="Groupe 9">
            <a:extLst>
              <a:ext uri="{FF2B5EF4-FFF2-40B4-BE49-F238E27FC236}">
                <a16:creationId xmlns:a16="http://schemas.microsoft.com/office/drawing/2014/main" id="{E120DE6D-29FC-B95F-9F27-004526FA294D}"/>
              </a:ext>
            </a:extLst>
          </p:cNvPr>
          <p:cNvGrpSpPr/>
          <p:nvPr/>
        </p:nvGrpSpPr>
        <p:grpSpPr>
          <a:xfrm>
            <a:off x="9989517" y="323601"/>
            <a:ext cx="846245" cy="809283"/>
            <a:chOff x="10127164" y="5361875"/>
            <a:chExt cx="737559" cy="700541"/>
          </a:xfrm>
        </p:grpSpPr>
        <p:sp>
          <p:nvSpPr>
            <p:cNvPr id="11" name="Rectangle : coins arrondis 10">
              <a:extLst>
                <a:ext uri="{FF2B5EF4-FFF2-40B4-BE49-F238E27FC236}">
                  <a16:creationId xmlns:a16="http://schemas.microsoft.com/office/drawing/2014/main" id="{B430B1B5-0E7E-2467-22E0-CB0990ABE26A}"/>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isocèle 13">
              <a:extLst>
                <a:ext uri="{FF2B5EF4-FFF2-40B4-BE49-F238E27FC236}">
                  <a16:creationId xmlns:a16="http://schemas.microsoft.com/office/drawing/2014/main" id="{FD25D14F-4580-EE21-C6BE-4102EFFC4150}"/>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6F164829-6731-2C2A-BDCC-DDE6E9D75994}"/>
                </a:ext>
              </a:extLst>
            </p:cNvPr>
            <p:cNvSpPr txBox="1"/>
            <p:nvPr/>
          </p:nvSpPr>
          <p:spPr>
            <a:xfrm>
              <a:off x="10249960" y="5512329"/>
              <a:ext cx="614763" cy="399632"/>
            </a:xfrm>
            <a:prstGeom prst="rect">
              <a:avLst/>
            </a:prstGeom>
            <a:noFill/>
          </p:spPr>
          <p:txBody>
            <a:bodyPr wrap="square" rtlCol="0">
              <a:spAutoFit/>
            </a:bodyPr>
            <a:lstStyle/>
            <a:p>
              <a:r>
                <a:rPr lang="fr-FR" sz="2400" b="1" dirty="0">
                  <a:solidFill>
                    <a:schemeClr val="bg1"/>
                  </a:solidFill>
                </a:rPr>
                <a:t>31</a:t>
              </a:r>
              <a:endParaRPr lang="fr-FR" b="1" dirty="0">
                <a:solidFill>
                  <a:schemeClr val="bg1"/>
                </a:solidFill>
              </a:endParaRPr>
            </a:p>
          </p:txBody>
        </p:sp>
      </p:grpSp>
    </p:spTree>
    <p:extLst>
      <p:ext uri="{BB962C8B-B14F-4D97-AF65-F5344CB8AC3E}">
        <p14:creationId xmlns:p14="http://schemas.microsoft.com/office/powerpoint/2010/main" val="32321617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94BC9D-6B65-FAAD-8CD3-FB74E9020C6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16" name="ZoneTexte 15">
            <a:extLst>
              <a:ext uri="{FF2B5EF4-FFF2-40B4-BE49-F238E27FC236}">
                <a16:creationId xmlns:a16="http://schemas.microsoft.com/office/drawing/2014/main" id="{1AABA9AC-DB86-80B8-288B-9B74BC2F92B3}"/>
              </a:ext>
            </a:extLst>
          </p:cNvPr>
          <p:cNvSpPr txBox="1"/>
          <p:nvPr/>
        </p:nvSpPr>
        <p:spPr>
          <a:xfrm>
            <a:off x="335360" y="809978"/>
            <a:ext cx="7776864" cy="646331"/>
          </a:xfrm>
          <a:prstGeom prst="rect">
            <a:avLst/>
          </a:prstGeom>
          <a:noFill/>
        </p:spPr>
        <p:txBody>
          <a:bodyPr wrap="square" rtlCol="0">
            <a:spAutoFit/>
          </a:bodyPr>
          <a:lstStyle/>
          <a:p>
            <a:r>
              <a:rPr lang="fr-FR" sz="3600" dirty="0">
                <a:latin typeface="Calibri" panose="020F0502020204030204" pitchFamily="34" charset="0"/>
              </a:rPr>
              <a:t>Cutting Conditions / Calculation</a:t>
            </a:r>
          </a:p>
        </p:txBody>
      </p:sp>
      <p:sp>
        <p:nvSpPr>
          <p:cNvPr id="17" name="ZoneTexte 16">
            <a:extLst>
              <a:ext uri="{FF2B5EF4-FFF2-40B4-BE49-F238E27FC236}">
                <a16:creationId xmlns:a16="http://schemas.microsoft.com/office/drawing/2014/main" id="{8935660C-163C-A89D-90C5-65977F8A275B}"/>
              </a:ext>
            </a:extLst>
          </p:cNvPr>
          <p:cNvSpPr txBox="1"/>
          <p:nvPr/>
        </p:nvSpPr>
        <p:spPr>
          <a:xfrm>
            <a:off x="426608" y="5496190"/>
            <a:ext cx="9518304" cy="830997"/>
          </a:xfrm>
          <a:prstGeom prst="rect">
            <a:avLst/>
          </a:prstGeom>
          <a:noFill/>
        </p:spPr>
        <p:txBody>
          <a:bodyPr wrap="square">
            <a:spAutoFit/>
          </a:bodyPr>
          <a:lstStyle/>
          <a:p>
            <a:r>
              <a:rPr lang="fr-FR" sz="1600" dirty="0"/>
              <a:t>6- </a:t>
            </a:r>
            <a:r>
              <a:rPr lang="fr-FR" sz="1600" b="1" dirty="0"/>
              <a:t>Cutting Conditions Calculation</a:t>
            </a:r>
            <a:r>
              <a:rPr lang="fr-FR" sz="1600" dirty="0"/>
              <a:t>: </a:t>
            </a:r>
          </a:p>
          <a:p>
            <a:r>
              <a:rPr lang="fr-FR" sz="1600" dirty="0"/>
              <a:t>If the new </a:t>
            </a:r>
            <a:r>
              <a:rPr lang="fr-FR" sz="1600" dirty="0" err="1"/>
              <a:t>calculation</a:t>
            </a:r>
            <a:r>
              <a:rPr lang="fr-FR" sz="1600" dirty="0"/>
              <a:t> modifies the </a:t>
            </a:r>
            <a:r>
              <a:rPr lang="fr-FR" sz="1600" dirty="0" err="1"/>
              <a:t>Ap</a:t>
            </a:r>
            <a:r>
              <a:rPr lang="fr-FR" sz="1600" dirty="0"/>
              <a:t> and </a:t>
            </a:r>
            <a:r>
              <a:rPr lang="fr-FR" sz="1600" dirty="0" err="1"/>
              <a:t>Ae</a:t>
            </a:r>
            <a:r>
              <a:rPr lang="fr-FR" sz="1600" dirty="0"/>
              <a:t> values, </a:t>
            </a:r>
            <a:r>
              <a:rPr lang="fr-FR" sz="1600" dirty="0" err="1"/>
              <a:t>we</a:t>
            </a:r>
            <a:r>
              <a:rPr lang="fr-FR" sz="1600" dirty="0"/>
              <a:t> display the </a:t>
            </a:r>
            <a:r>
              <a:rPr lang="fr-FR" sz="1600" dirty="0" err="1"/>
              <a:t>modified</a:t>
            </a:r>
            <a:r>
              <a:rPr lang="fr-FR" sz="1600" dirty="0"/>
              <a:t> values </a:t>
            </a:r>
            <a:r>
              <a:rPr lang="fr-FR" sz="1600" dirty="0" err="1"/>
              <a:t>into</a:t>
            </a:r>
            <a:r>
              <a:rPr lang="fr-FR" sz="1600" dirty="0"/>
              <a:t> the information box.</a:t>
            </a:r>
          </a:p>
          <a:p>
            <a:r>
              <a:rPr lang="fr-FR" sz="1600" dirty="0" err="1"/>
              <a:t>Also</a:t>
            </a:r>
            <a:r>
              <a:rPr lang="fr-FR" sz="1600" dirty="0"/>
              <a:t>, the update command </a:t>
            </a:r>
            <a:r>
              <a:rPr lang="fr-FR" sz="1600" dirty="0" err="1"/>
              <a:t>is</a:t>
            </a:r>
            <a:r>
              <a:rPr lang="fr-FR" sz="1600" dirty="0"/>
              <a:t> </a:t>
            </a:r>
            <a:r>
              <a:rPr lang="fr-FR" sz="1600" dirty="0" err="1"/>
              <a:t>highlighted</a:t>
            </a:r>
            <a:r>
              <a:rPr lang="fr-FR" sz="1600" dirty="0"/>
              <a:t> </a:t>
            </a:r>
            <a:r>
              <a:rPr lang="fr-FR" sz="1600" dirty="0" err="1"/>
              <a:t>with</a:t>
            </a:r>
            <a:r>
              <a:rPr lang="fr-FR" sz="1600" dirty="0"/>
              <a:t> the orange </a:t>
            </a:r>
            <a:r>
              <a:rPr lang="fr-FR" sz="1600" dirty="0" err="1"/>
              <a:t>balloon</a:t>
            </a:r>
            <a:r>
              <a:rPr lang="fr-FR" sz="1600" dirty="0"/>
              <a:t>.</a:t>
            </a:r>
          </a:p>
        </p:txBody>
      </p:sp>
      <p:pic>
        <p:nvPicPr>
          <p:cNvPr id="18" name="Image 17">
            <a:extLst>
              <a:ext uri="{FF2B5EF4-FFF2-40B4-BE49-F238E27FC236}">
                <a16:creationId xmlns:a16="http://schemas.microsoft.com/office/drawing/2014/main" id="{6A948D39-E30F-0D32-F1E5-9DACAC14D7F5}"/>
              </a:ext>
            </a:extLst>
          </p:cNvPr>
          <p:cNvPicPr>
            <a:picLocks noChangeAspect="1"/>
          </p:cNvPicPr>
          <p:nvPr/>
        </p:nvPicPr>
        <p:blipFill>
          <a:blip r:embed="rId2"/>
          <a:stretch>
            <a:fillRect/>
          </a:stretch>
        </p:blipFill>
        <p:spPr>
          <a:xfrm>
            <a:off x="1847151" y="1461064"/>
            <a:ext cx="322254" cy="268545"/>
          </a:xfrm>
          <a:prstGeom prst="rect">
            <a:avLst/>
          </a:prstGeom>
        </p:spPr>
      </p:pic>
      <p:sp>
        <p:nvSpPr>
          <p:cNvPr id="20" name="ZoneTexte 19">
            <a:extLst>
              <a:ext uri="{FF2B5EF4-FFF2-40B4-BE49-F238E27FC236}">
                <a16:creationId xmlns:a16="http://schemas.microsoft.com/office/drawing/2014/main" id="{5CD9FC29-E246-7193-7ED3-2D58C3FB564B}"/>
              </a:ext>
            </a:extLst>
          </p:cNvPr>
          <p:cNvSpPr txBox="1"/>
          <p:nvPr/>
        </p:nvSpPr>
        <p:spPr>
          <a:xfrm>
            <a:off x="345441" y="1439178"/>
            <a:ext cx="6201274" cy="338554"/>
          </a:xfrm>
          <a:prstGeom prst="rect">
            <a:avLst/>
          </a:prstGeom>
          <a:noFill/>
        </p:spPr>
        <p:txBody>
          <a:bodyPr wrap="square">
            <a:spAutoFit/>
          </a:bodyPr>
          <a:lstStyle/>
          <a:p>
            <a:r>
              <a:rPr lang="fr-FR" sz="1600" b="0" i="0" u="none" strike="noStrike" baseline="0" dirty="0">
                <a:solidFill>
                  <a:srgbClr val="333333"/>
                </a:solidFill>
                <a:latin typeface="+mn-lt"/>
              </a:rPr>
              <a:t>5- </a:t>
            </a:r>
            <a:r>
              <a:rPr lang="fr-FR" sz="1600" b="1" i="0" u="none" strike="noStrike" baseline="0" dirty="0">
                <a:solidFill>
                  <a:srgbClr val="333333"/>
                </a:solidFill>
                <a:latin typeface="+mn-lt"/>
              </a:rPr>
              <a:t>Techno page:           </a:t>
            </a:r>
            <a:r>
              <a:rPr lang="fr-FR" sz="1600" b="1" i="0" u="none" strike="noStrike" baseline="0" dirty="0" err="1">
                <a:solidFill>
                  <a:srgbClr val="333333"/>
                </a:solidFill>
                <a:latin typeface="+mn-lt"/>
              </a:rPr>
              <a:t>dialog</a:t>
            </a:r>
            <a:r>
              <a:rPr lang="fr-FR" sz="1600" b="1" i="0" u="none" strike="noStrike" baseline="0" dirty="0">
                <a:solidFill>
                  <a:srgbClr val="333333"/>
                </a:solidFill>
                <a:latin typeface="+mn-lt"/>
              </a:rPr>
              <a:t> for </a:t>
            </a:r>
            <a:r>
              <a:rPr lang="fr-FR" sz="1600" b="1" i="0" u="none" strike="noStrike" baseline="0" dirty="0" err="1">
                <a:solidFill>
                  <a:srgbClr val="333333"/>
                </a:solidFill>
                <a:latin typeface="+mn-lt"/>
              </a:rPr>
              <a:t>cutting</a:t>
            </a:r>
            <a:r>
              <a:rPr lang="fr-FR" sz="1600" b="1" i="0" u="none" strike="noStrike" baseline="0" dirty="0">
                <a:solidFill>
                  <a:srgbClr val="333333"/>
                </a:solidFill>
                <a:latin typeface="+mn-lt"/>
              </a:rPr>
              <a:t> conditions </a:t>
            </a:r>
            <a:r>
              <a:rPr lang="fr-FR" sz="1600" b="1" i="0" u="none" strike="noStrike" baseline="0" dirty="0" err="1">
                <a:solidFill>
                  <a:srgbClr val="333333"/>
                </a:solidFill>
                <a:latin typeface="+mn-lt"/>
              </a:rPr>
              <a:t>is</a:t>
            </a:r>
            <a:r>
              <a:rPr lang="fr-FR" sz="1600" b="1" i="0" u="none" strike="noStrike" baseline="0" dirty="0">
                <a:solidFill>
                  <a:srgbClr val="333333"/>
                </a:solidFill>
                <a:latin typeface="+mn-lt"/>
              </a:rPr>
              <a:t> </a:t>
            </a:r>
            <a:r>
              <a:rPr lang="fr-FR" sz="1600" b="1" i="0" u="none" strike="noStrike" baseline="0" dirty="0" err="1">
                <a:solidFill>
                  <a:srgbClr val="333333"/>
                </a:solidFill>
                <a:latin typeface="+mn-lt"/>
              </a:rPr>
              <a:t>renewed</a:t>
            </a:r>
            <a:endParaRPr lang="fr-FR" sz="1600" b="1" dirty="0"/>
          </a:p>
        </p:txBody>
      </p:sp>
      <p:pic>
        <p:nvPicPr>
          <p:cNvPr id="6" name="Image 5">
            <a:extLst>
              <a:ext uri="{FF2B5EF4-FFF2-40B4-BE49-F238E27FC236}">
                <a16:creationId xmlns:a16="http://schemas.microsoft.com/office/drawing/2014/main" id="{1D91FC0D-397E-258E-E6C0-CC80013AAEF7}"/>
              </a:ext>
            </a:extLst>
          </p:cNvPr>
          <p:cNvPicPr>
            <a:picLocks noChangeAspect="1"/>
          </p:cNvPicPr>
          <p:nvPr/>
        </p:nvPicPr>
        <p:blipFill>
          <a:blip r:embed="rId3"/>
          <a:stretch>
            <a:fillRect/>
          </a:stretch>
        </p:blipFill>
        <p:spPr>
          <a:xfrm>
            <a:off x="442819" y="2670488"/>
            <a:ext cx="4108424" cy="2449707"/>
          </a:xfrm>
          <a:prstGeom prst="rect">
            <a:avLst/>
          </a:prstGeom>
        </p:spPr>
      </p:pic>
      <p:pic>
        <p:nvPicPr>
          <p:cNvPr id="7" name="Image 6">
            <a:extLst>
              <a:ext uri="{FF2B5EF4-FFF2-40B4-BE49-F238E27FC236}">
                <a16:creationId xmlns:a16="http://schemas.microsoft.com/office/drawing/2014/main" id="{DFEF33A3-1138-0CB3-1666-D9B9C8248278}"/>
              </a:ext>
            </a:extLst>
          </p:cNvPr>
          <p:cNvPicPr>
            <a:picLocks noChangeAspect="1"/>
          </p:cNvPicPr>
          <p:nvPr/>
        </p:nvPicPr>
        <p:blipFill>
          <a:blip r:embed="rId4"/>
          <a:stretch>
            <a:fillRect/>
          </a:stretch>
        </p:blipFill>
        <p:spPr>
          <a:xfrm>
            <a:off x="6449438" y="2646656"/>
            <a:ext cx="4847698" cy="2890510"/>
          </a:xfrm>
          <a:prstGeom prst="rect">
            <a:avLst/>
          </a:prstGeom>
        </p:spPr>
      </p:pic>
      <p:sp>
        <p:nvSpPr>
          <p:cNvPr id="8" name="Rectangle 7">
            <a:extLst>
              <a:ext uri="{FF2B5EF4-FFF2-40B4-BE49-F238E27FC236}">
                <a16:creationId xmlns:a16="http://schemas.microsoft.com/office/drawing/2014/main" id="{4F2AF978-9774-5690-845E-5C33B9756911}"/>
              </a:ext>
            </a:extLst>
          </p:cNvPr>
          <p:cNvSpPr/>
          <p:nvPr/>
        </p:nvSpPr>
        <p:spPr>
          <a:xfrm>
            <a:off x="10622711" y="4912076"/>
            <a:ext cx="574969" cy="26478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3B28C0E1-EC41-1928-97FD-EF04C71EFD62}"/>
              </a:ext>
            </a:extLst>
          </p:cNvPr>
          <p:cNvSpPr/>
          <p:nvPr/>
        </p:nvSpPr>
        <p:spPr>
          <a:xfrm>
            <a:off x="3919291" y="4565483"/>
            <a:ext cx="574969" cy="26478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070A72E2-C356-5083-75C2-7FA48461AEEB}"/>
              </a:ext>
            </a:extLst>
          </p:cNvPr>
          <p:cNvSpPr txBox="1"/>
          <p:nvPr/>
        </p:nvSpPr>
        <p:spPr>
          <a:xfrm>
            <a:off x="348010" y="1851306"/>
            <a:ext cx="4943837" cy="738664"/>
          </a:xfrm>
          <a:prstGeom prst="rect">
            <a:avLst/>
          </a:prstGeom>
          <a:noFill/>
        </p:spPr>
        <p:txBody>
          <a:bodyPr wrap="square" rtlCol="0">
            <a:spAutoFit/>
          </a:bodyPr>
          <a:lstStyle/>
          <a:p>
            <a:r>
              <a:rPr lang="fr-FR" sz="1400" dirty="0"/>
              <a:t>- Access to management and </a:t>
            </a:r>
            <a:r>
              <a:rPr lang="fr-FR" sz="1400" dirty="0" err="1"/>
              <a:t>quality</a:t>
            </a:r>
            <a:r>
              <a:rPr lang="fr-FR" sz="1400" dirty="0"/>
              <a:t> of </a:t>
            </a:r>
            <a:r>
              <a:rPr lang="fr-FR" sz="1400" dirty="0" err="1"/>
              <a:t>cutting</a:t>
            </a:r>
            <a:r>
              <a:rPr lang="fr-FR" sz="1400" dirty="0"/>
              <a:t> conditions, </a:t>
            </a:r>
            <a:r>
              <a:rPr lang="fr-FR" sz="1400" dirty="0" err="1"/>
              <a:t>that</a:t>
            </a:r>
            <a:r>
              <a:rPr lang="fr-FR" sz="1400" dirty="0"/>
              <a:t> can </a:t>
            </a:r>
            <a:r>
              <a:rPr lang="fr-FR" sz="1400" dirty="0" err="1"/>
              <a:t>be</a:t>
            </a:r>
            <a:r>
              <a:rPr lang="fr-FR" sz="1400" dirty="0"/>
              <a:t> </a:t>
            </a:r>
            <a:r>
              <a:rPr lang="fr-FR" sz="1400" dirty="0" err="1"/>
              <a:t>changed</a:t>
            </a:r>
            <a:r>
              <a:rPr lang="fr-FR" sz="1400" dirty="0"/>
              <a:t>.</a:t>
            </a:r>
          </a:p>
          <a:p>
            <a:r>
              <a:rPr lang="fr-FR" sz="1100" dirty="0">
                <a:latin typeface="+mn-lt"/>
              </a:rPr>
              <a:t>- </a:t>
            </a:r>
            <a:r>
              <a:rPr lang="en-US" sz="1400" b="0" i="0" u="none" strike="noStrike" baseline="0" dirty="0">
                <a:solidFill>
                  <a:srgbClr val="333333"/>
                </a:solidFill>
                <a:latin typeface="+mn-lt"/>
              </a:rPr>
              <a:t>The tool, material and cycles names are given (not changeable)</a:t>
            </a:r>
          </a:p>
        </p:txBody>
      </p:sp>
      <p:sp>
        <p:nvSpPr>
          <p:cNvPr id="11" name="Rectangle 10">
            <a:extLst>
              <a:ext uri="{FF2B5EF4-FFF2-40B4-BE49-F238E27FC236}">
                <a16:creationId xmlns:a16="http://schemas.microsoft.com/office/drawing/2014/main" id="{380417EE-CADE-6759-1FBF-6FA6C647D572}"/>
              </a:ext>
            </a:extLst>
          </p:cNvPr>
          <p:cNvSpPr/>
          <p:nvPr/>
        </p:nvSpPr>
        <p:spPr>
          <a:xfrm>
            <a:off x="442820" y="2910774"/>
            <a:ext cx="2369960" cy="161914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41D91481-0AFF-7164-6E85-D3D73FFA946E}"/>
              </a:ext>
            </a:extLst>
          </p:cNvPr>
          <p:cNvSpPr txBox="1"/>
          <p:nvPr/>
        </p:nvSpPr>
        <p:spPr>
          <a:xfrm>
            <a:off x="6301376" y="1804089"/>
            <a:ext cx="5609531" cy="738664"/>
          </a:xfrm>
          <a:prstGeom prst="rect">
            <a:avLst/>
          </a:prstGeom>
          <a:noFill/>
        </p:spPr>
        <p:txBody>
          <a:bodyPr wrap="square" rtlCol="0">
            <a:spAutoFit/>
          </a:bodyPr>
          <a:lstStyle/>
          <a:p>
            <a:r>
              <a:rPr lang="fr-FR" sz="1400" dirty="0"/>
              <a:t>- On the right </a:t>
            </a:r>
            <a:r>
              <a:rPr lang="fr-FR" sz="1400" dirty="0" err="1"/>
              <a:t>side</a:t>
            </a:r>
            <a:r>
              <a:rPr lang="fr-FR" sz="1400" dirty="0"/>
              <a:t> are </a:t>
            </a:r>
            <a:r>
              <a:rPr lang="fr-FR" sz="1400" dirty="0" err="1"/>
              <a:t>shown</a:t>
            </a:r>
            <a:r>
              <a:rPr lang="fr-FR" sz="1400" dirty="0"/>
              <a:t> the </a:t>
            </a:r>
            <a:r>
              <a:rPr lang="fr-FR" sz="1400" dirty="0" err="1"/>
              <a:t>cutting</a:t>
            </a:r>
            <a:r>
              <a:rPr lang="fr-FR" sz="1400" dirty="0"/>
              <a:t> conditions.</a:t>
            </a:r>
          </a:p>
          <a:p>
            <a:r>
              <a:rPr lang="en-US" sz="1400" b="0" i="0" u="none" strike="noStrike" baseline="0" dirty="0">
                <a:solidFill>
                  <a:srgbClr val="333333"/>
                </a:solidFill>
                <a:latin typeface="+mn-lt"/>
              </a:rPr>
              <a:t>- You can </a:t>
            </a:r>
            <a:r>
              <a:rPr lang="en-US" sz="1400" b="1" i="0" u="none" strike="noStrike" baseline="0" dirty="0">
                <a:solidFill>
                  <a:srgbClr val="333333"/>
                </a:solidFill>
                <a:latin typeface="+mn-lt"/>
              </a:rPr>
              <a:t>unlock</a:t>
            </a:r>
            <a:r>
              <a:rPr lang="en-US" sz="1400" b="0" i="0" u="none" strike="noStrike" baseline="0" dirty="0">
                <a:solidFill>
                  <a:srgbClr val="333333"/>
                </a:solidFill>
                <a:latin typeface="+mn-lt"/>
              </a:rPr>
              <a:t> them and </a:t>
            </a:r>
            <a:r>
              <a:rPr lang="en-US" sz="1400" b="1" i="0" u="none" strike="noStrike" baseline="0" dirty="0">
                <a:solidFill>
                  <a:srgbClr val="333333"/>
                </a:solidFill>
                <a:latin typeface="+mn-lt"/>
              </a:rPr>
              <a:t>modify</a:t>
            </a:r>
            <a:r>
              <a:rPr lang="en-US" sz="1400" b="0" i="0" u="none" strike="noStrike" baseline="0" dirty="0">
                <a:solidFill>
                  <a:srgbClr val="333333"/>
                </a:solidFill>
                <a:latin typeface="+mn-lt"/>
              </a:rPr>
              <a:t> them. You can even </a:t>
            </a:r>
            <a:r>
              <a:rPr lang="en-US" sz="1400" b="1" i="0" u="none" strike="noStrike" baseline="0" dirty="0">
                <a:solidFill>
                  <a:srgbClr val="333333"/>
                </a:solidFill>
                <a:latin typeface="+mn-lt"/>
              </a:rPr>
              <a:t>save them directly into the *.csv file</a:t>
            </a:r>
            <a:r>
              <a:rPr lang="en-US" sz="1400" b="0" i="0" u="none" strike="noStrike" baseline="0" dirty="0">
                <a:solidFill>
                  <a:srgbClr val="333333"/>
                </a:solidFill>
                <a:latin typeface="+mn-lt"/>
              </a:rPr>
              <a:t>!</a:t>
            </a:r>
          </a:p>
        </p:txBody>
      </p:sp>
      <p:sp>
        <p:nvSpPr>
          <p:cNvPr id="19" name="Rectangle 18">
            <a:extLst>
              <a:ext uri="{FF2B5EF4-FFF2-40B4-BE49-F238E27FC236}">
                <a16:creationId xmlns:a16="http://schemas.microsoft.com/office/drawing/2014/main" id="{9E9CEC79-DE8E-B78B-D164-B18D6574D63E}"/>
              </a:ext>
            </a:extLst>
          </p:cNvPr>
          <p:cNvSpPr/>
          <p:nvPr/>
        </p:nvSpPr>
        <p:spPr>
          <a:xfrm>
            <a:off x="9189077" y="2887486"/>
            <a:ext cx="1968550" cy="181868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1">
            <a:extLst>
              <a:ext uri="{FF2B5EF4-FFF2-40B4-BE49-F238E27FC236}">
                <a16:creationId xmlns:a16="http://schemas.microsoft.com/office/drawing/2014/main" id="{D26BE9E8-F727-0D12-5BB6-6C692077DDBE}"/>
              </a:ext>
            </a:extLst>
          </p:cNvPr>
          <p:cNvGrpSpPr/>
          <p:nvPr/>
        </p:nvGrpSpPr>
        <p:grpSpPr>
          <a:xfrm>
            <a:off x="10901142" y="314548"/>
            <a:ext cx="845672" cy="809283"/>
            <a:chOff x="10127164" y="5361875"/>
            <a:chExt cx="737060" cy="700541"/>
          </a:xfrm>
        </p:grpSpPr>
        <p:sp>
          <p:nvSpPr>
            <p:cNvPr id="3" name="Rectangle : coins arrondis 2">
              <a:extLst>
                <a:ext uri="{FF2B5EF4-FFF2-40B4-BE49-F238E27FC236}">
                  <a16:creationId xmlns:a16="http://schemas.microsoft.com/office/drawing/2014/main" id="{6418F778-3C7A-BD33-1B03-98F1928F218C}"/>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riangle isocèle 4">
              <a:extLst>
                <a:ext uri="{FF2B5EF4-FFF2-40B4-BE49-F238E27FC236}">
                  <a16:creationId xmlns:a16="http://schemas.microsoft.com/office/drawing/2014/main" id="{90CA9EA6-90BB-BFDC-6A9A-78808D09849F}"/>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519CE340-3E9F-72DE-62C3-B21C150C20CE}"/>
                </a:ext>
              </a:extLst>
            </p:cNvPr>
            <p:cNvSpPr txBox="1"/>
            <p:nvPr/>
          </p:nvSpPr>
          <p:spPr>
            <a:xfrm>
              <a:off x="10249461" y="5520166"/>
              <a:ext cx="614763" cy="399632"/>
            </a:xfrm>
            <a:prstGeom prst="rect">
              <a:avLst/>
            </a:prstGeom>
            <a:noFill/>
          </p:spPr>
          <p:txBody>
            <a:bodyPr wrap="square" rtlCol="0">
              <a:spAutoFit/>
            </a:bodyPr>
            <a:lstStyle/>
            <a:p>
              <a:r>
                <a:rPr lang="fr-FR" sz="2400" b="1" dirty="0">
                  <a:solidFill>
                    <a:schemeClr val="bg1"/>
                  </a:solidFill>
                </a:rPr>
                <a:t>31</a:t>
              </a:r>
              <a:endParaRPr lang="fr-FR" b="1" dirty="0">
                <a:solidFill>
                  <a:schemeClr val="bg1"/>
                </a:solidFill>
              </a:endParaRPr>
            </a:p>
          </p:txBody>
        </p:sp>
      </p:grpSp>
    </p:spTree>
    <p:extLst>
      <p:ext uri="{BB962C8B-B14F-4D97-AF65-F5344CB8AC3E}">
        <p14:creationId xmlns:p14="http://schemas.microsoft.com/office/powerpoint/2010/main" val="12051562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69320F-9B3A-4B30-7284-E4E72FE1701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94040C2-2363-5C31-492A-EC12037D4025}"/>
              </a:ext>
            </a:extLst>
          </p:cNvPr>
          <p:cNvSpPr txBox="1"/>
          <p:nvPr/>
        </p:nvSpPr>
        <p:spPr>
          <a:xfrm>
            <a:off x="335360" y="809978"/>
            <a:ext cx="7776864" cy="646331"/>
          </a:xfrm>
          <a:prstGeom prst="rect">
            <a:avLst/>
          </a:prstGeom>
          <a:noFill/>
        </p:spPr>
        <p:txBody>
          <a:bodyPr wrap="square" rtlCol="0">
            <a:spAutoFit/>
          </a:bodyPr>
          <a:lstStyle/>
          <a:p>
            <a:r>
              <a:rPr lang="fr-FR" sz="3600" err="1">
                <a:latin typeface="Calibri" panose="020F0502020204030204" pitchFamily="34" charset="0"/>
              </a:rPr>
              <a:t>Machining</a:t>
            </a:r>
            <a:r>
              <a:rPr lang="fr-FR" sz="3600">
                <a:latin typeface="Calibri" panose="020F0502020204030204" pitchFamily="34" charset="0"/>
              </a:rPr>
              <a:t> </a:t>
            </a:r>
            <a:r>
              <a:rPr lang="fr-FR" sz="3600" err="1">
                <a:latin typeface="Calibri" panose="020F0502020204030204" pitchFamily="34" charset="0"/>
              </a:rPr>
              <a:t>Generalities</a:t>
            </a:r>
            <a:endParaRPr lang="fr-FR" sz="3600">
              <a:latin typeface="Calibri" panose="020F0502020204030204" pitchFamily="34" charset="0"/>
            </a:endParaRPr>
          </a:p>
        </p:txBody>
      </p:sp>
      <p:sp>
        <p:nvSpPr>
          <p:cNvPr id="8" name="ZoneTexte 7">
            <a:extLst>
              <a:ext uri="{FF2B5EF4-FFF2-40B4-BE49-F238E27FC236}">
                <a16:creationId xmlns:a16="http://schemas.microsoft.com/office/drawing/2014/main" id="{995E90E4-D572-2A92-31CC-5E9FAE996302}"/>
              </a:ext>
            </a:extLst>
          </p:cNvPr>
          <p:cNvSpPr txBox="1"/>
          <p:nvPr/>
        </p:nvSpPr>
        <p:spPr>
          <a:xfrm>
            <a:off x="6686581" y="3036090"/>
            <a:ext cx="3059323" cy="1477328"/>
          </a:xfrm>
          <a:prstGeom prst="rect">
            <a:avLst/>
          </a:prstGeom>
          <a:noFill/>
        </p:spPr>
        <p:txBody>
          <a:bodyPr wrap="square" rtlCol="0">
            <a:spAutoFit/>
          </a:bodyPr>
          <a:lstStyle/>
          <a:p>
            <a:r>
              <a:rPr lang="fr-FR" dirty="0" err="1"/>
              <a:t>When</a:t>
            </a:r>
            <a:r>
              <a:rPr lang="fr-FR" dirty="0"/>
              <a:t> a cycle </a:t>
            </a:r>
            <a:r>
              <a:rPr lang="fr-FR" dirty="0" err="1"/>
              <a:t>is</a:t>
            </a:r>
            <a:r>
              <a:rPr lang="fr-FR" dirty="0"/>
              <a:t> </a:t>
            </a:r>
            <a:r>
              <a:rPr lang="fr-FR" dirty="0" err="1"/>
              <a:t>programmed</a:t>
            </a:r>
            <a:r>
              <a:rPr lang="fr-FR" dirty="0"/>
              <a:t> and have the </a:t>
            </a:r>
            <a:r>
              <a:rPr lang="fr-FR" dirty="0" err="1"/>
              <a:t>same</a:t>
            </a:r>
            <a:r>
              <a:rPr lang="fr-FR" dirty="0"/>
              <a:t> </a:t>
            </a:r>
            <a:r>
              <a:rPr lang="fr-FR" dirty="0" err="1"/>
              <a:t>name</a:t>
            </a:r>
            <a:r>
              <a:rPr lang="fr-FR" dirty="0"/>
              <a:t> as a cycle </a:t>
            </a:r>
            <a:r>
              <a:rPr lang="fr-FR" dirty="0" err="1"/>
              <a:t>already</a:t>
            </a:r>
            <a:r>
              <a:rPr lang="fr-FR" dirty="0"/>
              <a:t> </a:t>
            </a:r>
            <a:r>
              <a:rPr lang="fr-FR" dirty="0" err="1"/>
              <a:t>calculated</a:t>
            </a:r>
            <a:r>
              <a:rPr lang="fr-FR" dirty="0"/>
              <a:t>, GO2cam </a:t>
            </a:r>
            <a:r>
              <a:rPr lang="fr-FR" dirty="0" err="1"/>
              <a:t>gives</a:t>
            </a:r>
            <a:r>
              <a:rPr lang="fr-FR" dirty="0"/>
              <a:t> an </a:t>
            </a:r>
            <a:r>
              <a:rPr lang="fr-FR" b="1" dirty="0"/>
              <a:t>index </a:t>
            </a:r>
            <a:r>
              <a:rPr lang="fr-FR" b="1" dirty="0" err="1"/>
              <a:t>number</a:t>
            </a:r>
            <a:r>
              <a:rPr lang="fr-FR" dirty="0"/>
              <a:t> to </a:t>
            </a:r>
            <a:r>
              <a:rPr lang="fr-FR" dirty="0" err="1"/>
              <a:t>identify</a:t>
            </a:r>
            <a:r>
              <a:rPr lang="fr-FR" dirty="0"/>
              <a:t> the cycles.</a:t>
            </a:r>
          </a:p>
        </p:txBody>
      </p:sp>
      <p:pic>
        <p:nvPicPr>
          <p:cNvPr id="18" name="Image 17">
            <a:extLst>
              <a:ext uri="{FF2B5EF4-FFF2-40B4-BE49-F238E27FC236}">
                <a16:creationId xmlns:a16="http://schemas.microsoft.com/office/drawing/2014/main" id="{87C3AF9E-C0CC-1778-0459-038A59B40355}"/>
              </a:ext>
            </a:extLst>
          </p:cNvPr>
          <p:cNvPicPr>
            <a:picLocks noChangeAspect="1"/>
          </p:cNvPicPr>
          <p:nvPr/>
        </p:nvPicPr>
        <p:blipFill>
          <a:blip r:embed="rId2"/>
          <a:stretch>
            <a:fillRect/>
          </a:stretch>
        </p:blipFill>
        <p:spPr>
          <a:xfrm>
            <a:off x="9751709" y="2590037"/>
            <a:ext cx="2392667" cy="2196168"/>
          </a:xfrm>
          <a:prstGeom prst="rect">
            <a:avLst/>
          </a:prstGeom>
        </p:spPr>
      </p:pic>
      <p:sp>
        <p:nvSpPr>
          <p:cNvPr id="11" name="ZoneTexte 10">
            <a:extLst>
              <a:ext uri="{FF2B5EF4-FFF2-40B4-BE49-F238E27FC236}">
                <a16:creationId xmlns:a16="http://schemas.microsoft.com/office/drawing/2014/main" id="{6B919B3B-F06A-5186-95FC-F8A496155D52}"/>
              </a:ext>
            </a:extLst>
          </p:cNvPr>
          <p:cNvSpPr txBox="1"/>
          <p:nvPr/>
        </p:nvSpPr>
        <p:spPr>
          <a:xfrm>
            <a:off x="359762" y="2158727"/>
            <a:ext cx="5242937" cy="1477328"/>
          </a:xfrm>
          <a:prstGeom prst="rect">
            <a:avLst/>
          </a:prstGeom>
          <a:noFill/>
        </p:spPr>
        <p:txBody>
          <a:bodyPr wrap="square">
            <a:spAutoFit/>
          </a:bodyPr>
          <a:lstStyle/>
          <a:p>
            <a:r>
              <a:rPr lang="fr-FR" dirty="0"/>
              <a:t>2 </a:t>
            </a:r>
            <a:r>
              <a:rPr lang="fr-FR" dirty="0" err="1"/>
              <a:t>improvements</a:t>
            </a:r>
            <a:r>
              <a:rPr lang="fr-FR" dirty="0"/>
              <a:t> for the machine file:</a:t>
            </a:r>
          </a:p>
          <a:p>
            <a:r>
              <a:rPr lang="fr-FR" dirty="0"/>
              <a:t>- </a:t>
            </a:r>
            <a:r>
              <a:rPr lang="fr-FR" dirty="0" err="1"/>
              <a:t>Add</a:t>
            </a:r>
            <a:r>
              <a:rPr lang="fr-FR" dirty="0"/>
              <a:t> of </a:t>
            </a:r>
            <a:r>
              <a:rPr lang="fr-FR" b="1" dirty="0"/>
              <a:t>Rename</a:t>
            </a:r>
            <a:r>
              <a:rPr lang="fr-FR" dirty="0"/>
              <a:t> in the popup of </a:t>
            </a:r>
            <a:r>
              <a:rPr lang="fr-FR" dirty="0" err="1"/>
              <a:t>Machining</a:t>
            </a:r>
            <a:r>
              <a:rPr lang="fr-FR" dirty="0"/>
              <a:t> </a:t>
            </a:r>
            <a:r>
              <a:rPr lang="fr-FR" dirty="0" err="1"/>
              <a:t>Tree</a:t>
            </a:r>
            <a:endParaRPr lang="fr-FR" dirty="0"/>
          </a:p>
          <a:p>
            <a:r>
              <a:rPr lang="fr-FR" dirty="0"/>
              <a:t>- If </a:t>
            </a:r>
            <a:r>
              <a:rPr lang="fr-FR" dirty="0" err="1"/>
              <a:t>you</a:t>
            </a:r>
            <a:r>
              <a:rPr lang="fr-FR" dirty="0"/>
              <a:t> do ‘Save as…’, and if </a:t>
            </a:r>
            <a:r>
              <a:rPr lang="fr-FR" dirty="0" err="1"/>
              <a:t>there</a:t>
            </a:r>
            <a:r>
              <a:rPr lang="fr-FR" dirty="0"/>
              <a:t> are </a:t>
            </a:r>
            <a:r>
              <a:rPr lang="fr-FR" dirty="0" err="1"/>
              <a:t>some</a:t>
            </a:r>
            <a:r>
              <a:rPr lang="fr-FR" dirty="0"/>
              <a:t> files </a:t>
            </a:r>
            <a:r>
              <a:rPr lang="fr-FR" dirty="0" err="1"/>
              <a:t>linked</a:t>
            </a:r>
            <a:r>
              <a:rPr lang="fr-FR" dirty="0"/>
              <a:t> </a:t>
            </a:r>
            <a:r>
              <a:rPr lang="fr-FR" dirty="0" err="1"/>
              <a:t>with</a:t>
            </a:r>
            <a:r>
              <a:rPr lang="fr-FR" dirty="0"/>
              <a:t> the </a:t>
            </a:r>
            <a:r>
              <a:rPr lang="fr-FR" dirty="0" err="1"/>
              <a:t>same</a:t>
            </a:r>
            <a:r>
              <a:rPr lang="fr-FR" dirty="0"/>
              <a:t> </a:t>
            </a:r>
            <a:r>
              <a:rPr lang="fr-FR" dirty="0" err="1"/>
              <a:t>name</a:t>
            </a:r>
            <a:r>
              <a:rPr lang="fr-FR" dirty="0"/>
              <a:t>, </a:t>
            </a:r>
            <a:r>
              <a:rPr lang="fr-FR" dirty="0" err="1"/>
              <a:t>then</a:t>
            </a:r>
            <a:r>
              <a:rPr lang="fr-FR" dirty="0"/>
              <a:t> </a:t>
            </a:r>
            <a:r>
              <a:rPr lang="fr-FR" b="1" dirty="0" err="1"/>
              <a:t>those</a:t>
            </a:r>
            <a:r>
              <a:rPr lang="fr-FR" b="1" dirty="0"/>
              <a:t> files </a:t>
            </a:r>
            <a:r>
              <a:rPr lang="fr-FR" b="1" dirty="0" err="1"/>
              <a:t>will</a:t>
            </a:r>
            <a:r>
              <a:rPr lang="fr-FR" b="1" dirty="0"/>
              <a:t>  </a:t>
            </a:r>
            <a:r>
              <a:rPr lang="fr-FR" b="1" dirty="0" err="1"/>
              <a:t>also</a:t>
            </a:r>
            <a:r>
              <a:rPr lang="fr-FR" b="1" dirty="0"/>
              <a:t> </a:t>
            </a:r>
            <a:r>
              <a:rPr lang="fr-FR" b="1" dirty="0" err="1"/>
              <a:t>be</a:t>
            </a:r>
            <a:r>
              <a:rPr lang="fr-FR" b="1" dirty="0"/>
              <a:t> </a:t>
            </a:r>
            <a:r>
              <a:rPr lang="fr-FR" b="1" dirty="0" err="1"/>
              <a:t>copied</a:t>
            </a:r>
            <a:r>
              <a:rPr lang="fr-FR" b="1" dirty="0"/>
              <a:t> </a:t>
            </a:r>
            <a:r>
              <a:rPr lang="fr-FR" dirty="0" err="1"/>
              <a:t>under</a:t>
            </a:r>
            <a:r>
              <a:rPr lang="fr-FR" dirty="0"/>
              <a:t> the new </a:t>
            </a:r>
            <a:r>
              <a:rPr lang="fr-FR" dirty="0" err="1"/>
              <a:t>given</a:t>
            </a:r>
            <a:r>
              <a:rPr lang="fr-FR" dirty="0"/>
              <a:t> </a:t>
            </a:r>
            <a:r>
              <a:rPr lang="fr-FR" dirty="0" err="1"/>
              <a:t>name</a:t>
            </a:r>
            <a:r>
              <a:rPr lang="fr-FR" dirty="0"/>
              <a:t> (image, XML ...).</a:t>
            </a:r>
          </a:p>
        </p:txBody>
      </p:sp>
      <p:sp>
        <p:nvSpPr>
          <p:cNvPr id="9" name="ZoneTexte 8">
            <a:extLst>
              <a:ext uri="{FF2B5EF4-FFF2-40B4-BE49-F238E27FC236}">
                <a16:creationId xmlns:a16="http://schemas.microsoft.com/office/drawing/2014/main" id="{AEBBD18E-7CC7-F5C7-A2C1-7143D61CE79F}"/>
              </a:ext>
            </a:extLst>
          </p:cNvPr>
          <p:cNvSpPr txBox="1"/>
          <p:nvPr/>
        </p:nvSpPr>
        <p:spPr>
          <a:xfrm>
            <a:off x="455922" y="5313612"/>
            <a:ext cx="8735154" cy="923330"/>
          </a:xfrm>
          <a:prstGeom prst="rect">
            <a:avLst/>
          </a:prstGeom>
          <a:noFill/>
        </p:spPr>
        <p:txBody>
          <a:bodyPr wrap="square" rtlCol="0">
            <a:spAutoFit/>
          </a:bodyPr>
          <a:lstStyle/>
          <a:p>
            <a:pPr marR="0" algn="l" rtl="0"/>
            <a:r>
              <a:rPr lang="en-US" b="1" i="0" u="none" strike="noStrike" baseline="0" dirty="0">
                <a:latin typeface="+mn-lt"/>
              </a:rPr>
              <a:t>Units </a:t>
            </a:r>
            <a:r>
              <a:rPr lang="en-US" b="0" i="0" u="none" strike="noStrike" baseline="0" dirty="0">
                <a:latin typeface="+mn-lt"/>
              </a:rPr>
              <a:t>can be visualized in all the fields of strategy pages.</a:t>
            </a:r>
          </a:p>
          <a:p>
            <a:pPr marR="0" algn="l" rtl="0"/>
            <a:r>
              <a:rPr lang="en-US" b="1" i="0" u="none" strike="noStrike" baseline="0" dirty="0">
                <a:latin typeface="+mn-lt"/>
              </a:rPr>
              <a:t>Conversion</a:t>
            </a:r>
            <a:r>
              <a:rPr lang="en-US" b="0" i="0" u="none" strike="noStrike" baseline="0" dirty="0">
                <a:latin typeface="+mn-lt"/>
              </a:rPr>
              <a:t> from a unit to another is also available: if mm is the current unit, you can type in '1.24 m' and the field will display 1240 mm. Same to convert inches to mm and reverse.</a:t>
            </a:r>
          </a:p>
        </p:txBody>
      </p:sp>
      <p:sp>
        <p:nvSpPr>
          <p:cNvPr id="13" name="Rectangle 12">
            <a:extLst>
              <a:ext uri="{FF2B5EF4-FFF2-40B4-BE49-F238E27FC236}">
                <a16:creationId xmlns:a16="http://schemas.microsoft.com/office/drawing/2014/main" id="{BC5661F1-BC1B-350C-1261-E87BDB5E4755}"/>
              </a:ext>
            </a:extLst>
          </p:cNvPr>
          <p:cNvSpPr/>
          <p:nvPr/>
        </p:nvSpPr>
        <p:spPr>
          <a:xfrm>
            <a:off x="2440291" y="1642608"/>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Saeilo</a:t>
            </a:r>
            <a:endParaRPr lang="fr-FR" dirty="0">
              <a:solidFill>
                <a:srgbClr val="C00000"/>
              </a:solidFill>
            </a:endParaRPr>
          </a:p>
        </p:txBody>
      </p:sp>
      <p:sp>
        <p:nvSpPr>
          <p:cNvPr id="16" name="ZoneTexte 15">
            <a:extLst>
              <a:ext uri="{FF2B5EF4-FFF2-40B4-BE49-F238E27FC236}">
                <a16:creationId xmlns:a16="http://schemas.microsoft.com/office/drawing/2014/main" id="{AA252EB1-7B25-50AD-B894-22855B2ED60A}"/>
              </a:ext>
            </a:extLst>
          </p:cNvPr>
          <p:cNvSpPr txBox="1"/>
          <p:nvPr/>
        </p:nvSpPr>
        <p:spPr>
          <a:xfrm>
            <a:off x="360997" y="1700180"/>
            <a:ext cx="2966994" cy="369332"/>
          </a:xfrm>
          <a:prstGeom prst="rect">
            <a:avLst/>
          </a:prstGeom>
          <a:noFill/>
        </p:spPr>
        <p:txBody>
          <a:bodyPr wrap="square" rtlCol="0">
            <a:spAutoFit/>
          </a:bodyPr>
          <a:lstStyle/>
          <a:p>
            <a:r>
              <a:rPr lang="fr-FR" b="1" dirty="0"/>
              <a:t>Machine File</a:t>
            </a:r>
          </a:p>
        </p:txBody>
      </p:sp>
      <p:sp>
        <p:nvSpPr>
          <p:cNvPr id="17" name="Rectangle 16">
            <a:extLst>
              <a:ext uri="{FF2B5EF4-FFF2-40B4-BE49-F238E27FC236}">
                <a16:creationId xmlns:a16="http://schemas.microsoft.com/office/drawing/2014/main" id="{E402A0A3-38C3-2373-F15F-4B5CF67B31E1}"/>
              </a:ext>
            </a:extLst>
          </p:cNvPr>
          <p:cNvSpPr/>
          <p:nvPr/>
        </p:nvSpPr>
        <p:spPr>
          <a:xfrm rot="21297209">
            <a:off x="8873410" y="2080589"/>
            <a:ext cx="2554295"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14919</a:t>
            </a:r>
          </a:p>
        </p:txBody>
      </p:sp>
      <p:sp>
        <p:nvSpPr>
          <p:cNvPr id="21" name="ZoneTexte 20">
            <a:extLst>
              <a:ext uri="{FF2B5EF4-FFF2-40B4-BE49-F238E27FC236}">
                <a16:creationId xmlns:a16="http://schemas.microsoft.com/office/drawing/2014/main" id="{62A03793-695E-5AFE-366A-2614CD929D1A}"/>
              </a:ext>
            </a:extLst>
          </p:cNvPr>
          <p:cNvSpPr txBox="1"/>
          <p:nvPr/>
        </p:nvSpPr>
        <p:spPr>
          <a:xfrm>
            <a:off x="455922" y="4854567"/>
            <a:ext cx="2966994" cy="369332"/>
          </a:xfrm>
          <a:prstGeom prst="rect">
            <a:avLst/>
          </a:prstGeom>
          <a:noFill/>
        </p:spPr>
        <p:txBody>
          <a:bodyPr wrap="square" rtlCol="0">
            <a:spAutoFit/>
          </a:bodyPr>
          <a:lstStyle/>
          <a:p>
            <a:r>
              <a:rPr lang="fr-FR" b="1" dirty="0" err="1"/>
              <a:t>Strategy</a:t>
            </a:r>
            <a:r>
              <a:rPr lang="fr-FR" b="1" dirty="0"/>
              <a:t> Pages</a:t>
            </a:r>
          </a:p>
        </p:txBody>
      </p:sp>
      <p:sp>
        <p:nvSpPr>
          <p:cNvPr id="22" name="Rectangle 21">
            <a:extLst>
              <a:ext uri="{FF2B5EF4-FFF2-40B4-BE49-F238E27FC236}">
                <a16:creationId xmlns:a16="http://schemas.microsoft.com/office/drawing/2014/main" id="{E6909675-2328-116E-6B35-155463766CE8}"/>
              </a:ext>
            </a:extLst>
          </p:cNvPr>
          <p:cNvSpPr/>
          <p:nvPr/>
        </p:nvSpPr>
        <p:spPr>
          <a:xfrm rot="198186">
            <a:off x="2345017" y="4819218"/>
            <a:ext cx="2384486"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Gmbh - 15090</a:t>
            </a:r>
          </a:p>
        </p:txBody>
      </p:sp>
      <p:sp>
        <p:nvSpPr>
          <p:cNvPr id="24" name="ZoneTexte 23">
            <a:extLst>
              <a:ext uri="{FF2B5EF4-FFF2-40B4-BE49-F238E27FC236}">
                <a16:creationId xmlns:a16="http://schemas.microsoft.com/office/drawing/2014/main" id="{12ADB50F-E4AD-684E-19A3-1E7D1A96836D}"/>
              </a:ext>
            </a:extLst>
          </p:cNvPr>
          <p:cNvSpPr txBox="1"/>
          <p:nvPr/>
        </p:nvSpPr>
        <p:spPr>
          <a:xfrm>
            <a:off x="6686581" y="2577398"/>
            <a:ext cx="2966994" cy="369332"/>
          </a:xfrm>
          <a:prstGeom prst="rect">
            <a:avLst/>
          </a:prstGeom>
          <a:noFill/>
        </p:spPr>
        <p:txBody>
          <a:bodyPr wrap="square" rtlCol="0">
            <a:spAutoFit/>
          </a:bodyPr>
          <a:lstStyle/>
          <a:p>
            <a:r>
              <a:rPr lang="fr-FR" b="1" dirty="0" err="1"/>
              <a:t>Machining</a:t>
            </a:r>
            <a:r>
              <a:rPr lang="fr-FR" b="1" dirty="0"/>
              <a:t> </a:t>
            </a:r>
            <a:r>
              <a:rPr lang="fr-FR" b="1" dirty="0" err="1"/>
              <a:t>Tree</a:t>
            </a:r>
            <a:endParaRPr lang="fr-FR" b="1" dirty="0"/>
          </a:p>
        </p:txBody>
      </p:sp>
      <p:grpSp>
        <p:nvGrpSpPr>
          <p:cNvPr id="10" name="Groupe 9">
            <a:extLst>
              <a:ext uri="{FF2B5EF4-FFF2-40B4-BE49-F238E27FC236}">
                <a16:creationId xmlns:a16="http://schemas.microsoft.com/office/drawing/2014/main" id="{08281018-8144-4679-F19E-3111AD837EA8}"/>
              </a:ext>
            </a:extLst>
          </p:cNvPr>
          <p:cNvGrpSpPr/>
          <p:nvPr/>
        </p:nvGrpSpPr>
        <p:grpSpPr>
          <a:xfrm>
            <a:off x="10901142" y="314548"/>
            <a:ext cx="845672" cy="809283"/>
            <a:chOff x="10127164" y="5361875"/>
            <a:chExt cx="737060" cy="700541"/>
          </a:xfrm>
        </p:grpSpPr>
        <p:sp>
          <p:nvSpPr>
            <p:cNvPr id="12" name="Rectangle : coins arrondis 11">
              <a:extLst>
                <a:ext uri="{FF2B5EF4-FFF2-40B4-BE49-F238E27FC236}">
                  <a16:creationId xmlns:a16="http://schemas.microsoft.com/office/drawing/2014/main" id="{16ABEE2B-312E-6F5C-6588-AB705D8F2F7A}"/>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riangle isocèle 13">
              <a:extLst>
                <a:ext uri="{FF2B5EF4-FFF2-40B4-BE49-F238E27FC236}">
                  <a16:creationId xmlns:a16="http://schemas.microsoft.com/office/drawing/2014/main" id="{3F322737-CE98-AE3A-8A6A-E39F93B50570}"/>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C46BD4D7-BA76-75B9-8B7B-B2A1C063CE5D}"/>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32</a:t>
              </a:r>
              <a:endParaRPr lang="fr-FR" b="1" dirty="0">
                <a:solidFill>
                  <a:schemeClr val="bg1"/>
                </a:solidFill>
              </a:endParaRPr>
            </a:p>
          </p:txBody>
        </p:sp>
      </p:grpSp>
    </p:spTree>
    <p:extLst>
      <p:ext uri="{BB962C8B-B14F-4D97-AF65-F5344CB8AC3E}">
        <p14:creationId xmlns:p14="http://schemas.microsoft.com/office/powerpoint/2010/main" val="22682736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3"/>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7A69320F-9B3A-4B30-7284-E4E72FE1701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12" name="ZoneTexte 11">
            <a:extLst>
              <a:ext uri="{FF2B5EF4-FFF2-40B4-BE49-F238E27FC236}">
                <a16:creationId xmlns:a16="http://schemas.microsoft.com/office/drawing/2014/main" id="{AC3F03A2-F12F-A15E-978B-E8D370648976}"/>
              </a:ext>
            </a:extLst>
          </p:cNvPr>
          <p:cNvSpPr txBox="1"/>
          <p:nvPr/>
        </p:nvSpPr>
        <p:spPr>
          <a:xfrm>
            <a:off x="7082990" y="5080025"/>
            <a:ext cx="4554419" cy="923330"/>
          </a:xfrm>
          <a:prstGeom prst="rect">
            <a:avLst/>
          </a:prstGeom>
          <a:noFill/>
        </p:spPr>
        <p:txBody>
          <a:bodyPr wrap="square">
            <a:spAutoFit/>
          </a:bodyPr>
          <a:lstStyle/>
          <a:p>
            <a:r>
              <a:rPr lang="fr-FR" dirty="0"/>
              <a:t>If the </a:t>
            </a:r>
            <a:r>
              <a:rPr lang="fr-FR" dirty="0" err="1"/>
              <a:t>status</a:t>
            </a:r>
            <a:r>
              <a:rPr lang="fr-FR" dirty="0"/>
              <a:t> to update </a:t>
            </a:r>
            <a:r>
              <a:rPr lang="fr-FR" dirty="0" err="1"/>
              <a:t>is</a:t>
            </a:r>
            <a:r>
              <a:rPr lang="fr-FR" dirty="0"/>
              <a:t> </a:t>
            </a:r>
            <a:r>
              <a:rPr lang="fr-FR" b="1" dirty="0"/>
              <a:t>orange </a:t>
            </a:r>
            <a:r>
              <a:rPr lang="fr-FR" dirty="0"/>
              <a:t>and </a:t>
            </a:r>
            <a:r>
              <a:rPr lang="fr-FR" dirty="0" err="1"/>
              <a:t>that</a:t>
            </a:r>
            <a:r>
              <a:rPr lang="fr-FR" dirty="0"/>
              <a:t> </a:t>
            </a:r>
            <a:r>
              <a:rPr lang="fr-FR" dirty="0" err="1"/>
              <a:t>you</a:t>
            </a:r>
            <a:r>
              <a:rPr lang="fr-FR" dirty="0"/>
              <a:t> </a:t>
            </a:r>
            <a:r>
              <a:rPr lang="fr-FR" dirty="0" err="1"/>
              <a:t>save</a:t>
            </a:r>
            <a:r>
              <a:rPr lang="fr-FR" dirty="0"/>
              <a:t> the file, the update </a:t>
            </a:r>
            <a:r>
              <a:rPr lang="fr-FR" dirty="0" err="1"/>
              <a:t>is</a:t>
            </a:r>
            <a:r>
              <a:rPr lang="fr-FR" dirty="0"/>
              <a:t> </a:t>
            </a:r>
            <a:r>
              <a:rPr lang="fr-FR" dirty="0" err="1"/>
              <a:t>now</a:t>
            </a:r>
            <a:r>
              <a:rPr lang="fr-FR" dirty="0"/>
              <a:t> </a:t>
            </a:r>
            <a:r>
              <a:rPr lang="fr-FR" dirty="0" err="1"/>
              <a:t>saved</a:t>
            </a:r>
            <a:r>
              <a:rPr lang="fr-FR" dirty="0"/>
              <a:t> and </a:t>
            </a:r>
            <a:r>
              <a:rPr lang="fr-FR" dirty="0" err="1"/>
              <a:t>kept</a:t>
            </a:r>
            <a:r>
              <a:rPr lang="fr-FR" dirty="0"/>
              <a:t> in the PCE file.</a:t>
            </a:r>
          </a:p>
        </p:txBody>
      </p:sp>
      <p:sp>
        <p:nvSpPr>
          <p:cNvPr id="5" name="ZoneTexte 4">
            <a:extLst>
              <a:ext uri="{FF2B5EF4-FFF2-40B4-BE49-F238E27FC236}">
                <a16:creationId xmlns:a16="http://schemas.microsoft.com/office/drawing/2014/main" id="{02785117-572F-6581-3D5C-083356C0A348}"/>
              </a:ext>
            </a:extLst>
          </p:cNvPr>
          <p:cNvSpPr txBox="1"/>
          <p:nvPr/>
        </p:nvSpPr>
        <p:spPr>
          <a:xfrm>
            <a:off x="335360" y="809978"/>
            <a:ext cx="7776864" cy="646331"/>
          </a:xfrm>
          <a:prstGeom prst="rect">
            <a:avLst/>
          </a:prstGeom>
          <a:noFill/>
        </p:spPr>
        <p:txBody>
          <a:bodyPr wrap="square" rtlCol="0">
            <a:spAutoFit/>
          </a:bodyPr>
          <a:lstStyle/>
          <a:p>
            <a:r>
              <a:rPr lang="fr-FR" sz="3600" err="1">
                <a:latin typeface="Calibri" panose="020F0502020204030204" pitchFamily="34" charset="0"/>
              </a:rPr>
              <a:t>Machining</a:t>
            </a:r>
            <a:r>
              <a:rPr lang="fr-FR" sz="3600">
                <a:latin typeface="Calibri" panose="020F0502020204030204" pitchFamily="34" charset="0"/>
              </a:rPr>
              <a:t> </a:t>
            </a:r>
            <a:r>
              <a:rPr lang="fr-FR" sz="3600" err="1">
                <a:latin typeface="Calibri" panose="020F0502020204030204" pitchFamily="34" charset="0"/>
              </a:rPr>
              <a:t>Generalities</a:t>
            </a:r>
            <a:endParaRPr lang="fr-FR" sz="3600">
              <a:latin typeface="Calibri" panose="020F0502020204030204" pitchFamily="34" charset="0"/>
            </a:endParaRPr>
          </a:p>
        </p:txBody>
      </p:sp>
      <p:sp>
        <p:nvSpPr>
          <p:cNvPr id="16" name="ZoneTexte 15">
            <a:extLst>
              <a:ext uri="{FF2B5EF4-FFF2-40B4-BE49-F238E27FC236}">
                <a16:creationId xmlns:a16="http://schemas.microsoft.com/office/drawing/2014/main" id="{355F96CA-2D88-63BB-36FB-85B4F7C67DFD}"/>
              </a:ext>
            </a:extLst>
          </p:cNvPr>
          <p:cNvSpPr txBox="1"/>
          <p:nvPr/>
        </p:nvSpPr>
        <p:spPr>
          <a:xfrm>
            <a:off x="7268057" y="2654141"/>
            <a:ext cx="4141432" cy="646331"/>
          </a:xfrm>
          <a:prstGeom prst="rect">
            <a:avLst/>
          </a:prstGeom>
          <a:noFill/>
        </p:spPr>
        <p:txBody>
          <a:bodyPr wrap="square" rtlCol="0">
            <a:spAutoFit/>
          </a:bodyPr>
          <a:lstStyle/>
          <a:p>
            <a:r>
              <a:rPr lang="fr-FR" dirty="0" err="1"/>
              <a:t>We</a:t>
            </a:r>
            <a:r>
              <a:rPr lang="fr-FR" dirty="0"/>
              <a:t> </a:t>
            </a:r>
            <a:r>
              <a:rPr lang="fr-FR" dirty="0" err="1"/>
              <a:t>added</a:t>
            </a:r>
            <a:r>
              <a:rPr lang="fr-FR" dirty="0"/>
              <a:t> </a:t>
            </a:r>
            <a:r>
              <a:rPr lang="fr-FR" b="1" dirty="0"/>
              <a:t>Z </a:t>
            </a:r>
            <a:r>
              <a:rPr lang="fr-FR" b="1" dirty="0" err="1"/>
              <a:t>allowance</a:t>
            </a:r>
            <a:r>
              <a:rPr lang="fr-FR" b="1" dirty="0"/>
              <a:t> </a:t>
            </a:r>
            <a:r>
              <a:rPr lang="fr-FR" dirty="0"/>
              <a:t>and </a:t>
            </a:r>
            <a:r>
              <a:rPr lang="fr-FR" b="1" dirty="0"/>
              <a:t>XY </a:t>
            </a:r>
            <a:r>
              <a:rPr lang="fr-FR" b="1" dirty="0" err="1"/>
              <a:t>allowance</a:t>
            </a:r>
            <a:r>
              <a:rPr lang="fr-FR" b="1" dirty="0"/>
              <a:t> </a:t>
            </a:r>
            <a:r>
              <a:rPr lang="fr-FR" dirty="0"/>
              <a:t>for </a:t>
            </a:r>
            <a:r>
              <a:rPr lang="fr-FR" dirty="0" err="1"/>
              <a:t>turning</a:t>
            </a:r>
            <a:r>
              <a:rPr lang="fr-FR" dirty="0"/>
              <a:t> </a:t>
            </a:r>
            <a:r>
              <a:rPr lang="fr-FR" dirty="0" err="1"/>
              <a:t>operations</a:t>
            </a:r>
            <a:endParaRPr lang="fr-FR" dirty="0"/>
          </a:p>
        </p:txBody>
      </p:sp>
      <p:sp>
        <p:nvSpPr>
          <p:cNvPr id="10" name="Rectangle 9">
            <a:extLst>
              <a:ext uri="{FF2B5EF4-FFF2-40B4-BE49-F238E27FC236}">
                <a16:creationId xmlns:a16="http://schemas.microsoft.com/office/drawing/2014/main" id="{196CFAAE-E380-15EB-B36F-CBD58BE597C5}"/>
              </a:ext>
            </a:extLst>
          </p:cNvPr>
          <p:cNvSpPr/>
          <p:nvPr/>
        </p:nvSpPr>
        <p:spPr>
          <a:xfrm>
            <a:off x="2712489" y="1730707"/>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Camn’GO</a:t>
            </a:r>
            <a:r>
              <a:rPr lang="fr-FR" dirty="0">
                <a:solidFill>
                  <a:srgbClr val="C00000"/>
                </a:solidFill>
              </a:rPr>
              <a:t> - </a:t>
            </a:r>
            <a:r>
              <a:rPr lang="fr-FR" b="1" dirty="0">
                <a:solidFill>
                  <a:srgbClr val="C00000"/>
                </a:solidFill>
              </a:rPr>
              <a:t>15129</a:t>
            </a:r>
          </a:p>
        </p:txBody>
      </p:sp>
      <p:sp>
        <p:nvSpPr>
          <p:cNvPr id="14" name="ZoneTexte 13">
            <a:extLst>
              <a:ext uri="{FF2B5EF4-FFF2-40B4-BE49-F238E27FC236}">
                <a16:creationId xmlns:a16="http://schemas.microsoft.com/office/drawing/2014/main" id="{F6F26645-4B98-1929-4870-7C78468CA954}"/>
              </a:ext>
            </a:extLst>
          </p:cNvPr>
          <p:cNvSpPr txBox="1"/>
          <p:nvPr/>
        </p:nvSpPr>
        <p:spPr>
          <a:xfrm>
            <a:off x="405949" y="2223573"/>
            <a:ext cx="4200860" cy="646331"/>
          </a:xfrm>
          <a:prstGeom prst="rect">
            <a:avLst/>
          </a:prstGeom>
          <a:noFill/>
        </p:spPr>
        <p:txBody>
          <a:bodyPr wrap="square" rtlCol="0">
            <a:spAutoFit/>
          </a:bodyPr>
          <a:lstStyle/>
          <a:p>
            <a:r>
              <a:rPr lang="fr-FR" dirty="0"/>
              <a:t>‘</a:t>
            </a:r>
            <a:r>
              <a:rPr lang="fr-FR" b="1" dirty="0"/>
              <a:t>Tool Orientation</a:t>
            </a:r>
            <a:r>
              <a:rPr lang="fr-FR" dirty="0"/>
              <a:t>’ and ‘</a:t>
            </a:r>
            <a:r>
              <a:rPr lang="fr-FR" b="1" dirty="0"/>
              <a:t>Part Rot</a:t>
            </a:r>
            <a:r>
              <a:rPr lang="fr-FR" dirty="0"/>
              <a:t>’ are </a:t>
            </a:r>
            <a:r>
              <a:rPr lang="fr-FR" dirty="0" err="1"/>
              <a:t>added</a:t>
            </a:r>
            <a:r>
              <a:rPr lang="fr-FR" dirty="0"/>
              <a:t> in the List of </a:t>
            </a:r>
            <a:r>
              <a:rPr lang="fr-FR" dirty="0" err="1"/>
              <a:t>Machining</a:t>
            </a:r>
            <a:r>
              <a:rPr lang="fr-FR" dirty="0"/>
              <a:t> ‘</a:t>
            </a:r>
            <a:r>
              <a:rPr lang="fr-FR" b="1" dirty="0"/>
              <a:t>Mach Plane</a:t>
            </a:r>
            <a:r>
              <a:rPr lang="fr-FR" dirty="0"/>
              <a:t>’</a:t>
            </a:r>
          </a:p>
        </p:txBody>
      </p:sp>
      <p:pic>
        <p:nvPicPr>
          <p:cNvPr id="17" name="Picture 18">
            <a:extLst>
              <a:ext uri="{FF2B5EF4-FFF2-40B4-BE49-F238E27FC236}">
                <a16:creationId xmlns:a16="http://schemas.microsoft.com/office/drawing/2014/main" id="{4E746AC6-71E2-AFC9-5B87-F7B2721F3FA0}"/>
              </a:ext>
            </a:extLst>
          </p:cNvPr>
          <p:cNvPicPr>
            <a:picLocks noChangeAspect="1"/>
          </p:cNvPicPr>
          <p:nvPr/>
        </p:nvPicPr>
        <p:blipFill rotWithShape="1">
          <a:blip r:embed="rId4"/>
          <a:srcRect l="1029" t="1383"/>
          <a:stretch/>
        </p:blipFill>
        <p:spPr>
          <a:xfrm>
            <a:off x="0" y="3176374"/>
            <a:ext cx="6018028" cy="3359832"/>
          </a:xfrm>
          <a:prstGeom prst="rect">
            <a:avLst/>
          </a:prstGeom>
        </p:spPr>
      </p:pic>
      <p:sp>
        <p:nvSpPr>
          <p:cNvPr id="18" name="Rectangle 17">
            <a:extLst>
              <a:ext uri="{FF2B5EF4-FFF2-40B4-BE49-F238E27FC236}">
                <a16:creationId xmlns:a16="http://schemas.microsoft.com/office/drawing/2014/main" id="{26C66EAA-F697-A920-54BE-BE639E5C03E9}"/>
              </a:ext>
            </a:extLst>
          </p:cNvPr>
          <p:cNvSpPr/>
          <p:nvPr/>
        </p:nvSpPr>
        <p:spPr>
          <a:xfrm>
            <a:off x="7700834" y="1644897"/>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Saeilo</a:t>
            </a:r>
            <a:r>
              <a:rPr lang="fr-FR" dirty="0">
                <a:solidFill>
                  <a:srgbClr val="C00000"/>
                </a:solidFill>
              </a:rPr>
              <a:t> - </a:t>
            </a:r>
            <a:r>
              <a:rPr lang="fr-FR" b="1" dirty="0">
                <a:solidFill>
                  <a:srgbClr val="C00000"/>
                </a:solidFill>
              </a:rPr>
              <a:t>15424</a:t>
            </a:r>
          </a:p>
        </p:txBody>
      </p:sp>
      <p:sp>
        <p:nvSpPr>
          <p:cNvPr id="19" name="ZoneTexte 18">
            <a:extLst>
              <a:ext uri="{FF2B5EF4-FFF2-40B4-BE49-F238E27FC236}">
                <a16:creationId xmlns:a16="http://schemas.microsoft.com/office/drawing/2014/main" id="{1A7EC1B6-A0CB-499D-CE1F-92EC3EA1D67D}"/>
              </a:ext>
            </a:extLst>
          </p:cNvPr>
          <p:cNvSpPr txBox="1"/>
          <p:nvPr/>
        </p:nvSpPr>
        <p:spPr>
          <a:xfrm>
            <a:off x="743769" y="1700180"/>
            <a:ext cx="2966994" cy="369332"/>
          </a:xfrm>
          <a:prstGeom prst="rect">
            <a:avLst/>
          </a:prstGeom>
          <a:noFill/>
        </p:spPr>
        <p:txBody>
          <a:bodyPr wrap="square" rtlCol="0">
            <a:spAutoFit/>
          </a:bodyPr>
          <a:lstStyle/>
          <a:p>
            <a:r>
              <a:rPr lang="fr-FR" b="1" dirty="0"/>
              <a:t>List of Operations</a:t>
            </a:r>
          </a:p>
        </p:txBody>
      </p:sp>
      <p:sp>
        <p:nvSpPr>
          <p:cNvPr id="20" name="Rectangle 19">
            <a:extLst>
              <a:ext uri="{FF2B5EF4-FFF2-40B4-BE49-F238E27FC236}">
                <a16:creationId xmlns:a16="http://schemas.microsoft.com/office/drawing/2014/main" id="{A76B1D2A-0554-A6E1-A71D-53B81C004A49}"/>
              </a:ext>
            </a:extLst>
          </p:cNvPr>
          <p:cNvSpPr/>
          <p:nvPr/>
        </p:nvSpPr>
        <p:spPr>
          <a:xfrm>
            <a:off x="4320841" y="3981910"/>
            <a:ext cx="1548329" cy="236841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E01EC5E6-6FC0-3D54-776F-E4ED610CAFE7}"/>
              </a:ext>
            </a:extLst>
          </p:cNvPr>
          <p:cNvSpPr/>
          <p:nvPr/>
        </p:nvSpPr>
        <p:spPr>
          <a:xfrm rot="285184">
            <a:off x="9579842" y="1889232"/>
            <a:ext cx="2479738"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15299</a:t>
            </a:r>
          </a:p>
        </p:txBody>
      </p:sp>
      <p:sp>
        <p:nvSpPr>
          <p:cNvPr id="23" name="ZoneTexte 22">
            <a:extLst>
              <a:ext uri="{FF2B5EF4-FFF2-40B4-BE49-F238E27FC236}">
                <a16:creationId xmlns:a16="http://schemas.microsoft.com/office/drawing/2014/main" id="{F65E64D1-94E1-B0D1-A0C6-CF1DD8FCBFA9}"/>
              </a:ext>
            </a:extLst>
          </p:cNvPr>
          <p:cNvSpPr txBox="1"/>
          <p:nvPr/>
        </p:nvSpPr>
        <p:spPr>
          <a:xfrm>
            <a:off x="7268057" y="2208831"/>
            <a:ext cx="2966994" cy="369332"/>
          </a:xfrm>
          <a:prstGeom prst="rect">
            <a:avLst/>
          </a:prstGeom>
          <a:noFill/>
        </p:spPr>
        <p:txBody>
          <a:bodyPr wrap="square" rtlCol="0">
            <a:spAutoFit/>
          </a:bodyPr>
          <a:lstStyle/>
          <a:p>
            <a:r>
              <a:rPr lang="fr-FR" b="1" dirty="0" err="1"/>
              <a:t>Customize</a:t>
            </a:r>
            <a:r>
              <a:rPr lang="fr-FR" b="1" dirty="0"/>
              <a:t> List of Operations</a:t>
            </a:r>
          </a:p>
        </p:txBody>
      </p:sp>
      <p:sp>
        <p:nvSpPr>
          <p:cNvPr id="24" name="Rectangle 23">
            <a:extLst>
              <a:ext uri="{FF2B5EF4-FFF2-40B4-BE49-F238E27FC236}">
                <a16:creationId xmlns:a16="http://schemas.microsoft.com/office/drawing/2014/main" id="{9E00C969-20CA-FD7C-E8B4-9B97D6C51FB1}"/>
              </a:ext>
            </a:extLst>
          </p:cNvPr>
          <p:cNvSpPr/>
          <p:nvPr/>
        </p:nvSpPr>
        <p:spPr>
          <a:xfrm>
            <a:off x="8837131" y="4694726"/>
            <a:ext cx="2912458"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System Technology - </a:t>
            </a:r>
            <a:r>
              <a:rPr lang="fr-FR" b="1" dirty="0">
                <a:solidFill>
                  <a:srgbClr val="C00000"/>
                </a:solidFill>
              </a:rPr>
              <a:t>15016</a:t>
            </a:r>
          </a:p>
        </p:txBody>
      </p:sp>
      <p:pic>
        <p:nvPicPr>
          <p:cNvPr id="26" name="Image 25">
            <a:extLst>
              <a:ext uri="{FF2B5EF4-FFF2-40B4-BE49-F238E27FC236}">
                <a16:creationId xmlns:a16="http://schemas.microsoft.com/office/drawing/2014/main" id="{C10B7794-84FE-C82F-E656-1B6F2302E385}"/>
              </a:ext>
            </a:extLst>
          </p:cNvPr>
          <p:cNvPicPr>
            <a:picLocks noChangeAspect="1"/>
          </p:cNvPicPr>
          <p:nvPr/>
        </p:nvPicPr>
        <p:blipFill>
          <a:blip r:embed="rId5"/>
          <a:stretch>
            <a:fillRect/>
          </a:stretch>
        </p:blipFill>
        <p:spPr>
          <a:xfrm>
            <a:off x="360997" y="1663330"/>
            <a:ext cx="387202" cy="387202"/>
          </a:xfrm>
          <a:prstGeom prst="rect">
            <a:avLst/>
          </a:prstGeom>
        </p:spPr>
      </p:pic>
      <p:pic>
        <p:nvPicPr>
          <p:cNvPr id="28" name="Image 27">
            <a:extLst>
              <a:ext uri="{FF2B5EF4-FFF2-40B4-BE49-F238E27FC236}">
                <a16:creationId xmlns:a16="http://schemas.microsoft.com/office/drawing/2014/main" id="{0BD4DA10-C7A4-63CE-1A6C-59B44CDE726F}"/>
              </a:ext>
            </a:extLst>
          </p:cNvPr>
          <p:cNvPicPr>
            <a:picLocks noChangeAspect="1"/>
          </p:cNvPicPr>
          <p:nvPr/>
        </p:nvPicPr>
        <p:blipFill>
          <a:blip r:embed="rId6"/>
          <a:stretch>
            <a:fillRect/>
          </a:stretch>
        </p:blipFill>
        <p:spPr>
          <a:xfrm>
            <a:off x="6810730" y="2199544"/>
            <a:ext cx="387203" cy="387203"/>
          </a:xfrm>
          <a:prstGeom prst="rect">
            <a:avLst/>
          </a:prstGeom>
        </p:spPr>
      </p:pic>
      <p:pic>
        <p:nvPicPr>
          <p:cNvPr id="6" name="Image 5">
            <a:extLst>
              <a:ext uri="{FF2B5EF4-FFF2-40B4-BE49-F238E27FC236}">
                <a16:creationId xmlns:a16="http://schemas.microsoft.com/office/drawing/2014/main" id="{2EF18E06-7D6C-1A91-81C4-7C2CC84BF28E}"/>
              </a:ext>
            </a:extLst>
          </p:cNvPr>
          <p:cNvPicPr>
            <a:picLocks noChangeAspect="1"/>
          </p:cNvPicPr>
          <p:nvPr/>
        </p:nvPicPr>
        <p:blipFill>
          <a:blip r:embed="rId7"/>
          <a:stretch>
            <a:fillRect/>
          </a:stretch>
        </p:blipFill>
        <p:spPr>
          <a:xfrm>
            <a:off x="6889293" y="4701406"/>
            <a:ext cx="387203" cy="387203"/>
          </a:xfrm>
          <a:prstGeom prst="rect">
            <a:avLst/>
          </a:prstGeom>
        </p:spPr>
      </p:pic>
      <p:sp>
        <p:nvSpPr>
          <p:cNvPr id="8" name="ZoneTexte 7">
            <a:extLst>
              <a:ext uri="{FF2B5EF4-FFF2-40B4-BE49-F238E27FC236}">
                <a16:creationId xmlns:a16="http://schemas.microsoft.com/office/drawing/2014/main" id="{5D18776A-BF3D-0690-D342-503D0ED8536F}"/>
              </a:ext>
            </a:extLst>
          </p:cNvPr>
          <p:cNvSpPr txBox="1"/>
          <p:nvPr/>
        </p:nvSpPr>
        <p:spPr>
          <a:xfrm>
            <a:off x="7236279" y="4694726"/>
            <a:ext cx="1273652" cy="369332"/>
          </a:xfrm>
          <a:prstGeom prst="rect">
            <a:avLst/>
          </a:prstGeom>
          <a:noFill/>
        </p:spPr>
        <p:txBody>
          <a:bodyPr wrap="square">
            <a:spAutoFit/>
          </a:bodyPr>
          <a:lstStyle/>
          <a:p>
            <a:r>
              <a:rPr lang="fr-FR" b="1" dirty="0"/>
              <a:t>Update</a:t>
            </a:r>
            <a:endParaRPr lang="fr-FR" dirty="0"/>
          </a:p>
        </p:txBody>
      </p:sp>
      <p:grpSp>
        <p:nvGrpSpPr>
          <p:cNvPr id="4" name="Groupe 3">
            <a:extLst>
              <a:ext uri="{FF2B5EF4-FFF2-40B4-BE49-F238E27FC236}">
                <a16:creationId xmlns:a16="http://schemas.microsoft.com/office/drawing/2014/main" id="{73821C65-BE3D-4CF4-689F-C1A50D0964B6}"/>
              </a:ext>
            </a:extLst>
          </p:cNvPr>
          <p:cNvGrpSpPr/>
          <p:nvPr/>
        </p:nvGrpSpPr>
        <p:grpSpPr>
          <a:xfrm>
            <a:off x="4734845" y="1765866"/>
            <a:ext cx="845672" cy="809283"/>
            <a:chOff x="10127164" y="5361875"/>
            <a:chExt cx="737060" cy="700541"/>
          </a:xfrm>
        </p:grpSpPr>
        <p:sp>
          <p:nvSpPr>
            <p:cNvPr id="7" name="Rectangle : coins arrondis 6">
              <a:extLst>
                <a:ext uri="{FF2B5EF4-FFF2-40B4-BE49-F238E27FC236}">
                  <a16:creationId xmlns:a16="http://schemas.microsoft.com/office/drawing/2014/main" id="{D2616118-F7BF-AD8E-875C-3E9BC6DCBBC9}"/>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a:extLst>
                <a:ext uri="{FF2B5EF4-FFF2-40B4-BE49-F238E27FC236}">
                  <a16:creationId xmlns:a16="http://schemas.microsoft.com/office/drawing/2014/main" id="{408EB74A-5E8C-9206-9B0B-C62201AFFCC8}"/>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D215FBA-2022-0017-0BE5-F5B38C7E0B37}"/>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32</a:t>
              </a:r>
              <a:endParaRPr lang="fr-FR" b="1" dirty="0">
                <a:solidFill>
                  <a:schemeClr val="bg1"/>
                </a:solidFill>
              </a:endParaRPr>
            </a:p>
          </p:txBody>
        </p:sp>
      </p:grpSp>
    </p:spTree>
    <p:extLst>
      <p:ext uri="{BB962C8B-B14F-4D97-AF65-F5344CB8AC3E}">
        <p14:creationId xmlns:p14="http://schemas.microsoft.com/office/powerpoint/2010/main" val="18991559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69320F-9B3A-4B30-7284-E4E72FE1701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594040C2-2363-5C31-492A-EC12037D4025}"/>
              </a:ext>
            </a:extLst>
          </p:cNvPr>
          <p:cNvSpPr txBox="1"/>
          <p:nvPr/>
        </p:nvSpPr>
        <p:spPr>
          <a:xfrm>
            <a:off x="335360" y="809978"/>
            <a:ext cx="7776864" cy="646331"/>
          </a:xfrm>
          <a:prstGeom prst="rect">
            <a:avLst/>
          </a:prstGeom>
          <a:noFill/>
        </p:spPr>
        <p:txBody>
          <a:bodyPr wrap="square" rtlCol="0">
            <a:spAutoFit/>
          </a:bodyPr>
          <a:lstStyle/>
          <a:p>
            <a:r>
              <a:rPr lang="fr-FR" sz="3600" err="1">
                <a:latin typeface="Calibri" panose="020F0502020204030204" pitchFamily="34" charset="0"/>
              </a:rPr>
              <a:t>Machining</a:t>
            </a:r>
            <a:r>
              <a:rPr lang="fr-FR" sz="3600">
                <a:latin typeface="Calibri" panose="020F0502020204030204" pitchFamily="34" charset="0"/>
              </a:rPr>
              <a:t> </a:t>
            </a:r>
            <a:r>
              <a:rPr lang="fr-FR" sz="3600" err="1">
                <a:latin typeface="Calibri" panose="020F0502020204030204" pitchFamily="34" charset="0"/>
              </a:rPr>
              <a:t>Generalities</a:t>
            </a:r>
            <a:endParaRPr lang="fr-FR" sz="3600">
              <a:latin typeface="Calibri" panose="020F0502020204030204" pitchFamily="34" charset="0"/>
            </a:endParaRPr>
          </a:p>
        </p:txBody>
      </p:sp>
      <p:sp>
        <p:nvSpPr>
          <p:cNvPr id="11" name="ZoneTexte 10">
            <a:extLst>
              <a:ext uri="{FF2B5EF4-FFF2-40B4-BE49-F238E27FC236}">
                <a16:creationId xmlns:a16="http://schemas.microsoft.com/office/drawing/2014/main" id="{6B919B3B-F06A-5186-95FC-F8A496155D52}"/>
              </a:ext>
            </a:extLst>
          </p:cNvPr>
          <p:cNvSpPr txBox="1"/>
          <p:nvPr/>
        </p:nvSpPr>
        <p:spPr>
          <a:xfrm>
            <a:off x="345440" y="2070040"/>
            <a:ext cx="3438909" cy="1200329"/>
          </a:xfrm>
          <a:prstGeom prst="rect">
            <a:avLst/>
          </a:prstGeom>
          <a:noFill/>
        </p:spPr>
        <p:txBody>
          <a:bodyPr wrap="square">
            <a:spAutoFit/>
          </a:bodyPr>
          <a:lstStyle/>
          <a:p>
            <a:r>
              <a:rPr lang="fr-FR" dirty="0"/>
              <a:t>New </a:t>
            </a:r>
            <a:r>
              <a:rPr lang="fr-FR" dirty="0" err="1"/>
              <a:t>ability</a:t>
            </a:r>
            <a:r>
              <a:rPr lang="fr-FR" dirty="0"/>
              <a:t> to archive </a:t>
            </a:r>
            <a:r>
              <a:rPr lang="fr-FR" dirty="0" err="1"/>
              <a:t>some</a:t>
            </a:r>
            <a:r>
              <a:rPr lang="fr-FR" dirty="0"/>
              <a:t> cycles in the </a:t>
            </a:r>
            <a:r>
              <a:rPr lang="fr-FR" dirty="0" err="1"/>
              <a:t>list</a:t>
            </a:r>
            <a:r>
              <a:rPr lang="fr-FR" dirty="0"/>
              <a:t> of cycles, </a:t>
            </a:r>
            <a:r>
              <a:rPr lang="fr-FR" dirty="0" err="1"/>
              <a:t>used</a:t>
            </a:r>
            <a:r>
              <a:rPr lang="fr-FR" dirty="0"/>
              <a:t> in:</a:t>
            </a:r>
          </a:p>
          <a:p>
            <a:pPr marL="285750" indent="-285750">
              <a:buFontTx/>
              <a:buChar char="-"/>
            </a:pPr>
            <a:r>
              <a:rPr lang="fr-FR" dirty="0"/>
              <a:t>the Standard cycles</a:t>
            </a:r>
          </a:p>
          <a:p>
            <a:pPr marL="285750" indent="-285750">
              <a:buFontTx/>
              <a:buChar char="-"/>
            </a:pPr>
            <a:r>
              <a:rPr lang="fr-FR" dirty="0"/>
              <a:t>The 5 axis Expert cycle</a:t>
            </a:r>
          </a:p>
        </p:txBody>
      </p:sp>
      <p:pic>
        <p:nvPicPr>
          <p:cNvPr id="17" name="Image 16">
            <a:extLst>
              <a:ext uri="{FF2B5EF4-FFF2-40B4-BE49-F238E27FC236}">
                <a16:creationId xmlns:a16="http://schemas.microsoft.com/office/drawing/2014/main" id="{BDBD6C47-17BF-A40F-0A31-5BC5E9CF2B27}"/>
              </a:ext>
            </a:extLst>
          </p:cNvPr>
          <p:cNvPicPr>
            <a:picLocks noChangeAspect="1"/>
          </p:cNvPicPr>
          <p:nvPr/>
        </p:nvPicPr>
        <p:blipFill>
          <a:blip r:embed="rId3"/>
          <a:stretch>
            <a:fillRect/>
          </a:stretch>
        </p:blipFill>
        <p:spPr>
          <a:xfrm>
            <a:off x="0" y="4903831"/>
            <a:ext cx="8380783" cy="1403257"/>
          </a:xfrm>
          <a:prstGeom prst="rect">
            <a:avLst/>
          </a:prstGeom>
        </p:spPr>
      </p:pic>
      <p:pic>
        <p:nvPicPr>
          <p:cNvPr id="22" name="Image 21">
            <a:extLst>
              <a:ext uri="{FF2B5EF4-FFF2-40B4-BE49-F238E27FC236}">
                <a16:creationId xmlns:a16="http://schemas.microsoft.com/office/drawing/2014/main" id="{BD9B9B4C-7A1F-950B-0FBE-4269E2C64822}"/>
              </a:ext>
            </a:extLst>
          </p:cNvPr>
          <p:cNvPicPr>
            <a:picLocks noChangeAspect="1"/>
          </p:cNvPicPr>
          <p:nvPr/>
        </p:nvPicPr>
        <p:blipFill>
          <a:blip r:embed="rId4"/>
          <a:stretch>
            <a:fillRect/>
          </a:stretch>
        </p:blipFill>
        <p:spPr>
          <a:xfrm>
            <a:off x="0" y="3498108"/>
            <a:ext cx="5010262" cy="1299223"/>
          </a:xfrm>
          <a:prstGeom prst="rect">
            <a:avLst/>
          </a:prstGeom>
        </p:spPr>
      </p:pic>
      <p:sp>
        <p:nvSpPr>
          <p:cNvPr id="5" name="ZoneTexte 4">
            <a:extLst>
              <a:ext uri="{FF2B5EF4-FFF2-40B4-BE49-F238E27FC236}">
                <a16:creationId xmlns:a16="http://schemas.microsoft.com/office/drawing/2014/main" id="{869F7323-DA39-A628-7562-125A82B205A6}"/>
              </a:ext>
            </a:extLst>
          </p:cNvPr>
          <p:cNvSpPr txBox="1"/>
          <p:nvPr/>
        </p:nvSpPr>
        <p:spPr>
          <a:xfrm>
            <a:off x="345440" y="1700707"/>
            <a:ext cx="2966994" cy="369332"/>
          </a:xfrm>
          <a:prstGeom prst="rect">
            <a:avLst/>
          </a:prstGeom>
          <a:noFill/>
        </p:spPr>
        <p:txBody>
          <a:bodyPr wrap="square" rtlCol="0">
            <a:spAutoFit/>
          </a:bodyPr>
          <a:lstStyle/>
          <a:p>
            <a:r>
              <a:rPr lang="fr-FR" b="1" dirty="0" err="1"/>
              <a:t>Lists</a:t>
            </a:r>
            <a:r>
              <a:rPr lang="fr-FR" b="1" dirty="0"/>
              <a:t> of Cycles</a:t>
            </a:r>
          </a:p>
        </p:txBody>
      </p:sp>
      <p:sp>
        <p:nvSpPr>
          <p:cNvPr id="6" name="ZoneTexte 5">
            <a:extLst>
              <a:ext uri="{FF2B5EF4-FFF2-40B4-BE49-F238E27FC236}">
                <a16:creationId xmlns:a16="http://schemas.microsoft.com/office/drawing/2014/main" id="{DB1E9FBD-420B-E4FD-54EE-805E77B2BE38}"/>
              </a:ext>
            </a:extLst>
          </p:cNvPr>
          <p:cNvSpPr txBox="1"/>
          <p:nvPr/>
        </p:nvSpPr>
        <p:spPr>
          <a:xfrm>
            <a:off x="7502534" y="2128485"/>
            <a:ext cx="3916834" cy="923330"/>
          </a:xfrm>
          <a:prstGeom prst="rect">
            <a:avLst/>
          </a:prstGeom>
          <a:noFill/>
        </p:spPr>
        <p:txBody>
          <a:bodyPr wrap="square" rtlCol="0">
            <a:spAutoFit/>
          </a:bodyPr>
          <a:lstStyle/>
          <a:p>
            <a:r>
              <a:rPr lang="fr-FR" dirty="0" err="1"/>
              <a:t>We</a:t>
            </a:r>
            <a:r>
              <a:rPr lang="fr-FR" dirty="0"/>
              <a:t> </a:t>
            </a:r>
            <a:r>
              <a:rPr lang="fr-FR" dirty="0" err="1"/>
              <a:t>improved</a:t>
            </a:r>
            <a:r>
              <a:rPr lang="fr-FR" dirty="0"/>
              <a:t> the </a:t>
            </a:r>
            <a:r>
              <a:rPr lang="fr-FR" b="1" dirty="0"/>
              <a:t>time </a:t>
            </a:r>
            <a:r>
              <a:rPr lang="fr-FR" b="1" dirty="0" err="1"/>
              <a:t>calculation</a:t>
            </a:r>
            <a:r>
              <a:rPr lang="fr-FR" b="1" dirty="0"/>
              <a:t> </a:t>
            </a:r>
            <a:r>
              <a:rPr lang="fr-FR" dirty="0" err="1"/>
              <a:t>when</a:t>
            </a:r>
            <a:r>
              <a:rPr lang="fr-FR" dirty="0"/>
              <a:t> </a:t>
            </a:r>
            <a:r>
              <a:rPr lang="fr-FR" dirty="0" err="1"/>
              <a:t>machining</a:t>
            </a:r>
            <a:r>
              <a:rPr lang="fr-FR" dirty="0"/>
              <a:t> </a:t>
            </a:r>
            <a:r>
              <a:rPr lang="fr-FR" dirty="0" err="1"/>
              <a:t>into</a:t>
            </a:r>
            <a:r>
              <a:rPr lang="fr-FR" dirty="0"/>
              <a:t> a </a:t>
            </a:r>
            <a:r>
              <a:rPr lang="fr-FR" b="1" dirty="0" err="1"/>
              <a:t>developed</a:t>
            </a:r>
            <a:r>
              <a:rPr lang="fr-FR" b="1" dirty="0"/>
              <a:t> plane </a:t>
            </a:r>
            <a:r>
              <a:rPr lang="fr-FR" b="1" dirty="0" err="1"/>
              <a:t>defined</a:t>
            </a:r>
            <a:r>
              <a:rPr lang="fr-FR" b="1" dirty="0"/>
              <a:t> in </a:t>
            </a:r>
            <a:r>
              <a:rPr lang="fr-FR" b="1" dirty="0" err="1"/>
              <a:t>degrees</a:t>
            </a:r>
            <a:r>
              <a:rPr lang="fr-FR" b="1" dirty="0"/>
              <a:t>.</a:t>
            </a:r>
          </a:p>
        </p:txBody>
      </p:sp>
      <p:sp>
        <p:nvSpPr>
          <p:cNvPr id="7" name="Rectangle 6">
            <a:extLst>
              <a:ext uri="{FF2B5EF4-FFF2-40B4-BE49-F238E27FC236}">
                <a16:creationId xmlns:a16="http://schemas.microsoft.com/office/drawing/2014/main" id="{E9DF65E6-ADFC-8B0E-6F48-9C2DAB7014B0}"/>
              </a:ext>
            </a:extLst>
          </p:cNvPr>
          <p:cNvSpPr/>
          <p:nvPr/>
        </p:nvSpPr>
        <p:spPr>
          <a:xfrm rot="285184">
            <a:off x="9594618" y="1595817"/>
            <a:ext cx="2424767"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15432</a:t>
            </a:r>
          </a:p>
        </p:txBody>
      </p:sp>
      <p:sp>
        <p:nvSpPr>
          <p:cNvPr id="8" name="ZoneTexte 7">
            <a:extLst>
              <a:ext uri="{FF2B5EF4-FFF2-40B4-BE49-F238E27FC236}">
                <a16:creationId xmlns:a16="http://schemas.microsoft.com/office/drawing/2014/main" id="{EE1D8B71-E6B0-BB47-836C-6D77F144CBC0}"/>
              </a:ext>
            </a:extLst>
          </p:cNvPr>
          <p:cNvSpPr txBox="1"/>
          <p:nvPr/>
        </p:nvSpPr>
        <p:spPr>
          <a:xfrm>
            <a:off x="7502534" y="1686703"/>
            <a:ext cx="2096739" cy="369332"/>
          </a:xfrm>
          <a:prstGeom prst="rect">
            <a:avLst/>
          </a:prstGeom>
          <a:noFill/>
        </p:spPr>
        <p:txBody>
          <a:bodyPr wrap="square">
            <a:spAutoFit/>
          </a:bodyPr>
          <a:lstStyle/>
          <a:p>
            <a:r>
              <a:rPr lang="fr-FR" b="1" dirty="0" err="1"/>
              <a:t>Developed</a:t>
            </a:r>
            <a:r>
              <a:rPr lang="fr-FR" b="1" dirty="0"/>
              <a:t> plane </a:t>
            </a:r>
            <a:endParaRPr lang="fr-FR" dirty="0"/>
          </a:p>
        </p:txBody>
      </p:sp>
      <p:grpSp>
        <p:nvGrpSpPr>
          <p:cNvPr id="2" name="Groupe 1">
            <a:extLst>
              <a:ext uri="{FF2B5EF4-FFF2-40B4-BE49-F238E27FC236}">
                <a16:creationId xmlns:a16="http://schemas.microsoft.com/office/drawing/2014/main" id="{0578DFB5-B9AF-15DC-C8F6-510630DCE7BE}"/>
              </a:ext>
            </a:extLst>
          </p:cNvPr>
          <p:cNvGrpSpPr/>
          <p:nvPr/>
        </p:nvGrpSpPr>
        <p:grpSpPr>
          <a:xfrm>
            <a:off x="3915527" y="1780867"/>
            <a:ext cx="845672" cy="809283"/>
            <a:chOff x="10127164" y="5361875"/>
            <a:chExt cx="737060" cy="700541"/>
          </a:xfrm>
        </p:grpSpPr>
        <p:sp>
          <p:nvSpPr>
            <p:cNvPr id="9" name="Rectangle : coins arrondis 8">
              <a:extLst>
                <a:ext uri="{FF2B5EF4-FFF2-40B4-BE49-F238E27FC236}">
                  <a16:creationId xmlns:a16="http://schemas.microsoft.com/office/drawing/2014/main" id="{26C31998-87DF-27F4-FB3F-64CD7F6AAAD6}"/>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riangle isocèle 9">
              <a:extLst>
                <a:ext uri="{FF2B5EF4-FFF2-40B4-BE49-F238E27FC236}">
                  <a16:creationId xmlns:a16="http://schemas.microsoft.com/office/drawing/2014/main" id="{84151DC1-9A07-7EFC-D9C4-875C787703F0}"/>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5421BC3E-C57D-6B46-5BE2-F9B730A28B77}"/>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32</a:t>
              </a:r>
              <a:endParaRPr lang="fr-FR" b="1" dirty="0">
                <a:solidFill>
                  <a:schemeClr val="bg1"/>
                </a:solidFill>
              </a:endParaRPr>
            </a:p>
          </p:txBody>
        </p:sp>
      </p:grpSp>
    </p:spTree>
    <p:extLst>
      <p:ext uri="{BB962C8B-B14F-4D97-AF65-F5344CB8AC3E}">
        <p14:creationId xmlns:p14="http://schemas.microsoft.com/office/powerpoint/2010/main" val="3695569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3"/>
          <a:stretch>
            <a:fillRect/>
          </a:stretch>
        </p:blipFill>
        <p:spPr>
          <a:xfrm>
            <a:off x="345440" y="6062416"/>
            <a:ext cx="1776904" cy="520405"/>
          </a:xfrm>
          <a:prstGeom prst="rect">
            <a:avLst/>
          </a:prstGeom>
        </p:spPr>
      </p:pic>
      <p:sp>
        <p:nvSpPr>
          <p:cNvPr id="11" name="Title 1">
            <a:extLst>
              <a:ext uri="{FF2B5EF4-FFF2-40B4-BE49-F238E27FC236}">
                <a16:creationId xmlns:a16="http://schemas.microsoft.com/office/drawing/2014/main" id="{025139CA-3F0B-448E-5FC4-49AAD1C71631}"/>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12" name="ZoneTexte 11">
            <a:extLst>
              <a:ext uri="{FF2B5EF4-FFF2-40B4-BE49-F238E27FC236}">
                <a16:creationId xmlns:a16="http://schemas.microsoft.com/office/drawing/2014/main" id="{6DEBC1DC-7FA3-47A8-256A-195AD2AE78BB}"/>
              </a:ext>
            </a:extLst>
          </p:cNvPr>
          <p:cNvSpPr txBox="1"/>
          <p:nvPr/>
        </p:nvSpPr>
        <p:spPr>
          <a:xfrm>
            <a:off x="345440" y="846554"/>
            <a:ext cx="7776864" cy="646331"/>
          </a:xfrm>
          <a:prstGeom prst="rect">
            <a:avLst/>
          </a:prstGeom>
          <a:noFill/>
        </p:spPr>
        <p:txBody>
          <a:bodyPr wrap="square" rtlCol="0">
            <a:spAutoFit/>
          </a:bodyPr>
          <a:lstStyle/>
          <a:p>
            <a:r>
              <a:rPr lang="fr-FR" sz="3600">
                <a:latin typeface="Calibri" panose="020F0502020204030204" pitchFamily="34" charset="0"/>
              </a:rPr>
              <a:t>User Interface</a:t>
            </a:r>
          </a:p>
        </p:txBody>
      </p:sp>
      <p:pic>
        <p:nvPicPr>
          <p:cNvPr id="9" name="Image 8">
            <a:extLst>
              <a:ext uri="{FF2B5EF4-FFF2-40B4-BE49-F238E27FC236}">
                <a16:creationId xmlns:a16="http://schemas.microsoft.com/office/drawing/2014/main" id="{907DFA3B-EBF2-9AF8-34F3-9100D5E961A1}"/>
              </a:ext>
            </a:extLst>
          </p:cNvPr>
          <p:cNvPicPr>
            <a:picLocks noChangeAspect="1"/>
          </p:cNvPicPr>
          <p:nvPr/>
        </p:nvPicPr>
        <p:blipFill rotWithShape="1">
          <a:blip r:embed="rId4"/>
          <a:srcRect b="1045"/>
          <a:stretch/>
        </p:blipFill>
        <p:spPr>
          <a:xfrm>
            <a:off x="5979459" y="1764324"/>
            <a:ext cx="3339815" cy="4546829"/>
          </a:xfrm>
          <a:prstGeom prst="rect">
            <a:avLst/>
          </a:prstGeom>
        </p:spPr>
      </p:pic>
      <p:sp>
        <p:nvSpPr>
          <p:cNvPr id="26" name="ZoneTexte 25">
            <a:extLst>
              <a:ext uri="{FF2B5EF4-FFF2-40B4-BE49-F238E27FC236}">
                <a16:creationId xmlns:a16="http://schemas.microsoft.com/office/drawing/2014/main" id="{2E119C88-3BCD-1C81-2BDA-58603B100899}"/>
              </a:ext>
            </a:extLst>
          </p:cNvPr>
          <p:cNvSpPr txBox="1"/>
          <p:nvPr/>
        </p:nvSpPr>
        <p:spPr>
          <a:xfrm>
            <a:off x="441830" y="2052120"/>
            <a:ext cx="4919482" cy="646331"/>
          </a:xfrm>
          <a:prstGeom prst="rect">
            <a:avLst/>
          </a:prstGeom>
          <a:noFill/>
        </p:spPr>
        <p:txBody>
          <a:bodyPr wrap="square" rtlCol="0">
            <a:spAutoFit/>
          </a:bodyPr>
          <a:lstStyle/>
          <a:p>
            <a:r>
              <a:rPr lang="fr-FR" dirty="0" err="1"/>
              <a:t>Some</a:t>
            </a:r>
            <a:r>
              <a:rPr lang="fr-FR" dirty="0"/>
              <a:t> options are </a:t>
            </a:r>
            <a:r>
              <a:rPr lang="fr-FR" b="1" dirty="0" err="1"/>
              <a:t>moved</a:t>
            </a:r>
            <a:r>
              <a:rPr lang="fr-FR" dirty="0"/>
              <a:t> </a:t>
            </a:r>
            <a:r>
              <a:rPr lang="fr-FR" dirty="0" err="1"/>
              <a:t>from</a:t>
            </a:r>
            <a:r>
              <a:rPr lang="fr-FR" dirty="0"/>
              <a:t> </a:t>
            </a:r>
            <a:r>
              <a:rPr lang="fr-FR" b="1" dirty="0"/>
              <a:t>Tools/Options </a:t>
            </a:r>
            <a:r>
              <a:rPr lang="fr-FR" dirty="0"/>
              <a:t>to Display </a:t>
            </a:r>
            <a:r>
              <a:rPr lang="fr-FR" dirty="0" err="1"/>
              <a:t>dialog</a:t>
            </a:r>
            <a:r>
              <a:rPr lang="fr-FR" dirty="0"/>
              <a:t> in </a:t>
            </a:r>
            <a:r>
              <a:rPr lang="fr-FR" dirty="0" err="1"/>
              <a:t>Status</a:t>
            </a:r>
            <a:r>
              <a:rPr lang="fr-FR" dirty="0"/>
              <a:t> Bar, for a </a:t>
            </a:r>
            <a:r>
              <a:rPr lang="fr-FR" dirty="0" err="1"/>
              <a:t>faster</a:t>
            </a:r>
            <a:r>
              <a:rPr lang="fr-FR" dirty="0"/>
              <a:t> </a:t>
            </a:r>
            <a:r>
              <a:rPr lang="fr-FR" dirty="0" err="1"/>
              <a:t>access</a:t>
            </a:r>
            <a:r>
              <a:rPr lang="fr-FR" dirty="0"/>
              <a:t>.</a:t>
            </a:r>
          </a:p>
        </p:txBody>
      </p:sp>
      <p:sp>
        <p:nvSpPr>
          <p:cNvPr id="27" name="Rectangle 26">
            <a:extLst>
              <a:ext uri="{FF2B5EF4-FFF2-40B4-BE49-F238E27FC236}">
                <a16:creationId xmlns:a16="http://schemas.microsoft.com/office/drawing/2014/main" id="{2EBACCBF-5256-7C8A-FD6C-40FEDD285A77}"/>
              </a:ext>
            </a:extLst>
          </p:cNvPr>
          <p:cNvSpPr/>
          <p:nvPr/>
        </p:nvSpPr>
        <p:spPr>
          <a:xfrm>
            <a:off x="6095999" y="4878101"/>
            <a:ext cx="3065929" cy="13075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5F8F4F0B-C59D-BF28-5328-80B9AE4ABCC7}"/>
              </a:ext>
            </a:extLst>
          </p:cNvPr>
          <p:cNvSpPr txBox="1"/>
          <p:nvPr/>
        </p:nvSpPr>
        <p:spPr>
          <a:xfrm>
            <a:off x="2238883" y="3691891"/>
            <a:ext cx="2757221" cy="584775"/>
          </a:xfrm>
          <a:prstGeom prst="rect">
            <a:avLst/>
          </a:prstGeom>
          <a:noFill/>
        </p:spPr>
        <p:txBody>
          <a:bodyPr wrap="square" rtlCol="0">
            <a:spAutoFit/>
          </a:bodyPr>
          <a:lstStyle/>
          <a:p>
            <a:r>
              <a:rPr lang="fr-FR" sz="1600" dirty="0"/>
              <a:t>- </a:t>
            </a:r>
            <a:r>
              <a:rPr lang="fr-FR" sz="1600" dirty="0" err="1"/>
              <a:t>Thicker</a:t>
            </a:r>
            <a:r>
              <a:rPr lang="fr-FR" sz="1600" dirty="0"/>
              <a:t> </a:t>
            </a:r>
            <a:r>
              <a:rPr lang="fr-FR" sz="1600" dirty="0" err="1"/>
              <a:t>lines</a:t>
            </a:r>
            <a:r>
              <a:rPr lang="fr-FR" sz="1600" dirty="0"/>
              <a:t> of </a:t>
            </a:r>
            <a:r>
              <a:rPr lang="fr-FR" sz="1600" dirty="0" err="1"/>
              <a:t>toolpaths</a:t>
            </a:r>
            <a:r>
              <a:rPr lang="fr-FR" sz="1600" dirty="0"/>
              <a:t>: </a:t>
            </a:r>
            <a:r>
              <a:rPr lang="fr-FR" sz="1600" dirty="0" err="1"/>
              <a:t>bolded</a:t>
            </a:r>
            <a:r>
              <a:rPr lang="fr-FR" sz="1600" dirty="0"/>
              <a:t> </a:t>
            </a:r>
            <a:r>
              <a:rPr lang="fr-FR" sz="1600" dirty="0" err="1"/>
              <a:t>toolpaths</a:t>
            </a:r>
            <a:endParaRPr lang="fr-FR" sz="1600" dirty="0"/>
          </a:p>
        </p:txBody>
      </p:sp>
      <p:sp>
        <p:nvSpPr>
          <p:cNvPr id="17" name="ZoneTexte 16">
            <a:extLst>
              <a:ext uri="{FF2B5EF4-FFF2-40B4-BE49-F238E27FC236}">
                <a16:creationId xmlns:a16="http://schemas.microsoft.com/office/drawing/2014/main" id="{2CC915B8-58B2-06B1-8F1D-9FAD74DDD3FF}"/>
              </a:ext>
            </a:extLst>
          </p:cNvPr>
          <p:cNvSpPr txBox="1"/>
          <p:nvPr/>
        </p:nvSpPr>
        <p:spPr>
          <a:xfrm>
            <a:off x="2238884" y="4436170"/>
            <a:ext cx="3498527" cy="830997"/>
          </a:xfrm>
          <a:prstGeom prst="rect">
            <a:avLst/>
          </a:prstGeom>
          <a:noFill/>
        </p:spPr>
        <p:txBody>
          <a:bodyPr wrap="square" rtlCol="0">
            <a:spAutoFit/>
          </a:bodyPr>
          <a:lstStyle/>
          <a:p>
            <a:r>
              <a:rPr lang="fr-FR" sz="1600" dirty="0"/>
              <a:t>- </a:t>
            </a:r>
            <a:r>
              <a:rPr lang="fr-FR" sz="1600" dirty="0" err="1"/>
              <a:t>Subprogram</a:t>
            </a:r>
            <a:r>
              <a:rPr lang="fr-FR" sz="1600" dirty="0"/>
              <a:t> trace:</a:t>
            </a:r>
          </a:p>
          <a:p>
            <a:r>
              <a:rPr lang="fr-FR" sz="1600" dirty="0"/>
              <a:t>If copy of </a:t>
            </a:r>
            <a:r>
              <a:rPr lang="fr-FR" sz="1600" dirty="0" err="1"/>
              <a:t>machining</a:t>
            </a:r>
            <a:r>
              <a:rPr lang="fr-FR" sz="1600" dirty="0"/>
              <a:t> cycles are </a:t>
            </a:r>
            <a:r>
              <a:rPr lang="fr-FR" sz="1600" dirty="0" err="1"/>
              <a:t>defined</a:t>
            </a:r>
            <a:r>
              <a:rPr lang="fr-FR" sz="1600" dirty="0"/>
              <a:t>, </a:t>
            </a:r>
            <a:r>
              <a:rPr lang="fr-FR" sz="1600" dirty="0" err="1"/>
              <a:t>does</a:t>
            </a:r>
            <a:r>
              <a:rPr lang="fr-FR" sz="1600" dirty="0"/>
              <a:t> GO2cam display </a:t>
            </a:r>
            <a:r>
              <a:rPr lang="fr-FR" sz="1600" dirty="0" err="1"/>
              <a:t>them</a:t>
            </a:r>
            <a:r>
              <a:rPr lang="fr-FR" sz="1600" dirty="0"/>
              <a:t> or not.</a:t>
            </a:r>
          </a:p>
        </p:txBody>
      </p:sp>
      <p:sp>
        <p:nvSpPr>
          <p:cNvPr id="22" name="ZoneTexte 21">
            <a:extLst>
              <a:ext uri="{FF2B5EF4-FFF2-40B4-BE49-F238E27FC236}">
                <a16:creationId xmlns:a16="http://schemas.microsoft.com/office/drawing/2014/main" id="{CE8E1B7E-3383-E9F6-A642-B4DE60DEAED5}"/>
              </a:ext>
            </a:extLst>
          </p:cNvPr>
          <p:cNvSpPr txBox="1"/>
          <p:nvPr/>
        </p:nvSpPr>
        <p:spPr>
          <a:xfrm>
            <a:off x="2238884" y="5426671"/>
            <a:ext cx="2757221" cy="584775"/>
          </a:xfrm>
          <a:prstGeom prst="rect">
            <a:avLst/>
          </a:prstGeom>
          <a:noFill/>
        </p:spPr>
        <p:txBody>
          <a:bodyPr wrap="square" rtlCol="0">
            <a:spAutoFit/>
          </a:bodyPr>
          <a:lstStyle/>
          <a:p>
            <a:r>
              <a:rPr lang="fr-FR" sz="1600" dirty="0"/>
              <a:t>- Tracing </a:t>
            </a:r>
            <a:r>
              <a:rPr lang="fr-FR" sz="1600" dirty="0" err="1"/>
              <a:t>Precision</a:t>
            </a:r>
            <a:r>
              <a:rPr lang="fr-FR" sz="1600" dirty="0"/>
              <a:t>:</a:t>
            </a:r>
          </a:p>
          <a:p>
            <a:r>
              <a:rPr lang="fr-FR" sz="1600" dirty="0"/>
              <a:t>Display </a:t>
            </a:r>
            <a:r>
              <a:rPr lang="fr-FR" sz="1600" dirty="0" err="1"/>
              <a:t>tolerance</a:t>
            </a:r>
            <a:r>
              <a:rPr lang="fr-FR" sz="1600" dirty="0"/>
              <a:t> of </a:t>
            </a:r>
            <a:r>
              <a:rPr lang="fr-FR" sz="1600" dirty="0" err="1"/>
              <a:t>solids</a:t>
            </a:r>
            <a:endParaRPr lang="fr-FR" sz="1600" dirty="0"/>
          </a:p>
        </p:txBody>
      </p:sp>
      <p:sp>
        <p:nvSpPr>
          <p:cNvPr id="3" name="ZoneTexte 2">
            <a:extLst>
              <a:ext uri="{FF2B5EF4-FFF2-40B4-BE49-F238E27FC236}">
                <a16:creationId xmlns:a16="http://schemas.microsoft.com/office/drawing/2014/main" id="{D97C36C2-A4DC-83AF-715E-C9DBC61E79D7}"/>
              </a:ext>
            </a:extLst>
          </p:cNvPr>
          <p:cNvSpPr txBox="1"/>
          <p:nvPr/>
        </p:nvSpPr>
        <p:spPr>
          <a:xfrm>
            <a:off x="373614" y="1580052"/>
            <a:ext cx="2483872" cy="369332"/>
          </a:xfrm>
          <a:prstGeom prst="rect">
            <a:avLst/>
          </a:prstGeom>
          <a:noFill/>
        </p:spPr>
        <p:txBody>
          <a:bodyPr wrap="square">
            <a:spAutoFit/>
          </a:bodyPr>
          <a:lstStyle/>
          <a:p>
            <a:r>
              <a:rPr lang="fr-FR" b="1" dirty="0"/>
              <a:t>Display options</a:t>
            </a:r>
          </a:p>
        </p:txBody>
      </p:sp>
      <p:grpSp>
        <p:nvGrpSpPr>
          <p:cNvPr id="4" name="Groupe 3">
            <a:extLst>
              <a:ext uri="{FF2B5EF4-FFF2-40B4-BE49-F238E27FC236}">
                <a16:creationId xmlns:a16="http://schemas.microsoft.com/office/drawing/2014/main" id="{F50B9BCD-48EC-7B1B-C210-E571DFB165E4}"/>
              </a:ext>
            </a:extLst>
          </p:cNvPr>
          <p:cNvGrpSpPr/>
          <p:nvPr/>
        </p:nvGrpSpPr>
        <p:grpSpPr>
          <a:xfrm>
            <a:off x="10899588" y="313244"/>
            <a:ext cx="845672" cy="809283"/>
            <a:chOff x="10127164" y="5361875"/>
            <a:chExt cx="737060" cy="700541"/>
          </a:xfrm>
        </p:grpSpPr>
        <p:sp>
          <p:nvSpPr>
            <p:cNvPr id="5" name="Rectangle : coins arrondis 4">
              <a:extLst>
                <a:ext uri="{FF2B5EF4-FFF2-40B4-BE49-F238E27FC236}">
                  <a16:creationId xmlns:a16="http://schemas.microsoft.com/office/drawing/2014/main" id="{884E56ED-CCE5-08F5-E6B4-7F8EF88E11E9}"/>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isocèle 5">
              <a:extLst>
                <a:ext uri="{FF2B5EF4-FFF2-40B4-BE49-F238E27FC236}">
                  <a16:creationId xmlns:a16="http://schemas.microsoft.com/office/drawing/2014/main" id="{2992A7B7-B808-7798-6739-07AFAE348DAF}"/>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4C931EB2-767D-6F98-9F80-15246336F000}"/>
                </a:ext>
              </a:extLst>
            </p:cNvPr>
            <p:cNvSpPr txBox="1"/>
            <p:nvPr/>
          </p:nvSpPr>
          <p:spPr>
            <a:xfrm>
              <a:off x="10249461" y="5512090"/>
              <a:ext cx="478093" cy="400110"/>
            </a:xfrm>
            <a:prstGeom prst="rect">
              <a:avLst/>
            </a:prstGeom>
            <a:noFill/>
          </p:spPr>
          <p:txBody>
            <a:bodyPr wrap="square" rtlCol="0">
              <a:spAutoFit/>
            </a:bodyPr>
            <a:lstStyle/>
            <a:p>
              <a:r>
                <a:rPr lang="fr-FR" sz="2400" b="1" dirty="0">
                  <a:solidFill>
                    <a:schemeClr val="bg1"/>
                  </a:solidFill>
                </a:rPr>
                <a:t>10</a:t>
              </a:r>
              <a:endParaRPr lang="fr-FR" b="1" dirty="0">
                <a:solidFill>
                  <a:schemeClr val="bg1"/>
                </a:solidFill>
              </a:endParaRPr>
            </a:p>
          </p:txBody>
        </p:sp>
      </p:grpSp>
    </p:spTree>
    <p:extLst>
      <p:ext uri="{BB962C8B-B14F-4D97-AF65-F5344CB8AC3E}">
        <p14:creationId xmlns:p14="http://schemas.microsoft.com/office/powerpoint/2010/main" val="31227535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69320F-9B3A-4B30-7284-E4E72FE1701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10" name="ZoneTexte 9">
            <a:extLst>
              <a:ext uri="{FF2B5EF4-FFF2-40B4-BE49-F238E27FC236}">
                <a16:creationId xmlns:a16="http://schemas.microsoft.com/office/drawing/2014/main" id="{03E9EC94-16BE-19CF-AB75-8101B28A8837}"/>
              </a:ext>
            </a:extLst>
          </p:cNvPr>
          <p:cNvSpPr txBox="1"/>
          <p:nvPr/>
        </p:nvSpPr>
        <p:spPr>
          <a:xfrm>
            <a:off x="345440" y="2764376"/>
            <a:ext cx="5802361" cy="646331"/>
          </a:xfrm>
          <a:prstGeom prst="rect">
            <a:avLst/>
          </a:prstGeom>
          <a:noFill/>
        </p:spPr>
        <p:txBody>
          <a:bodyPr wrap="square" rtlCol="0">
            <a:spAutoFit/>
          </a:bodyPr>
          <a:lstStyle/>
          <a:p>
            <a:r>
              <a:rPr lang="fr-FR" dirty="0"/>
              <a:t>New option to </a:t>
            </a:r>
            <a:r>
              <a:rPr lang="fr-FR" b="1" dirty="0"/>
              <a:t>pause</a:t>
            </a:r>
            <a:r>
              <a:rPr lang="fr-FR" dirty="0"/>
              <a:t> the simulation if </a:t>
            </a:r>
            <a:r>
              <a:rPr lang="fr-FR" dirty="0" err="1"/>
              <a:t>we</a:t>
            </a:r>
            <a:r>
              <a:rPr lang="fr-FR" dirty="0"/>
              <a:t> switch </a:t>
            </a:r>
            <a:r>
              <a:rPr lang="fr-FR" dirty="0" err="1"/>
              <a:t>from</a:t>
            </a:r>
            <a:r>
              <a:rPr lang="fr-FR" dirty="0"/>
              <a:t> an </a:t>
            </a:r>
            <a:r>
              <a:rPr lang="fr-FR" dirty="0" err="1"/>
              <a:t>operation</a:t>
            </a:r>
            <a:r>
              <a:rPr lang="fr-FR" dirty="0"/>
              <a:t> to the </a:t>
            </a:r>
            <a:r>
              <a:rPr lang="fr-FR" dirty="0" err="1"/>
              <a:t>next</a:t>
            </a:r>
            <a:r>
              <a:rPr lang="fr-FR" dirty="0"/>
              <a:t> one </a:t>
            </a:r>
            <a:r>
              <a:rPr lang="fr-FR" b="0" i="0" u="none" strike="noStrike" dirty="0">
                <a:solidFill>
                  <a:srgbClr val="000000"/>
                </a:solidFill>
                <a:effectLst/>
                <a:latin typeface="Calibri" panose="020F0502020204030204" pitchFamily="34" charset="0"/>
              </a:rPr>
              <a:t>('</a:t>
            </a:r>
            <a:r>
              <a:rPr lang="fr-FR" b="1" i="0" u="none" strike="noStrike" dirty="0">
                <a:solidFill>
                  <a:srgbClr val="000000"/>
                </a:solidFill>
                <a:effectLst/>
                <a:latin typeface="Calibri" panose="020F0502020204030204" pitchFamily="34" charset="0"/>
              </a:rPr>
              <a:t>Pause if cycle change</a:t>
            </a:r>
            <a:r>
              <a:rPr lang="fr-FR" b="0" i="0" u="none" strike="noStrike" dirty="0">
                <a:solidFill>
                  <a:srgbClr val="000000"/>
                </a:solidFill>
                <a:effectLst/>
                <a:latin typeface="Calibri" panose="020F0502020204030204" pitchFamily="34" charset="0"/>
              </a:rPr>
              <a:t>')</a:t>
            </a:r>
            <a:endParaRPr lang="fr-FR" dirty="0"/>
          </a:p>
        </p:txBody>
      </p:sp>
      <p:sp>
        <p:nvSpPr>
          <p:cNvPr id="5" name="ZoneTexte 4">
            <a:extLst>
              <a:ext uri="{FF2B5EF4-FFF2-40B4-BE49-F238E27FC236}">
                <a16:creationId xmlns:a16="http://schemas.microsoft.com/office/drawing/2014/main" id="{02785117-572F-6581-3D5C-083356C0A348}"/>
              </a:ext>
            </a:extLst>
          </p:cNvPr>
          <p:cNvSpPr txBox="1"/>
          <p:nvPr/>
        </p:nvSpPr>
        <p:spPr>
          <a:xfrm>
            <a:off x="335360" y="809978"/>
            <a:ext cx="7776864" cy="646331"/>
          </a:xfrm>
          <a:prstGeom prst="rect">
            <a:avLst/>
          </a:prstGeom>
          <a:noFill/>
        </p:spPr>
        <p:txBody>
          <a:bodyPr wrap="square" rtlCol="0">
            <a:spAutoFit/>
          </a:bodyPr>
          <a:lstStyle/>
          <a:p>
            <a:r>
              <a:rPr lang="fr-FR" sz="3600" dirty="0"/>
              <a:t>S</a:t>
            </a:r>
            <a:r>
              <a:rPr lang="fr-FR" sz="3600" dirty="0">
                <a:latin typeface="Calibri" panose="020F0502020204030204" pitchFamily="34" charset="0"/>
              </a:rPr>
              <a:t>imulation</a:t>
            </a:r>
          </a:p>
        </p:txBody>
      </p:sp>
      <p:sp>
        <p:nvSpPr>
          <p:cNvPr id="8" name="ZoneTexte 7">
            <a:extLst>
              <a:ext uri="{FF2B5EF4-FFF2-40B4-BE49-F238E27FC236}">
                <a16:creationId xmlns:a16="http://schemas.microsoft.com/office/drawing/2014/main" id="{18F84746-8E6E-EB17-0487-7C3095E7F136}"/>
              </a:ext>
            </a:extLst>
          </p:cNvPr>
          <p:cNvSpPr txBox="1"/>
          <p:nvPr/>
        </p:nvSpPr>
        <p:spPr>
          <a:xfrm>
            <a:off x="318616" y="4300797"/>
            <a:ext cx="5593633" cy="646331"/>
          </a:xfrm>
          <a:prstGeom prst="rect">
            <a:avLst/>
          </a:prstGeom>
          <a:noFill/>
        </p:spPr>
        <p:txBody>
          <a:bodyPr wrap="square">
            <a:spAutoFit/>
          </a:bodyPr>
          <a:lstStyle/>
          <a:p>
            <a:r>
              <a:rPr lang="fr-FR" dirty="0" err="1"/>
              <a:t>We</a:t>
            </a:r>
            <a:r>
              <a:rPr lang="fr-FR" dirty="0"/>
              <a:t> can </a:t>
            </a:r>
            <a:r>
              <a:rPr lang="fr-FR" dirty="0" err="1"/>
              <a:t>now</a:t>
            </a:r>
            <a:r>
              <a:rPr lang="fr-FR" dirty="0"/>
              <a:t> </a:t>
            </a:r>
            <a:r>
              <a:rPr lang="fr-FR" b="1" dirty="0" err="1"/>
              <a:t>edit</a:t>
            </a:r>
            <a:r>
              <a:rPr lang="fr-FR" b="1" dirty="0"/>
              <a:t> </a:t>
            </a:r>
            <a:r>
              <a:rPr lang="fr-FR" b="1" dirty="0" err="1"/>
              <a:t>any</a:t>
            </a:r>
            <a:r>
              <a:rPr lang="fr-FR" b="1" dirty="0"/>
              <a:t> cycle </a:t>
            </a:r>
            <a:r>
              <a:rPr lang="fr-FR" dirty="0" err="1"/>
              <a:t>while</a:t>
            </a:r>
            <a:r>
              <a:rPr lang="fr-FR" dirty="0"/>
              <a:t> running the simulation, </a:t>
            </a:r>
            <a:r>
              <a:rPr lang="fr-FR" dirty="0" err="1"/>
              <a:t>simply</a:t>
            </a:r>
            <a:r>
              <a:rPr lang="fr-FR" dirty="0"/>
              <a:t> by double-</a:t>
            </a:r>
            <a:r>
              <a:rPr lang="fr-FR" dirty="0" err="1"/>
              <a:t>clicking</a:t>
            </a:r>
            <a:r>
              <a:rPr lang="fr-FR" dirty="0"/>
              <a:t> </a:t>
            </a:r>
            <a:r>
              <a:rPr lang="fr-FR" dirty="0" err="1"/>
              <a:t>it</a:t>
            </a:r>
            <a:r>
              <a:rPr lang="fr-FR" dirty="0"/>
              <a:t> in the </a:t>
            </a:r>
            <a:r>
              <a:rPr lang="fr-FR" dirty="0" err="1"/>
              <a:t>machining</a:t>
            </a:r>
            <a:r>
              <a:rPr lang="fr-FR" dirty="0"/>
              <a:t> </a:t>
            </a:r>
            <a:r>
              <a:rPr lang="fr-FR" dirty="0" err="1"/>
              <a:t>Tree</a:t>
            </a:r>
            <a:r>
              <a:rPr lang="fr-FR" dirty="0"/>
              <a:t>.</a:t>
            </a:r>
          </a:p>
        </p:txBody>
      </p:sp>
      <p:sp>
        <p:nvSpPr>
          <p:cNvPr id="25" name="ZoneTexte 24">
            <a:extLst>
              <a:ext uri="{FF2B5EF4-FFF2-40B4-BE49-F238E27FC236}">
                <a16:creationId xmlns:a16="http://schemas.microsoft.com/office/drawing/2014/main" id="{58840CA7-3BE0-D74F-649B-DA470AF1FEC0}"/>
              </a:ext>
            </a:extLst>
          </p:cNvPr>
          <p:cNvSpPr txBox="1"/>
          <p:nvPr/>
        </p:nvSpPr>
        <p:spPr>
          <a:xfrm>
            <a:off x="7492558" y="4432462"/>
            <a:ext cx="3199555" cy="646331"/>
          </a:xfrm>
          <a:prstGeom prst="rect">
            <a:avLst/>
          </a:prstGeom>
          <a:noFill/>
        </p:spPr>
        <p:txBody>
          <a:bodyPr wrap="square">
            <a:spAutoFit/>
          </a:bodyPr>
          <a:lstStyle/>
          <a:p>
            <a:r>
              <a:rPr lang="fr-FR" dirty="0"/>
              <a:t>The simulation </a:t>
            </a:r>
            <a:r>
              <a:rPr lang="fr-FR" b="1" dirty="0" err="1"/>
              <a:t>Pacman</a:t>
            </a:r>
            <a:r>
              <a:rPr lang="fr-FR" dirty="0"/>
              <a:t> </a:t>
            </a:r>
            <a:r>
              <a:rPr lang="fr-FR" dirty="0" err="1"/>
              <a:t>does</a:t>
            </a:r>
            <a:r>
              <a:rPr lang="fr-FR" dirty="0"/>
              <a:t> not </a:t>
            </a:r>
            <a:r>
              <a:rPr lang="fr-FR" dirty="0" err="1"/>
              <a:t>exist</a:t>
            </a:r>
            <a:r>
              <a:rPr lang="fr-FR" dirty="0"/>
              <a:t> </a:t>
            </a:r>
            <a:r>
              <a:rPr lang="fr-FR" dirty="0" err="1"/>
              <a:t>anymore</a:t>
            </a:r>
            <a:endParaRPr lang="fr-FR" dirty="0"/>
          </a:p>
        </p:txBody>
      </p:sp>
      <p:sp>
        <p:nvSpPr>
          <p:cNvPr id="26" name="ZoneTexte 25">
            <a:extLst>
              <a:ext uri="{FF2B5EF4-FFF2-40B4-BE49-F238E27FC236}">
                <a16:creationId xmlns:a16="http://schemas.microsoft.com/office/drawing/2014/main" id="{6EB7262A-38EB-3D8E-DC0B-E83AD9F0001D}"/>
              </a:ext>
            </a:extLst>
          </p:cNvPr>
          <p:cNvSpPr txBox="1"/>
          <p:nvPr/>
        </p:nvSpPr>
        <p:spPr>
          <a:xfrm>
            <a:off x="7492558" y="4039680"/>
            <a:ext cx="2300347" cy="369332"/>
          </a:xfrm>
          <a:prstGeom prst="rect">
            <a:avLst/>
          </a:prstGeom>
          <a:noFill/>
        </p:spPr>
        <p:txBody>
          <a:bodyPr wrap="square" rtlCol="0">
            <a:spAutoFit/>
          </a:bodyPr>
          <a:lstStyle/>
          <a:p>
            <a:r>
              <a:rPr lang="fr-FR" b="1" dirty="0" err="1"/>
              <a:t>Toolpath</a:t>
            </a:r>
            <a:r>
              <a:rPr lang="fr-FR" b="1" dirty="0"/>
              <a:t> Simulation</a:t>
            </a:r>
          </a:p>
        </p:txBody>
      </p:sp>
      <p:sp>
        <p:nvSpPr>
          <p:cNvPr id="29" name="ZoneTexte 28">
            <a:extLst>
              <a:ext uri="{FF2B5EF4-FFF2-40B4-BE49-F238E27FC236}">
                <a16:creationId xmlns:a16="http://schemas.microsoft.com/office/drawing/2014/main" id="{D31778DC-57C0-75FC-9930-5C745F4844FF}"/>
              </a:ext>
            </a:extLst>
          </p:cNvPr>
          <p:cNvSpPr txBox="1"/>
          <p:nvPr/>
        </p:nvSpPr>
        <p:spPr>
          <a:xfrm>
            <a:off x="345440" y="5753141"/>
            <a:ext cx="5440751" cy="646331"/>
          </a:xfrm>
          <a:prstGeom prst="rect">
            <a:avLst/>
          </a:prstGeom>
          <a:noFill/>
        </p:spPr>
        <p:txBody>
          <a:bodyPr wrap="square" rtlCol="0">
            <a:spAutoFit/>
          </a:bodyPr>
          <a:lstStyle/>
          <a:p>
            <a:r>
              <a:rPr lang="fr-FR" b="1" dirty="0"/>
              <a:t>Tapping </a:t>
            </a:r>
            <a:r>
              <a:rPr lang="fr-FR" b="1" dirty="0" err="1"/>
              <a:t>operation</a:t>
            </a:r>
            <a:r>
              <a:rPr lang="fr-FR" dirty="0"/>
              <a:t>: </a:t>
            </a:r>
            <a:r>
              <a:rPr lang="fr-FR" dirty="0" err="1"/>
              <a:t>we</a:t>
            </a:r>
            <a:r>
              <a:rPr lang="fr-FR" dirty="0"/>
              <a:t> can </a:t>
            </a:r>
            <a:r>
              <a:rPr lang="fr-FR" dirty="0" err="1"/>
              <a:t>now</a:t>
            </a:r>
            <a:r>
              <a:rPr lang="fr-FR" dirty="0"/>
              <a:t> </a:t>
            </a:r>
            <a:r>
              <a:rPr lang="fr-FR" dirty="0" err="1"/>
              <a:t>simulate</a:t>
            </a:r>
            <a:r>
              <a:rPr lang="fr-FR" dirty="0"/>
              <a:t> the </a:t>
            </a:r>
            <a:r>
              <a:rPr lang="fr-FR" b="1" dirty="0"/>
              <a:t>tapping </a:t>
            </a:r>
            <a:r>
              <a:rPr lang="fr-FR" b="1" dirty="0" err="1"/>
              <a:t>steps</a:t>
            </a:r>
            <a:r>
              <a:rPr lang="fr-FR" b="1" dirty="0"/>
              <a:t> </a:t>
            </a:r>
            <a:r>
              <a:rPr lang="fr-FR" dirty="0" err="1"/>
              <a:t>while</a:t>
            </a:r>
            <a:r>
              <a:rPr lang="fr-FR" dirty="0"/>
              <a:t> setting OFF the ‘</a:t>
            </a:r>
            <a:r>
              <a:rPr lang="fr-FR" dirty="0" err="1"/>
              <a:t>Simplified</a:t>
            </a:r>
            <a:r>
              <a:rPr lang="fr-FR" dirty="0"/>
              <a:t> </a:t>
            </a:r>
            <a:r>
              <a:rPr lang="fr-FR" dirty="0" err="1"/>
              <a:t>Machining</a:t>
            </a:r>
            <a:r>
              <a:rPr lang="fr-FR" dirty="0"/>
              <a:t>’.</a:t>
            </a:r>
          </a:p>
        </p:txBody>
      </p:sp>
      <p:sp>
        <p:nvSpPr>
          <p:cNvPr id="30" name="ZoneTexte 29">
            <a:extLst>
              <a:ext uri="{FF2B5EF4-FFF2-40B4-BE49-F238E27FC236}">
                <a16:creationId xmlns:a16="http://schemas.microsoft.com/office/drawing/2014/main" id="{AB91835C-ED9F-0ED7-07FE-CC243E5B45E7}"/>
              </a:ext>
            </a:extLst>
          </p:cNvPr>
          <p:cNvSpPr txBox="1"/>
          <p:nvPr/>
        </p:nvSpPr>
        <p:spPr>
          <a:xfrm>
            <a:off x="7492558" y="2141995"/>
            <a:ext cx="4599832" cy="923330"/>
          </a:xfrm>
          <a:prstGeom prst="rect">
            <a:avLst/>
          </a:prstGeom>
          <a:noFill/>
        </p:spPr>
        <p:txBody>
          <a:bodyPr wrap="square" rtlCol="0">
            <a:spAutoFit/>
          </a:bodyPr>
          <a:lstStyle/>
          <a:p>
            <a:r>
              <a:rPr lang="fr-FR" dirty="0" err="1"/>
              <a:t>When</a:t>
            </a:r>
            <a:r>
              <a:rPr lang="fr-FR" dirty="0"/>
              <a:t> </a:t>
            </a:r>
            <a:r>
              <a:rPr lang="fr-FR" dirty="0" err="1"/>
              <a:t>we</a:t>
            </a:r>
            <a:r>
              <a:rPr lang="fr-FR" dirty="0"/>
              <a:t> run the simulation, </a:t>
            </a:r>
            <a:r>
              <a:rPr lang="fr-FR" dirty="0" err="1"/>
              <a:t>there</a:t>
            </a:r>
            <a:r>
              <a:rPr lang="fr-FR" dirty="0"/>
              <a:t> </a:t>
            </a:r>
            <a:r>
              <a:rPr lang="fr-FR" dirty="0" err="1"/>
              <a:t>is</a:t>
            </a:r>
            <a:r>
              <a:rPr lang="fr-FR" dirty="0"/>
              <a:t> a</a:t>
            </a:r>
            <a:r>
              <a:rPr lang="fr-FR" b="1" dirty="0"/>
              <a:t> </a:t>
            </a:r>
            <a:r>
              <a:rPr lang="fr-FR" dirty="0" err="1"/>
              <a:t>systematic</a:t>
            </a:r>
            <a:r>
              <a:rPr lang="fr-FR" dirty="0"/>
              <a:t> </a:t>
            </a:r>
            <a:r>
              <a:rPr lang="fr-FR" b="1" dirty="0"/>
              <a:t>control </a:t>
            </a:r>
            <a:r>
              <a:rPr lang="fr-FR" dirty="0"/>
              <a:t>and</a:t>
            </a:r>
            <a:r>
              <a:rPr lang="fr-FR" b="1" dirty="0"/>
              <a:t> </a:t>
            </a:r>
            <a:r>
              <a:rPr lang="fr-FR" b="1" dirty="0" err="1"/>
              <a:t>we</a:t>
            </a:r>
            <a:r>
              <a:rPr lang="fr-FR" b="1" dirty="0"/>
              <a:t> </a:t>
            </a:r>
            <a:r>
              <a:rPr lang="fr-FR" b="1" dirty="0" err="1"/>
              <a:t>apply</a:t>
            </a:r>
            <a:r>
              <a:rPr lang="fr-FR" b="1" dirty="0"/>
              <a:t> </a:t>
            </a:r>
            <a:r>
              <a:rPr lang="fr-FR" b="1" dirty="0" err="1"/>
              <a:t>sewing</a:t>
            </a:r>
            <a:r>
              <a:rPr lang="fr-FR" b="1" dirty="0"/>
              <a:t> </a:t>
            </a:r>
            <a:r>
              <a:rPr lang="fr-FR" b="1" dirty="0" err="1"/>
              <a:t>treatmen</a:t>
            </a:r>
            <a:r>
              <a:rPr lang="fr-FR" dirty="0" err="1"/>
              <a:t>t</a:t>
            </a:r>
            <a:r>
              <a:rPr lang="fr-FR" dirty="0"/>
              <a:t> to the </a:t>
            </a:r>
            <a:r>
              <a:rPr lang="fr-FR" dirty="0" err="1"/>
              <a:t>solid</a:t>
            </a:r>
            <a:r>
              <a:rPr lang="fr-FR" dirty="0"/>
              <a:t>.</a:t>
            </a:r>
          </a:p>
        </p:txBody>
      </p:sp>
      <p:sp>
        <p:nvSpPr>
          <p:cNvPr id="14" name="Rectangle 13">
            <a:extLst>
              <a:ext uri="{FF2B5EF4-FFF2-40B4-BE49-F238E27FC236}">
                <a16:creationId xmlns:a16="http://schemas.microsoft.com/office/drawing/2014/main" id="{FA295C86-2EF2-1CD6-88B9-EBB7A235FB9C}"/>
              </a:ext>
            </a:extLst>
          </p:cNvPr>
          <p:cNvSpPr/>
          <p:nvPr/>
        </p:nvSpPr>
        <p:spPr>
          <a:xfrm>
            <a:off x="4419812" y="2426177"/>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Camn’GO</a:t>
            </a:r>
            <a:r>
              <a:rPr lang="fr-FR" dirty="0">
                <a:solidFill>
                  <a:srgbClr val="C00000"/>
                </a:solidFill>
              </a:rPr>
              <a:t> - </a:t>
            </a:r>
            <a:r>
              <a:rPr lang="fr-FR" b="1" dirty="0">
                <a:solidFill>
                  <a:srgbClr val="C00000"/>
                </a:solidFill>
              </a:rPr>
              <a:t>14976</a:t>
            </a:r>
          </a:p>
        </p:txBody>
      </p:sp>
      <p:sp>
        <p:nvSpPr>
          <p:cNvPr id="16" name="Rectangle 15">
            <a:extLst>
              <a:ext uri="{FF2B5EF4-FFF2-40B4-BE49-F238E27FC236}">
                <a16:creationId xmlns:a16="http://schemas.microsoft.com/office/drawing/2014/main" id="{5B4A0F54-26C2-258A-C81C-78AF921E4591}"/>
              </a:ext>
            </a:extLst>
          </p:cNvPr>
          <p:cNvSpPr/>
          <p:nvPr/>
        </p:nvSpPr>
        <p:spPr>
          <a:xfrm rot="21411924">
            <a:off x="685740" y="3906055"/>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Gmbh</a:t>
            </a:r>
          </a:p>
        </p:txBody>
      </p:sp>
      <p:sp>
        <p:nvSpPr>
          <p:cNvPr id="17" name="Rectangle 16">
            <a:extLst>
              <a:ext uri="{FF2B5EF4-FFF2-40B4-BE49-F238E27FC236}">
                <a16:creationId xmlns:a16="http://schemas.microsoft.com/office/drawing/2014/main" id="{5EDE5F26-2869-CBF1-D9A4-1F6C1BAF7E54}"/>
              </a:ext>
            </a:extLst>
          </p:cNvPr>
          <p:cNvSpPr/>
          <p:nvPr/>
        </p:nvSpPr>
        <p:spPr>
          <a:xfrm>
            <a:off x="3483621" y="5340387"/>
            <a:ext cx="2434207"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Gmbh - </a:t>
            </a:r>
            <a:r>
              <a:rPr lang="fr-FR" b="1" dirty="0">
                <a:solidFill>
                  <a:srgbClr val="C00000"/>
                </a:solidFill>
              </a:rPr>
              <a:t>15373</a:t>
            </a:r>
          </a:p>
        </p:txBody>
      </p:sp>
      <p:grpSp>
        <p:nvGrpSpPr>
          <p:cNvPr id="6" name="Groupe 5">
            <a:extLst>
              <a:ext uri="{FF2B5EF4-FFF2-40B4-BE49-F238E27FC236}">
                <a16:creationId xmlns:a16="http://schemas.microsoft.com/office/drawing/2014/main" id="{05666A62-4D3D-2F0E-E55A-F4BB843DA22B}"/>
              </a:ext>
            </a:extLst>
          </p:cNvPr>
          <p:cNvGrpSpPr/>
          <p:nvPr/>
        </p:nvGrpSpPr>
        <p:grpSpPr>
          <a:xfrm>
            <a:off x="2658442" y="1611865"/>
            <a:ext cx="845672" cy="809283"/>
            <a:chOff x="10127164" y="5361875"/>
            <a:chExt cx="737060" cy="700541"/>
          </a:xfrm>
        </p:grpSpPr>
        <p:sp>
          <p:nvSpPr>
            <p:cNvPr id="7" name="Rectangle : coins arrondis 6">
              <a:extLst>
                <a:ext uri="{FF2B5EF4-FFF2-40B4-BE49-F238E27FC236}">
                  <a16:creationId xmlns:a16="http://schemas.microsoft.com/office/drawing/2014/main" id="{602D42C7-F586-8D7C-B0D4-E125E5CD131D}"/>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Triangle isocèle 8">
              <a:extLst>
                <a:ext uri="{FF2B5EF4-FFF2-40B4-BE49-F238E27FC236}">
                  <a16:creationId xmlns:a16="http://schemas.microsoft.com/office/drawing/2014/main" id="{BF0E0550-003F-4FEB-1F0E-B541921FD199}"/>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EF96FCD8-D642-E20B-4286-9774520C7663}"/>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33</a:t>
              </a:r>
              <a:endParaRPr lang="fr-FR" b="1" dirty="0">
                <a:solidFill>
                  <a:schemeClr val="bg1"/>
                </a:solidFill>
              </a:endParaRPr>
            </a:p>
          </p:txBody>
        </p:sp>
      </p:grpSp>
      <p:sp>
        <p:nvSpPr>
          <p:cNvPr id="12" name="Rectangle 11">
            <a:extLst>
              <a:ext uri="{FF2B5EF4-FFF2-40B4-BE49-F238E27FC236}">
                <a16:creationId xmlns:a16="http://schemas.microsoft.com/office/drawing/2014/main" id="{67889F05-FFEE-4197-60D7-300B6256D650}"/>
              </a:ext>
            </a:extLst>
          </p:cNvPr>
          <p:cNvSpPr/>
          <p:nvPr/>
        </p:nvSpPr>
        <p:spPr>
          <a:xfrm>
            <a:off x="277525" y="1538044"/>
            <a:ext cx="6499780" cy="509177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DDA9E18A-FC73-242C-E485-B289940F2527}"/>
              </a:ext>
            </a:extLst>
          </p:cNvPr>
          <p:cNvSpPr txBox="1"/>
          <p:nvPr/>
        </p:nvSpPr>
        <p:spPr>
          <a:xfrm>
            <a:off x="363049" y="1681051"/>
            <a:ext cx="2966994" cy="369332"/>
          </a:xfrm>
          <a:prstGeom prst="rect">
            <a:avLst/>
          </a:prstGeom>
          <a:noFill/>
        </p:spPr>
        <p:txBody>
          <a:bodyPr wrap="square" rtlCol="0">
            <a:spAutoFit/>
          </a:bodyPr>
          <a:lstStyle/>
          <a:p>
            <a:r>
              <a:rPr lang="fr-FR" b="1" dirty="0"/>
              <a:t>Dynamic Simulation</a:t>
            </a:r>
          </a:p>
        </p:txBody>
      </p:sp>
      <p:sp>
        <p:nvSpPr>
          <p:cNvPr id="15" name="ZoneTexte 14">
            <a:extLst>
              <a:ext uri="{FF2B5EF4-FFF2-40B4-BE49-F238E27FC236}">
                <a16:creationId xmlns:a16="http://schemas.microsoft.com/office/drawing/2014/main" id="{1E2B49CD-62A2-95C6-E000-3F28C2EC6A53}"/>
              </a:ext>
            </a:extLst>
          </p:cNvPr>
          <p:cNvSpPr txBox="1"/>
          <p:nvPr/>
        </p:nvSpPr>
        <p:spPr>
          <a:xfrm>
            <a:off x="7420512" y="1760938"/>
            <a:ext cx="2966994" cy="369332"/>
          </a:xfrm>
          <a:prstGeom prst="rect">
            <a:avLst/>
          </a:prstGeom>
          <a:noFill/>
        </p:spPr>
        <p:txBody>
          <a:bodyPr wrap="square" rtlCol="0">
            <a:spAutoFit/>
          </a:bodyPr>
          <a:lstStyle/>
          <a:p>
            <a:r>
              <a:rPr lang="fr-FR" b="1" dirty="0"/>
              <a:t>Dynamic Simulation</a:t>
            </a:r>
          </a:p>
        </p:txBody>
      </p:sp>
    </p:spTree>
    <p:extLst>
      <p:ext uri="{BB962C8B-B14F-4D97-AF65-F5344CB8AC3E}">
        <p14:creationId xmlns:p14="http://schemas.microsoft.com/office/powerpoint/2010/main" val="38392033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A865B6C0-E85F-42E8-4B5D-2C740DF027BC}"/>
              </a:ext>
            </a:extLst>
          </p:cNvPr>
          <p:cNvPicPr>
            <a:picLocks noChangeAspect="1"/>
          </p:cNvPicPr>
          <p:nvPr/>
        </p:nvPicPr>
        <p:blipFill>
          <a:blip r:embed="rId2"/>
          <a:stretch>
            <a:fillRect/>
          </a:stretch>
        </p:blipFill>
        <p:spPr>
          <a:xfrm>
            <a:off x="497662" y="2934259"/>
            <a:ext cx="4533454" cy="3016058"/>
          </a:xfrm>
          <a:prstGeom prst="rect">
            <a:avLst/>
          </a:prstGeom>
        </p:spPr>
      </p:pic>
      <p:sp>
        <p:nvSpPr>
          <p:cNvPr id="3" name="Title 1">
            <a:extLst>
              <a:ext uri="{FF2B5EF4-FFF2-40B4-BE49-F238E27FC236}">
                <a16:creationId xmlns:a16="http://schemas.microsoft.com/office/drawing/2014/main" id="{7A69320F-9B3A-4B30-7284-E4E72FE1701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5" name="ZoneTexte 4">
            <a:extLst>
              <a:ext uri="{FF2B5EF4-FFF2-40B4-BE49-F238E27FC236}">
                <a16:creationId xmlns:a16="http://schemas.microsoft.com/office/drawing/2014/main" id="{02785117-572F-6581-3D5C-083356C0A348}"/>
              </a:ext>
            </a:extLst>
          </p:cNvPr>
          <p:cNvSpPr txBox="1"/>
          <p:nvPr/>
        </p:nvSpPr>
        <p:spPr>
          <a:xfrm>
            <a:off x="335360" y="809978"/>
            <a:ext cx="7776864" cy="646331"/>
          </a:xfrm>
          <a:prstGeom prst="rect">
            <a:avLst/>
          </a:prstGeom>
          <a:noFill/>
        </p:spPr>
        <p:txBody>
          <a:bodyPr wrap="square" rtlCol="0">
            <a:spAutoFit/>
          </a:bodyPr>
          <a:lstStyle/>
          <a:p>
            <a:r>
              <a:rPr lang="fr-FR" sz="3600" err="1">
                <a:latin typeface="Calibri" panose="020F0502020204030204" pitchFamily="34" charset="0"/>
              </a:rPr>
              <a:t>Machining</a:t>
            </a:r>
            <a:r>
              <a:rPr lang="fr-FR" sz="3600">
                <a:latin typeface="Calibri" panose="020F0502020204030204" pitchFamily="34" charset="0"/>
              </a:rPr>
              <a:t> </a:t>
            </a:r>
            <a:r>
              <a:rPr lang="fr-FR" sz="3600" err="1">
                <a:latin typeface="Calibri" panose="020F0502020204030204" pitchFamily="34" charset="0"/>
              </a:rPr>
              <a:t>Generalities</a:t>
            </a:r>
            <a:endParaRPr lang="fr-FR" sz="3600">
              <a:latin typeface="Calibri" panose="020F0502020204030204" pitchFamily="34" charset="0"/>
            </a:endParaRPr>
          </a:p>
        </p:txBody>
      </p:sp>
      <p:sp>
        <p:nvSpPr>
          <p:cNvPr id="7" name="Rectangle 6">
            <a:extLst>
              <a:ext uri="{FF2B5EF4-FFF2-40B4-BE49-F238E27FC236}">
                <a16:creationId xmlns:a16="http://schemas.microsoft.com/office/drawing/2014/main" id="{75AFD53E-03B2-9297-EDA2-22BE9D95B751}"/>
              </a:ext>
            </a:extLst>
          </p:cNvPr>
          <p:cNvSpPr/>
          <p:nvPr/>
        </p:nvSpPr>
        <p:spPr>
          <a:xfrm rot="285184">
            <a:off x="9002258" y="2461873"/>
            <a:ext cx="2527673"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15450</a:t>
            </a:r>
          </a:p>
        </p:txBody>
      </p:sp>
      <p:sp>
        <p:nvSpPr>
          <p:cNvPr id="9" name="Rectangle 8">
            <a:extLst>
              <a:ext uri="{FF2B5EF4-FFF2-40B4-BE49-F238E27FC236}">
                <a16:creationId xmlns:a16="http://schemas.microsoft.com/office/drawing/2014/main" id="{9199D7E1-BD93-7175-EE68-929AC227FCDC}"/>
              </a:ext>
            </a:extLst>
          </p:cNvPr>
          <p:cNvSpPr/>
          <p:nvPr/>
        </p:nvSpPr>
        <p:spPr>
          <a:xfrm>
            <a:off x="2575171" y="1619781"/>
            <a:ext cx="2736304"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System Technology - </a:t>
            </a:r>
            <a:r>
              <a:rPr lang="fr-FR" b="1" dirty="0">
                <a:solidFill>
                  <a:srgbClr val="C00000"/>
                </a:solidFill>
              </a:rPr>
              <a:t>15477</a:t>
            </a:r>
          </a:p>
        </p:txBody>
      </p:sp>
      <p:sp>
        <p:nvSpPr>
          <p:cNvPr id="10" name="ZoneTexte 9">
            <a:extLst>
              <a:ext uri="{FF2B5EF4-FFF2-40B4-BE49-F238E27FC236}">
                <a16:creationId xmlns:a16="http://schemas.microsoft.com/office/drawing/2014/main" id="{ADB31478-ADC9-7069-DAD9-3508FE67FA46}"/>
              </a:ext>
            </a:extLst>
          </p:cNvPr>
          <p:cNvSpPr txBox="1"/>
          <p:nvPr/>
        </p:nvSpPr>
        <p:spPr>
          <a:xfrm>
            <a:off x="497662" y="1602954"/>
            <a:ext cx="2736304" cy="369332"/>
          </a:xfrm>
          <a:prstGeom prst="rect">
            <a:avLst/>
          </a:prstGeom>
          <a:noFill/>
        </p:spPr>
        <p:txBody>
          <a:bodyPr wrap="square" rtlCol="0">
            <a:spAutoFit/>
          </a:bodyPr>
          <a:lstStyle/>
          <a:p>
            <a:r>
              <a:rPr lang="fr-FR" b="1" dirty="0" err="1"/>
              <a:t>Probing</a:t>
            </a:r>
            <a:endParaRPr lang="fr-FR" b="1" dirty="0"/>
          </a:p>
        </p:txBody>
      </p:sp>
      <p:sp>
        <p:nvSpPr>
          <p:cNvPr id="12" name="ZoneTexte 11">
            <a:extLst>
              <a:ext uri="{FF2B5EF4-FFF2-40B4-BE49-F238E27FC236}">
                <a16:creationId xmlns:a16="http://schemas.microsoft.com/office/drawing/2014/main" id="{1C09FA94-C0E0-3FC2-52A6-8F3068DF7721}"/>
              </a:ext>
            </a:extLst>
          </p:cNvPr>
          <p:cNvSpPr txBox="1"/>
          <p:nvPr/>
        </p:nvSpPr>
        <p:spPr>
          <a:xfrm>
            <a:off x="497662" y="2130107"/>
            <a:ext cx="4533454" cy="646331"/>
          </a:xfrm>
          <a:prstGeom prst="rect">
            <a:avLst/>
          </a:prstGeom>
          <a:noFill/>
        </p:spPr>
        <p:txBody>
          <a:bodyPr wrap="square" rtlCol="0">
            <a:spAutoFit/>
          </a:bodyPr>
          <a:lstStyle/>
          <a:p>
            <a:r>
              <a:rPr lang="fr-FR" dirty="0"/>
              <a:t>New </a:t>
            </a:r>
            <a:r>
              <a:rPr lang="fr-FR" dirty="0" err="1"/>
              <a:t>parameters</a:t>
            </a:r>
            <a:r>
              <a:rPr lang="fr-FR" dirty="0"/>
              <a:t> to </a:t>
            </a:r>
            <a:r>
              <a:rPr lang="fr-FR" dirty="0" err="1"/>
              <a:t>define</a:t>
            </a:r>
            <a:r>
              <a:rPr lang="fr-FR" dirty="0"/>
              <a:t> a range of </a:t>
            </a:r>
            <a:r>
              <a:rPr lang="fr-FR" dirty="0" err="1"/>
              <a:t>Measure</a:t>
            </a:r>
            <a:r>
              <a:rPr lang="fr-FR" dirty="0"/>
              <a:t> </a:t>
            </a:r>
            <a:r>
              <a:rPr lang="fr-FR" dirty="0" err="1"/>
              <a:t>tolerances</a:t>
            </a:r>
            <a:r>
              <a:rPr lang="fr-FR" dirty="0"/>
              <a:t> for the </a:t>
            </a:r>
            <a:r>
              <a:rPr lang="fr-FR" dirty="0" err="1"/>
              <a:t>probing</a:t>
            </a:r>
            <a:r>
              <a:rPr lang="fr-FR" dirty="0"/>
              <a:t> cycle (Part Control)</a:t>
            </a:r>
          </a:p>
        </p:txBody>
      </p:sp>
      <p:sp>
        <p:nvSpPr>
          <p:cNvPr id="13" name="Rectangle 12">
            <a:extLst>
              <a:ext uri="{FF2B5EF4-FFF2-40B4-BE49-F238E27FC236}">
                <a16:creationId xmlns:a16="http://schemas.microsoft.com/office/drawing/2014/main" id="{02303182-143C-66A3-4F7F-764F6B138DFA}"/>
              </a:ext>
            </a:extLst>
          </p:cNvPr>
          <p:cNvSpPr/>
          <p:nvPr/>
        </p:nvSpPr>
        <p:spPr>
          <a:xfrm>
            <a:off x="2560888" y="4117765"/>
            <a:ext cx="1952712" cy="60721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A37E6223-8985-52EC-5B3A-4DCD280BA553}"/>
              </a:ext>
            </a:extLst>
          </p:cNvPr>
          <p:cNvSpPr txBox="1"/>
          <p:nvPr/>
        </p:nvSpPr>
        <p:spPr>
          <a:xfrm>
            <a:off x="5915724" y="3078163"/>
            <a:ext cx="6298636" cy="369332"/>
          </a:xfrm>
          <a:prstGeom prst="rect">
            <a:avLst/>
          </a:prstGeom>
          <a:noFill/>
        </p:spPr>
        <p:txBody>
          <a:bodyPr wrap="square" rtlCol="0">
            <a:spAutoFit/>
          </a:bodyPr>
          <a:lstStyle/>
          <a:p>
            <a:r>
              <a:rPr lang="fr-FR" dirty="0" err="1"/>
              <a:t>We</a:t>
            </a:r>
            <a:r>
              <a:rPr lang="fr-FR" dirty="0"/>
              <a:t> </a:t>
            </a:r>
            <a:r>
              <a:rPr lang="fr-FR" dirty="0" err="1"/>
              <a:t>added</a:t>
            </a:r>
            <a:r>
              <a:rPr lang="fr-FR" dirty="0"/>
              <a:t> the </a:t>
            </a:r>
            <a:r>
              <a:rPr lang="fr-FR" dirty="0" err="1"/>
              <a:t>parameter</a:t>
            </a:r>
            <a:r>
              <a:rPr lang="fr-FR" dirty="0"/>
              <a:t> </a:t>
            </a:r>
            <a:r>
              <a:rPr lang="fr-FR" b="1" dirty="0" err="1"/>
              <a:t>NCstd</a:t>
            </a:r>
            <a:r>
              <a:rPr lang="fr-FR" b="1" dirty="0"/>
              <a:t> </a:t>
            </a:r>
            <a:r>
              <a:rPr lang="fr-FR" dirty="0"/>
              <a:t>in the configuration of </a:t>
            </a:r>
            <a:r>
              <a:rPr lang="fr-FR" dirty="0" err="1"/>
              <a:t>Opelists</a:t>
            </a:r>
            <a:endParaRPr lang="fr-FR" dirty="0"/>
          </a:p>
        </p:txBody>
      </p:sp>
      <p:sp>
        <p:nvSpPr>
          <p:cNvPr id="17" name="ZoneTexte 16">
            <a:extLst>
              <a:ext uri="{FF2B5EF4-FFF2-40B4-BE49-F238E27FC236}">
                <a16:creationId xmlns:a16="http://schemas.microsoft.com/office/drawing/2014/main" id="{1B72E686-516F-1FA2-ABFF-1096C708220B}"/>
              </a:ext>
            </a:extLst>
          </p:cNvPr>
          <p:cNvSpPr txBox="1"/>
          <p:nvPr/>
        </p:nvSpPr>
        <p:spPr>
          <a:xfrm>
            <a:off x="5950206" y="2707638"/>
            <a:ext cx="2736304" cy="369332"/>
          </a:xfrm>
          <a:prstGeom prst="rect">
            <a:avLst/>
          </a:prstGeom>
          <a:noFill/>
        </p:spPr>
        <p:txBody>
          <a:bodyPr wrap="square" rtlCol="0">
            <a:spAutoFit/>
          </a:bodyPr>
          <a:lstStyle/>
          <a:p>
            <a:r>
              <a:rPr lang="fr-FR" b="1" dirty="0" err="1"/>
              <a:t>Opelist</a:t>
            </a:r>
            <a:endParaRPr lang="fr-FR" b="1" dirty="0"/>
          </a:p>
        </p:txBody>
      </p:sp>
      <p:pic>
        <p:nvPicPr>
          <p:cNvPr id="19" name="Image 18">
            <a:extLst>
              <a:ext uri="{FF2B5EF4-FFF2-40B4-BE49-F238E27FC236}">
                <a16:creationId xmlns:a16="http://schemas.microsoft.com/office/drawing/2014/main" id="{5E864949-6494-6F7A-9DA2-64D0885D07B2}"/>
              </a:ext>
            </a:extLst>
          </p:cNvPr>
          <p:cNvPicPr>
            <a:picLocks noChangeAspect="1"/>
          </p:cNvPicPr>
          <p:nvPr/>
        </p:nvPicPr>
        <p:blipFill>
          <a:blip r:embed="rId3"/>
          <a:stretch>
            <a:fillRect/>
          </a:stretch>
        </p:blipFill>
        <p:spPr>
          <a:xfrm>
            <a:off x="5546764" y="3620370"/>
            <a:ext cx="6645236" cy="3237630"/>
          </a:xfrm>
          <a:prstGeom prst="rect">
            <a:avLst/>
          </a:prstGeom>
        </p:spPr>
      </p:pic>
      <p:sp>
        <p:nvSpPr>
          <p:cNvPr id="21" name="Rectangle 20">
            <a:extLst>
              <a:ext uri="{FF2B5EF4-FFF2-40B4-BE49-F238E27FC236}">
                <a16:creationId xmlns:a16="http://schemas.microsoft.com/office/drawing/2014/main" id="{0E597F93-9361-F1BF-6DBF-CB9B1CFF1306}"/>
              </a:ext>
            </a:extLst>
          </p:cNvPr>
          <p:cNvSpPr/>
          <p:nvPr/>
        </p:nvSpPr>
        <p:spPr>
          <a:xfrm>
            <a:off x="9172488" y="4576506"/>
            <a:ext cx="381087" cy="96119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900734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F648744A-66B7-E71D-EE3A-1D4929A8A0D7}"/>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381D92BB-B44A-EE93-116D-4D6F5E230C66}"/>
              </a:ext>
            </a:extLst>
          </p:cNvPr>
          <p:cNvSpPr txBox="1"/>
          <p:nvPr/>
        </p:nvSpPr>
        <p:spPr>
          <a:xfrm>
            <a:off x="335359" y="828266"/>
            <a:ext cx="3579415" cy="646331"/>
          </a:xfrm>
          <a:prstGeom prst="rect">
            <a:avLst/>
          </a:prstGeom>
          <a:noFill/>
        </p:spPr>
        <p:txBody>
          <a:bodyPr wrap="square" rtlCol="0">
            <a:spAutoFit/>
          </a:bodyPr>
          <a:lstStyle/>
          <a:p>
            <a:r>
              <a:rPr lang="fr-FR" sz="3600" dirty="0" err="1">
                <a:latin typeface="Calibri" panose="020F0502020204030204" pitchFamily="34" charset="0"/>
              </a:rPr>
              <a:t>Milling</a:t>
            </a:r>
            <a:r>
              <a:rPr lang="fr-FR" sz="3600" dirty="0">
                <a:latin typeface="Calibri" panose="020F0502020204030204" pitchFamily="34" charset="0"/>
              </a:rPr>
              <a:t> / Pocket</a:t>
            </a:r>
          </a:p>
        </p:txBody>
      </p:sp>
      <p:sp>
        <p:nvSpPr>
          <p:cNvPr id="6" name="ZoneTexte 5">
            <a:extLst>
              <a:ext uri="{FF2B5EF4-FFF2-40B4-BE49-F238E27FC236}">
                <a16:creationId xmlns:a16="http://schemas.microsoft.com/office/drawing/2014/main" id="{BC71580F-DE3F-0F4A-5513-440A62355D86}"/>
              </a:ext>
            </a:extLst>
          </p:cNvPr>
          <p:cNvSpPr txBox="1"/>
          <p:nvPr/>
        </p:nvSpPr>
        <p:spPr>
          <a:xfrm>
            <a:off x="345441" y="3212844"/>
            <a:ext cx="3993329" cy="584775"/>
          </a:xfrm>
          <a:prstGeom prst="rect">
            <a:avLst/>
          </a:prstGeom>
          <a:noFill/>
        </p:spPr>
        <p:txBody>
          <a:bodyPr wrap="square" rtlCol="0">
            <a:spAutoFit/>
          </a:bodyPr>
          <a:lstStyle/>
          <a:p>
            <a:r>
              <a:rPr lang="fr-FR" sz="1600" dirty="0"/>
              <a:t>The </a:t>
            </a:r>
            <a:r>
              <a:rPr lang="fr-FR" sz="1600" dirty="0" err="1"/>
              <a:t>tool</a:t>
            </a:r>
            <a:r>
              <a:rPr lang="fr-FR" sz="1600" dirty="0"/>
              <a:t> </a:t>
            </a:r>
            <a:r>
              <a:rPr lang="fr-FR" sz="1600" dirty="0" err="1"/>
              <a:t>finder</a:t>
            </a:r>
            <a:r>
              <a:rPr lang="fr-FR" sz="1600" dirty="0"/>
              <a:t> can </a:t>
            </a:r>
            <a:r>
              <a:rPr lang="fr-FR" sz="1600" dirty="0" err="1"/>
              <a:t>now</a:t>
            </a:r>
            <a:r>
              <a:rPr lang="fr-FR" sz="1600" dirty="0"/>
              <a:t> </a:t>
            </a:r>
            <a:r>
              <a:rPr lang="fr-FR" sz="1600" dirty="0" err="1"/>
              <a:t>be</a:t>
            </a:r>
            <a:r>
              <a:rPr lang="fr-FR" sz="1600" dirty="0"/>
              <a:t> </a:t>
            </a:r>
            <a:r>
              <a:rPr lang="fr-FR" sz="1600" b="1" dirty="0" err="1"/>
              <a:t>disabled</a:t>
            </a:r>
            <a:r>
              <a:rPr lang="fr-FR" sz="1600" dirty="0"/>
              <a:t> by checking a </a:t>
            </a:r>
            <a:r>
              <a:rPr lang="fr-FR" sz="1600" b="1" dirty="0"/>
              <a:t>new </a:t>
            </a:r>
            <a:r>
              <a:rPr lang="fr-FR" sz="1600" b="1" dirty="0" err="1"/>
              <a:t>button</a:t>
            </a:r>
            <a:r>
              <a:rPr lang="fr-FR" sz="1600" b="1" dirty="0"/>
              <a:t> </a:t>
            </a:r>
            <a:r>
              <a:rPr lang="fr-FR" sz="1600" dirty="0"/>
              <a:t>in the </a:t>
            </a:r>
            <a:r>
              <a:rPr lang="fr-FR" sz="1600" dirty="0" err="1"/>
              <a:t>library</a:t>
            </a:r>
            <a:r>
              <a:rPr lang="fr-FR" sz="1600" dirty="0"/>
              <a:t> of </a:t>
            </a:r>
            <a:r>
              <a:rPr lang="fr-FR" sz="1600" dirty="0" err="1"/>
              <a:t>tools</a:t>
            </a:r>
            <a:r>
              <a:rPr lang="fr-FR" sz="1600" dirty="0"/>
              <a:t>.</a:t>
            </a:r>
          </a:p>
        </p:txBody>
      </p:sp>
      <p:sp>
        <p:nvSpPr>
          <p:cNvPr id="13" name="Rectangle 12">
            <a:extLst>
              <a:ext uri="{FF2B5EF4-FFF2-40B4-BE49-F238E27FC236}">
                <a16:creationId xmlns:a16="http://schemas.microsoft.com/office/drawing/2014/main" id="{77AC0504-CE8F-B266-EAB0-5A8EDC0DCB36}"/>
              </a:ext>
            </a:extLst>
          </p:cNvPr>
          <p:cNvSpPr/>
          <p:nvPr/>
        </p:nvSpPr>
        <p:spPr>
          <a:xfrm>
            <a:off x="9445699" y="1356898"/>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Saeilo</a:t>
            </a:r>
            <a:r>
              <a:rPr lang="fr-FR" dirty="0">
                <a:solidFill>
                  <a:srgbClr val="C00000"/>
                </a:solidFill>
              </a:rPr>
              <a:t> - </a:t>
            </a:r>
            <a:r>
              <a:rPr lang="fr-FR" b="1" dirty="0">
                <a:solidFill>
                  <a:srgbClr val="C00000"/>
                </a:solidFill>
              </a:rPr>
              <a:t>15043</a:t>
            </a:r>
          </a:p>
        </p:txBody>
      </p:sp>
      <p:pic>
        <p:nvPicPr>
          <p:cNvPr id="16" name="Image 15">
            <a:extLst>
              <a:ext uri="{FF2B5EF4-FFF2-40B4-BE49-F238E27FC236}">
                <a16:creationId xmlns:a16="http://schemas.microsoft.com/office/drawing/2014/main" id="{58CC8083-5E79-9D8D-C3BE-21A3C3BD506A}"/>
              </a:ext>
            </a:extLst>
          </p:cNvPr>
          <p:cNvPicPr>
            <a:picLocks noChangeAspect="1"/>
          </p:cNvPicPr>
          <p:nvPr/>
        </p:nvPicPr>
        <p:blipFill>
          <a:blip r:embed="rId3"/>
          <a:stretch>
            <a:fillRect/>
          </a:stretch>
        </p:blipFill>
        <p:spPr>
          <a:xfrm>
            <a:off x="5141321" y="1885951"/>
            <a:ext cx="6893876" cy="4455226"/>
          </a:xfrm>
          <a:prstGeom prst="rect">
            <a:avLst/>
          </a:prstGeom>
        </p:spPr>
      </p:pic>
      <p:sp>
        <p:nvSpPr>
          <p:cNvPr id="17" name="ZoneTexte 16">
            <a:extLst>
              <a:ext uri="{FF2B5EF4-FFF2-40B4-BE49-F238E27FC236}">
                <a16:creationId xmlns:a16="http://schemas.microsoft.com/office/drawing/2014/main" id="{90A72885-36A0-58BF-5F1B-C96723C30958}"/>
              </a:ext>
            </a:extLst>
          </p:cNvPr>
          <p:cNvSpPr txBox="1"/>
          <p:nvPr/>
        </p:nvSpPr>
        <p:spPr>
          <a:xfrm>
            <a:off x="335359" y="2006710"/>
            <a:ext cx="4331891" cy="1077218"/>
          </a:xfrm>
          <a:prstGeom prst="rect">
            <a:avLst/>
          </a:prstGeom>
          <a:noFill/>
        </p:spPr>
        <p:txBody>
          <a:bodyPr wrap="square" rtlCol="0">
            <a:spAutoFit/>
          </a:bodyPr>
          <a:lstStyle/>
          <a:p>
            <a:r>
              <a:rPr lang="fr-FR" sz="1600" dirty="0" err="1"/>
              <a:t>When</a:t>
            </a:r>
            <a:r>
              <a:rPr lang="fr-FR" sz="1600" dirty="0"/>
              <a:t> the </a:t>
            </a:r>
            <a:r>
              <a:rPr lang="fr-FR" sz="1600" dirty="0" err="1"/>
              <a:t>selection</a:t>
            </a:r>
            <a:r>
              <a:rPr lang="fr-FR" sz="1600" dirty="0"/>
              <a:t> of </a:t>
            </a:r>
            <a:r>
              <a:rPr lang="fr-FR" sz="1600" dirty="0" err="1"/>
              <a:t>geometry</a:t>
            </a:r>
            <a:r>
              <a:rPr lang="fr-FR" sz="1600" dirty="0"/>
              <a:t> </a:t>
            </a:r>
            <a:r>
              <a:rPr lang="fr-FR" sz="1600" dirty="0" err="1"/>
              <a:t>is</a:t>
            </a:r>
            <a:r>
              <a:rPr lang="fr-FR" sz="1600" dirty="0"/>
              <a:t> </a:t>
            </a:r>
            <a:r>
              <a:rPr lang="fr-FR" sz="1600" dirty="0" err="1"/>
              <a:t>already</a:t>
            </a:r>
            <a:r>
              <a:rPr lang="fr-FR" sz="1600" dirty="0"/>
              <a:t> </a:t>
            </a:r>
            <a:r>
              <a:rPr lang="fr-FR" sz="1600" dirty="0" err="1"/>
              <a:t>done</a:t>
            </a:r>
            <a:r>
              <a:rPr lang="fr-FR" sz="1600" dirty="0"/>
              <a:t>, the </a:t>
            </a:r>
            <a:r>
              <a:rPr lang="fr-FR" sz="1600" b="1" dirty="0" err="1"/>
              <a:t>tool</a:t>
            </a:r>
            <a:r>
              <a:rPr lang="fr-FR" sz="1600" b="1" dirty="0"/>
              <a:t> </a:t>
            </a:r>
            <a:r>
              <a:rPr lang="fr-FR" sz="1600" b="1" dirty="0" err="1"/>
              <a:t>finder</a:t>
            </a:r>
            <a:r>
              <a:rPr lang="fr-FR" sz="1600" b="1" dirty="0"/>
              <a:t> </a:t>
            </a:r>
            <a:r>
              <a:rPr lang="fr-FR" sz="1600" dirty="0"/>
              <a:t>enables to </a:t>
            </a:r>
            <a:r>
              <a:rPr lang="fr-FR" sz="1600" b="1" dirty="0" err="1"/>
              <a:t>preselect</a:t>
            </a:r>
            <a:r>
              <a:rPr lang="fr-FR" sz="1600" b="1" dirty="0"/>
              <a:t> a </a:t>
            </a:r>
            <a:r>
              <a:rPr lang="fr-FR" sz="1600" b="1" dirty="0" err="1"/>
              <a:t>tool</a:t>
            </a:r>
            <a:r>
              <a:rPr lang="fr-FR" sz="1600" b="1" dirty="0"/>
              <a:t> </a:t>
            </a:r>
            <a:r>
              <a:rPr lang="fr-FR" sz="1600" dirty="0"/>
              <a:t>by </a:t>
            </a:r>
            <a:r>
              <a:rPr lang="fr-FR" sz="1600" dirty="0" err="1"/>
              <a:t>analyzing</a:t>
            </a:r>
            <a:r>
              <a:rPr lang="fr-FR" sz="1600" dirty="0"/>
              <a:t> the corner </a:t>
            </a:r>
            <a:r>
              <a:rPr lang="fr-FR" sz="1600" dirty="0" err="1"/>
              <a:t>radii</a:t>
            </a:r>
            <a:r>
              <a:rPr lang="fr-FR" sz="1600" dirty="0"/>
              <a:t> and </a:t>
            </a:r>
            <a:r>
              <a:rPr lang="fr-FR" sz="1600" dirty="0" err="1"/>
              <a:t>passageways</a:t>
            </a:r>
            <a:r>
              <a:rPr lang="fr-FR" sz="1600" dirty="0"/>
              <a:t> of the </a:t>
            </a:r>
            <a:r>
              <a:rPr lang="fr-FR" sz="1600" dirty="0" err="1"/>
              <a:t>selected</a:t>
            </a:r>
            <a:r>
              <a:rPr lang="fr-FR" sz="1600" dirty="0"/>
              <a:t> </a:t>
            </a:r>
            <a:r>
              <a:rPr lang="fr-FR" sz="1600" dirty="0" err="1"/>
              <a:t>pocket</a:t>
            </a:r>
            <a:r>
              <a:rPr lang="fr-FR" sz="1600" dirty="0"/>
              <a:t>(s).</a:t>
            </a:r>
          </a:p>
        </p:txBody>
      </p:sp>
      <p:sp>
        <p:nvSpPr>
          <p:cNvPr id="18" name="Rectangle 17">
            <a:extLst>
              <a:ext uri="{FF2B5EF4-FFF2-40B4-BE49-F238E27FC236}">
                <a16:creationId xmlns:a16="http://schemas.microsoft.com/office/drawing/2014/main" id="{DC8179B6-88BB-E03E-47DE-F945A3A18A38}"/>
              </a:ext>
            </a:extLst>
          </p:cNvPr>
          <p:cNvSpPr/>
          <p:nvPr/>
        </p:nvSpPr>
        <p:spPr>
          <a:xfrm>
            <a:off x="10660959" y="5307681"/>
            <a:ext cx="327358" cy="27121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A2939B27-82E1-9E4A-268D-BD20189D5166}"/>
              </a:ext>
            </a:extLst>
          </p:cNvPr>
          <p:cNvPicPr>
            <a:picLocks noChangeAspect="1"/>
          </p:cNvPicPr>
          <p:nvPr/>
        </p:nvPicPr>
        <p:blipFill>
          <a:blip r:embed="rId4"/>
          <a:stretch>
            <a:fillRect/>
          </a:stretch>
        </p:blipFill>
        <p:spPr>
          <a:xfrm>
            <a:off x="2365453" y="4789171"/>
            <a:ext cx="585383" cy="548796"/>
          </a:xfrm>
          <a:prstGeom prst="rect">
            <a:avLst/>
          </a:prstGeom>
        </p:spPr>
      </p:pic>
      <p:pic>
        <p:nvPicPr>
          <p:cNvPr id="22" name="Image 21">
            <a:extLst>
              <a:ext uri="{FF2B5EF4-FFF2-40B4-BE49-F238E27FC236}">
                <a16:creationId xmlns:a16="http://schemas.microsoft.com/office/drawing/2014/main" id="{7961E9CF-F0DA-FD3F-0A14-58DBC8177BDC}"/>
              </a:ext>
            </a:extLst>
          </p:cNvPr>
          <p:cNvPicPr>
            <a:picLocks noChangeAspect="1"/>
          </p:cNvPicPr>
          <p:nvPr/>
        </p:nvPicPr>
        <p:blipFill>
          <a:blip r:embed="rId5"/>
          <a:stretch>
            <a:fillRect/>
          </a:stretch>
        </p:blipFill>
        <p:spPr>
          <a:xfrm>
            <a:off x="3059420" y="4802980"/>
            <a:ext cx="585383" cy="548796"/>
          </a:xfrm>
          <a:prstGeom prst="rect">
            <a:avLst/>
          </a:prstGeom>
        </p:spPr>
      </p:pic>
      <p:cxnSp>
        <p:nvCxnSpPr>
          <p:cNvPr id="24" name="Connecteur droit avec flèche 23">
            <a:extLst>
              <a:ext uri="{FF2B5EF4-FFF2-40B4-BE49-F238E27FC236}">
                <a16:creationId xmlns:a16="http://schemas.microsoft.com/office/drawing/2014/main" id="{E2AF48D5-B0BA-C44F-F584-C8DAC1F14954}"/>
              </a:ext>
            </a:extLst>
          </p:cNvPr>
          <p:cNvCxnSpPr>
            <a:cxnSpLocks/>
          </p:cNvCxnSpPr>
          <p:nvPr/>
        </p:nvCxnSpPr>
        <p:spPr>
          <a:xfrm>
            <a:off x="4338770" y="3667125"/>
            <a:ext cx="6253030" cy="167084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10E83416-2221-F384-2E04-01DCC13CDEB4}"/>
              </a:ext>
            </a:extLst>
          </p:cNvPr>
          <p:cNvSpPr txBox="1"/>
          <p:nvPr/>
        </p:nvSpPr>
        <p:spPr>
          <a:xfrm>
            <a:off x="345440" y="1595494"/>
            <a:ext cx="2966994" cy="369332"/>
          </a:xfrm>
          <a:prstGeom prst="rect">
            <a:avLst/>
          </a:prstGeom>
          <a:noFill/>
        </p:spPr>
        <p:txBody>
          <a:bodyPr wrap="square" rtlCol="0">
            <a:spAutoFit/>
          </a:bodyPr>
          <a:lstStyle/>
          <a:p>
            <a:r>
              <a:rPr lang="fr-FR" b="1" dirty="0"/>
              <a:t>Tool Finder</a:t>
            </a:r>
          </a:p>
        </p:txBody>
      </p:sp>
      <p:sp>
        <p:nvSpPr>
          <p:cNvPr id="30" name="ZoneTexte 29">
            <a:extLst>
              <a:ext uri="{FF2B5EF4-FFF2-40B4-BE49-F238E27FC236}">
                <a16:creationId xmlns:a16="http://schemas.microsoft.com/office/drawing/2014/main" id="{44AC71D4-E269-5233-8710-315B183A9C42}"/>
              </a:ext>
            </a:extLst>
          </p:cNvPr>
          <p:cNvSpPr txBox="1"/>
          <p:nvPr/>
        </p:nvSpPr>
        <p:spPr>
          <a:xfrm>
            <a:off x="345440" y="4160697"/>
            <a:ext cx="4003411" cy="584775"/>
          </a:xfrm>
          <a:prstGeom prst="rect">
            <a:avLst/>
          </a:prstGeom>
          <a:noFill/>
        </p:spPr>
        <p:txBody>
          <a:bodyPr wrap="square">
            <a:spAutoFit/>
          </a:bodyPr>
          <a:lstStyle/>
          <a:p>
            <a:r>
              <a:rPr lang="fr-FR" sz="1600" dirty="0"/>
              <a:t>The </a:t>
            </a:r>
            <a:r>
              <a:rPr lang="fr-FR" sz="1600" dirty="0" err="1"/>
              <a:t>chosen</a:t>
            </a:r>
            <a:r>
              <a:rPr lang="fr-FR" sz="1600" dirty="0"/>
              <a:t> </a:t>
            </a:r>
            <a:r>
              <a:rPr lang="fr-FR" sz="1600" dirty="0" err="1"/>
              <a:t>status</a:t>
            </a:r>
            <a:r>
              <a:rPr lang="fr-FR" sz="1600" dirty="0"/>
              <a:t> (ON or OFF) </a:t>
            </a:r>
            <a:r>
              <a:rPr lang="fr-FR" sz="1600" dirty="0" err="1"/>
              <a:t>will</a:t>
            </a:r>
            <a:r>
              <a:rPr lang="fr-FR" sz="1600" dirty="0"/>
              <a:t> </a:t>
            </a:r>
            <a:r>
              <a:rPr lang="fr-FR" sz="1600" dirty="0" err="1"/>
              <a:t>be</a:t>
            </a:r>
            <a:r>
              <a:rPr lang="fr-FR" sz="1600" dirty="0"/>
              <a:t> </a:t>
            </a:r>
            <a:r>
              <a:rPr lang="fr-FR" sz="1600" dirty="0" err="1"/>
              <a:t>saved</a:t>
            </a:r>
            <a:r>
              <a:rPr lang="fr-FR" sz="1600" dirty="0"/>
              <a:t> and </a:t>
            </a:r>
            <a:r>
              <a:rPr lang="fr-FR" sz="1600" dirty="0" err="1"/>
              <a:t>kept</a:t>
            </a:r>
            <a:r>
              <a:rPr lang="fr-FR" sz="1600" dirty="0"/>
              <a:t> </a:t>
            </a:r>
            <a:r>
              <a:rPr lang="fr-FR" sz="1600" dirty="0" err="1"/>
              <a:t>between</a:t>
            </a:r>
            <a:r>
              <a:rPr lang="fr-FR" sz="1600" dirty="0"/>
              <a:t> 2 sessions of GO2cam.</a:t>
            </a:r>
          </a:p>
        </p:txBody>
      </p:sp>
      <p:grpSp>
        <p:nvGrpSpPr>
          <p:cNvPr id="5" name="Groupe 4">
            <a:extLst>
              <a:ext uri="{FF2B5EF4-FFF2-40B4-BE49-F238E27FC236}">
                <a16:creationId xmlns:a16="http://schemas.microsoft.com/office/drawing/2014/main" id="{08C7A4B0-5427-D5A0-7DE6-E8F0ACDBC9D8}"/>
              </a:ext>
            </a:extLst>
          </p:cNvPr>
          <p:cNvGrpSpPr/>
          <p:nvPr/>
        </p:nvGrpSpPr>
        <p:grpSpPr>
          <a:xfrm>
            <a:off x="10899588" y="313244"/>
            <a:ext cx="845672" cy="809283"/>
            <a:chOff x="10127164" y="5361875"/>
            <a:chExt cx="737060" cy="700541"/>
          </a:xfrm>
        </p:grpSpPr>
        <p:sp>
          <p:nvSpPr>
            <p:cNvPr id="7" name="Rectangle : coins arrondis 6">
              <a:extLst>
                <a:ext uri="{FF2B5EF4-FFF2-40B4-BE49-F238E27FC236}">
                  <a16:creationId xmlns:a16="http://schemas.microsoft.com/office/drawing/2014/main" id="{171AE43C-D358-1196-DFAA-82302CE28211}"/>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a:extLst>
                <a:ext uri="{FF2B5EF4-FFF2-40B4-BE49-F238E27FC236}">
                  <a16:creationId xmlns:a16="http://schemas.microsoft.com/office/drawing/2014/main" id="{037B0166-591B-B9F0-88F7-DB2B47137365}"/>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304F3180-A09B-7614-4D00-7F61180DDB2D}"/>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41</a:t>
              </a:r>
              <a:endParaRPr lang="fr-FR" b="1" dirty="0">
                <a:solidFill>
                  <a:schemeClr val="bg1"/>
                </a:solidFill>
              </a:endParaRPr>
            </a:p>
          </p:txBody>
        </p:sp>
      </p:grpSp>
    </p:spTree>
    <p:extLst>
      <p:ext uri="{BB962C8B-B14F-4D97-AF65-F5344CB8AC3E}">
        <p14:creationId xmlns:p14="http://schemas.microsoft.com/office/powerpoint/2010/main" val="465053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409A9C-DA0D-4D71-055E-8B824D844BC1}"/>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316D8461-E12A-653D-F666-D4AC6A02657B}"/>
              </a:ext>
            </a:extLst>
          </p:cNvPr>
          <p:cNvSpPr txBox="1"/>
          <p:nvPr/>
        </p:nvSpPr>
        <p:spPr>
          <a:xfrm>
            <a:off x="335359" y="800834"/>
            <a:ext cx="4513087" cy="646331"/>
          </a:xfrm>
          <a:prstGeom prst="rect">
            <a:avLst/>
          </a:prstGeom>
          <a:noFill/>
        </p:spPr>
        <p:txBody>
          <a:bodyPr wrap="square" rtlCol="0">
            <a:spAutoFit/>
          </a:bodyPr>
          <a:lstStyle/>
          <a:p>
            <a:r>
              <a:rPr lang="fr-FR" sz="3600" dirty="0" err="1">
                <a:latin typeface="Calibri" panose="020F0502020204030204" pitchFamily="34" charset="0"/>
              </a:rPr>
              <a:t>Milling</a:t>
            </a:r>
            <a:r>
              <a:rPr lang="fr-FR" sz="3600" dirty="0">
                <a:latin typeface="Calibri" panose="020F0502020204030204" pitchFamily="34" charset="0"/>
              </a:rPr>
              <a:t> / Manual Cycles</a:t>
            </a:r>
          </a:p>
        </p:txBody>
      </p:sp>
      <p:sp>
        <p:nvSpPr>
          <p:cNvPr id="7" name="ZoneTexte 6">
            <a:extLst>
              <a:ext uri="{FF2B5EF4-FFF2-40B4-BE49-F238E27FC236}">
                <a16:creationId xmlns:a16="http://schemas.microsoft.com/office/drawing/2014/main" id="{F3625534-F7A8-E4A8-3177-38EDAE755393}"/>
              </a:ext>
            </a:extLst>
          </p:cNvPr>
          <p:cNvSpPr txBox="1"/>
          <p:nvPr/>
        </p:nvSpPr>
        <p:spPr>
          <a:xfrm>
            <a:off x="345440" y="2021214"/>
            <a:ext cx="9681210" cy="1200329"/>
          </a:xfrm>
          <a:prstGeom prst="rect">
            <a:avLst/>
          </a:prstGeom>
          <a:noFill/>
        </p:spPr>
        <p:txBody>
          <a:bodyPr wrap="square">
            <a:spAutoFit/>
          </a:bodyPr>
          <a:lstStyle/>
          <a:p>
            <a:pPr marR="0" algn="l"/>
            <a:r>
              <a:rPr lang="en-US" dirty="0"/>
              <a:t>We have added a new </a:t>
            </a:r>
            <a:r>
              <a:rPr lang="en-US" b="1" dirty="0"/>
              <a:t>control of the side of machining</a:t>
            </a:r>
            <a:r>
              <a:rPr lang="en-US" dirty="0"/>
              <a:t>, for </a:t>
            </a:r>
            <a:r>
              <a:rPr lang="en-US" b="1" dirty="0"/>
              <a:t>manual cycles programmed on solids</a:t>
            </a:r>
            <a:r>
              <a:rPr lang="en-US" dirty="0"/>
              <a:t>.</a:t>
            </a:r>
          </a:p>
          <a:p>
            <a:pPr marR="0" algn="l"/>
            <a:r>
              <a:rPr lang="en-US" dirty="0"/>
              <a:t>If a the </a:t>
            </a:r>
            <a:r>
              <a:rPr lang="en-US" b="1" dirty="0"/>
              <a:t>direction of profile </a:t>
            </a:r>
            <a:r>
              <a:rPr lang="en-US" dirty="0"/>
              <a:t>and the </a:t>
            </a:r>
            <a:r>
              <a:rPr lang="en-US" b="1" dirty="0"/>
              <a:t>direction of toolpath </a:t>
            </a:r>
            <a:r>
              <a:rPr lang="en-US" dirty="0"/>
              <a:t>do not fit according to the </a:t>
            </a:r>
            <a:r>
              <a:rPr lang="en-US" b="1" dirty="0"/>
              <a:t>shape of solid</a:t>
            </a:r>
            <a:r>
              <a:rPr lang="en-US" dirty="0"/>
              <a:t>, GO2cam automatically </a:t>
            </a:r>
            <a:r>
              <a:rPr lang="en-US" b="1" dirty="0"/>
              <a:t>inverts the profile direction</a:t>
            </a:r>
            <a:r>
              <a:rPr lang="en-US" dirty="0"/>
              <a:t>!</a:t>
            </a:r>
          </a:p>
          <a:p>
            <a:pPr marR="0" algn="l"/>
            <a:r>
              <a:rPr lang="en-US" dirty="0">
                <a:sym typeface="Wingdings" panose="05000000000000000000" pitchFamily="2" charset="2"/>
              </a:rPr>
              <a:t> WARNING: not available with 2D profiles! (including edges!)</a:t>
            </a:r>
            <a:endParaRPr lang="en-US" dirty="0"/>
          </a:p>
        </p:txBody>
      </p:sp>
      <p:pic>
        <p:nvPicPr>
          <p:cNvPr id="9" name="Image 8">
            <a:extLst>
              <a:ext uri="{FF2B5EF4-FFF2-40B4-BE49-F238E27FC236}">
                <a16:creationId xmlns:a16="http://schemas.microsoft.com/office/drawing/2014/main" id="{276F2929-F38C-6B1D-F54C-9AD6AFED8451}"/>
              </a:ext>
            </a:extLst>
          </p:cNvPr>
          <p:cNvPicPr>
            <a:picLocks noChangeAspect="1"/>
          </p:cNvPicPr>
          <p:nvPr/>
        </p:nvPicPr>
        <p:blipFill>
          <a:blip r:embed="rId2"/>
          <a:stretch>
            <a:fillRect/>
          </a:stretch>
        </p:blipFill>
        <p:spPr>
          <a:xfrm>
            <a:off x="8025461" y="3990846"/>
            <a:ext cx="4002377" cy="2799351"/>
          </a:xfrm>
          <a:prstGeom prst="rect">
            <a:avLst/>
          </a:prstGeom>
        </p:spPr>
      </p:pic>
      <p:pic>
        <p:nvPicPr>
          <p:cNvPr id="12" name="Image 11">
            <a:extLst>
              <a:ext uri="{FF2B5EF4-FFF2-40B4-BE49-F238E27FC236}">
                <a16:creationId xmlns:a16="http://schemas.microsoft.com/office/drawing/2014/main" id="{231C0354-805F-4099-3B5F-186E2CACFD10}"/>
              </a:ext>
            </a:extLst>
          </p:cNvPr>
          <p:cNvPicPr>
            <a:picLocks noChangeAspect="1"/>
          </p:cNvPicPr>
          <p:nvPr/>
        </p:nvPicPr>
        <p:blipFill>
          <a:blip r:embed="rId3"/>
          <a:stretch>
            <a:fillRect/>
          </a:stretch>
        </p:blipFill>
        <p:spPr>
          <a:xfrm>
            <a:off x="82296" y="3990846"/>
            <a:ext cx="4187265" cy="2799351"/>
          </a:xfrm>
          <a:prstGeom prst="rect">
            <a:avLst/>
          </a:prstGeom>
        </p:spPr>
      </p:pic>
      <p:pic>
        <p:nvPicPr>
          <p:cNvPr id="15" name="Image 14">
            <a:extLst>
              <a:ext uri="{FF2B5EF4-FFF2-40B4-BE49-F238E27FC236}">
                <a16:creationId xmlns:a16="http://schemas.microsoft.com/office/drawing/2014/main" id="{361908C0-7615-A34B-0C70-9CD2C325FFD2}"/>
              </a:ext>
            </a:extLst>
          </p:cNvPr>
          <p:cNvPicPr>
            <a:picLocks noChangeAspect="1"/>
          </p:cNvPicPr>
          <p:nvPr/>
        </p:nvPicPr>
        <p:blipFill>
          <a:blip r:embed="rId4"/>
          <a:stretch>
            <a:fillRect/>
          </a:stretch>
        </p:blipFill>
        <p:spPr>
          <a:xfrm>
            <a:off x="4469028" y="3990846"/>
            <a:ext cx="3438831" cy="1058102"/>
          </a:xfrm>
          <a:prstGeom prst="rect">
            <a:avLst/>
          </a:prstGeom>
        </p:spPr>
      </p:pic>
      <p:sp>
        <p:nvSpPr>
          <p:cNvPr id="17" name="ZoneTexte 16">
            <a:extLst>
              <a:ext uri="{FF2B5EF4-FFF2-40B4-BE49-F238E27FC236}">
                <a16:creationId xmlns:a16="http://schemas.microsoft.com/office/drawing/2014/main" id="{BA09DA05-CC8C-94DB-3221-83A60153AE8A}"/>
              </a:ext>
            </a:extLst>
          </p:cNvPr>
          <p:cNvSpPr txBox="1"/>
          <p:nvPr/>
        </p:nvSpPr>
        <p:spPr>
          <a:xfrm>
            <a:off x="345440" y="3271924"/>
            <a:ext cx="10710593" cy="584775"/>
          </a:xfrm>
          <a:prstGeom prst="rect">
            <a:avLst/>
          </a:prstGeom>
          <a:noFill/>
        </p:spPr>
        <p:txBody>
          <a:bodyPr wrap="square">
            <a:spAutoFit/>
          </a:bodyPr>
          <a:lstStyle/>
          <a:p>
            <a:pPr marR="0" algn="l"/>
            <a:r>
              <a:rPr lang="en-US" sz="1600" dirty="0"/>
              <a:t>In the case below, the profile is counterclockwise and the tool is programmed on the left side of solid: GO2cam automatically inverts the profile direction to avoid machining inside the workpiece!</a:t>
            </a:r>
          </a:p>
        </p:txBody>
      </p:sp>
      <p:sp>
        <p:nvSpPr>
          <p:cNvPr id="22" name="ZoneTexte 21">
            <a:extLst>
              <a:ext uri="{FF2B5EF4-FFF2-40B4-BE49-F238E27FC236}">
                <a16:creationId xmlns:a16="http://schemas.microsoft.com/office/drawing/2014/main" id="{7FF25212-6E64-1F5A-9DE3-F299CBB171D4}"/>
              </a:ext>
            </a:extLst>
          </p:cNvPr>
          <p:cNvSpPr txBox="1"/>
          <p:nvPr/>
        </p:nvSpPr>
        <p:spPr>
          <a:xfrm>
            <a:off x="345440" y="1595494"/>
            <a:ext cx="5360416" cy="369332"/>
          </a:xfrm>
          <a:prstGeom prst="rect">
            <a:avLst/>
          </a:prstGeom>
          <a:noFill/>
        </p:spPr>
        <p:txBody>
          <a:bodyPr wrap="square" rtlCol="0">
            <a:spAutoFit/>
          </a:bodyPr>
          <a:lstStyle/>
          <a:p>
            <a:r>
              <a:rPr lang="en-US" b="1" dirty="0"/>
              <a:t>Automatic control of the side of machining</a:t>
            </a:r>
            <a:endParaRPr lang="fr-FR" dirty="0"/>
          </a:p>
        </p:txBody>
      </p:sp>
      <p:grpSp>
        <p:nvGrpSpPr>
          <p:cNvPr id="10" name="Groupe 9">
            <a:extLst>
              <a:ext uri="{FF2B5EF4-FFF2-40B4-BE49-F238E27FC236}">
                <a16:creationId xmlns:a16="http://schemas.microsoft.com/office/drawing/2014/main" id="{FF830465-F298-B1EB-6692-D2F9713D8BAA}"/>
              </a:ext>
            </a:extLst>
          </p:cNvPr>
          <p:cNvGrpSpPr/>
          <p:nvPr/>
        </p:nvGrpSpPr>
        <p:grpSpPr>
          <a:xfrm>
            <a:off x="10901142" y="314548"/>
            <a:ext cx="845672" cy="809283"/>
            <a:chOff x="10127164" y="5361875"/>
            <a:chExt cx="737060" cy="700541"/>
          </a:xfrm>
        </p:grpSpPr>
        <p:sp>
          <p:nvSpPr>
            <p:cNvPr id="11" name="Rectangle : coins arrondis 10">
              <a:extLst>
                <a:ext uri="{FF2B5EF4-FFF2-40B4-BE49-F238E27FC236}">
                  <a16:creationId xmlns:a16="http://schemas.microsoft.com/office/drawing/2014/main" id="{AF20842F-97CD-C017-D6D1-5EEEAFE29C65}"/>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riangle isocèle 12">
              <a:extLst>
                <a:ext uri="{FF2B5EF4-FFF2-40B4-BE49-F238E27FC236}">
                  <a16:creationId xmlns:a16="http://schemas.microsoft.com/office/drawing/2014/main" id="{BE24BCF7-5406-28F6-6D4A-51622317F263}"/>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080C3F6E-96D7-331A-2066-9F22816563E7}"/>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54</a:t>
              </a:r>
              <a:endParaRPr lang="fr-FR" b="1" dirty="0">
                <a:solidFill>
                  <a:schemeClr val="bg1"/>
                </a:solidFill>
              </a:endParaRPr>
            </a:p>
          </p:txBody>
        </p:sp>
      </p:grpSp>
    </p:spTree>
    <p:extLst>
      <p:ext uri="{BB962C8B-B14F-4D97-AF65-F5344CB8AC3E}">
        <p14:creationId xmlns:p14="http://schemas.microsoft.com/office/powerpoint/2010/main" val="14316588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23409A9C-DA0D-4D71-055E-8B824D844BC1}"/>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316D8461-E12A-653D-F666-D4AC6A02657B}"/>
              </a:ext>
            </a:extLst>
          </p:cNvPr>
          <p:cNvSpPr txBox="1"/>
          <p:nvPr/>
        </p:nvSpPr>
        <p:spPr>
          <a:xfrm>
            <a:off x="335359" y="800834"/>
            <a:ext cx="4513087" cy="646331"/>
          </a:xfrm>
          <a:prstGeom prst="rect">
            <a:avLst/>
          </a:prstGeom>
          <a:noFill/>
        </p:spPr>
        <p:txBody>
          <a:bodyPr wrap="square" rtlCol="0">
            <a:spAutoFit/>
          </a:bodyPr>
          <a:lstStyle/>
          <a:p>
            <a:r>
              <a:rPr lang="fr-FR" sz="3600" dirty="0" err="1">
                <a:latin typeface="Calibri" panose="020F0502020204030204" pitchFamily="34" charset="0"/>
              </a:rPr>
              <a:t>Milling</a:t>
            </a:r>
            <a:r>
              <a:rPr lang="fr-FR" sz="3600" dirty="0">
                <a:latin typeface="Calibri" panose="020F0502020204030204" pitchFamily="34" charset="0"/>
              </a:rPr>
              <a:t> / Contouring</a:t>
            </a:r>
          </a:p>
        </p:txBody>
      </p:sp>
      <p:sp>
        <p:nvSpPr>
          <p:cNvPr id="6" name="ZoneTexte 5">
            <a:extLst>
              <a:ext uri="{FF2B5EF4-FFF2-40B4-BE49-F238E27FC236}">
                <a16:creationId xmlns:a16="http://schemas.microsoft.com/office/drawing/2014/main" id="{DC85469B-FAC1-BFAA-AB3B-C01ADB003453}"/>
              </a:ext>
            </a:extLst>
          </p:cNvPr>
          <p:cNvSpPr txBox="1"/>
          <p:nvPr/>
        </p:nvSpPr>
        <p:spPr>
          <a:xfrm>
            <a:off x="335359" y="1818116"/>
            <a:ext cx="5750560" cy="584775"/>
          </a:xfrm>
          <a:prstGeom prst="rect">
            <a:avLst/>
          </a:prstGeom>
          <a:noFill/>
        </p:spPr>
        <p:txBody>
          <a:bodyPr wrap="square" rtlCol="0">
            <a:spAutoFit/>
          </a:bodyPr>
          <a:lstStyle/>
          <a:p>
            <a:r>
              <a:rPr lang="fr-FR" sz="1600" dirty="0"/>
              <a:t>Contouring </a:t>
            </a:r>
            <a:r>
              <a:rPr lang="fr-FR" sz="1600" dirty="0" err="1"/>
              <a:t>with</a:t>
            </a:r>
            <a:r>
              <a:rPr lang="fr-FR" sz="1600" dirty="0"/>
              <a:t> </a:t>
            </a:r>
            <a:r>
              <a:rPr lang="fr-FR" sz="1600" b="1" dirty="0" err="1"/>
              <a:t>Lateral</a:t>
            </a:r>
            <a:r>
              <a:rPr lang="fr-FR" sz="1600" b="1" dirty="0"/>
              <a:t> passes</a:t>
            </a:r>
            <a:r>
              <a:rPr lang="fr-FR" sz="1600" dirty="0"/>
              <a:t>: setting the </a:t>
            </a:r>
            <a:r>
              <a:rPr lang="fr-FR" sz="1600" dirty="0" err="1"/>
              <a:t>parameter</a:t>
            </a:r>
            <a:r>
              <a:rPr lang="fr-FR" sz="1600" dirty="0"/>
              <a:t> </a:t>
            </a:r>
            <a:r>
              <a:rPr lang="fr-FR" sz="1600" dirty="0" err="1"/>
              <a:t>Retract</a:t>
            </a:r>
            <a:r>
              <a:rPr lang="fr-FR" sz="1600" dirty="0"/>
              <a:t> Altitude to the option ‘</a:t>
            </a:r>
            <a:r>
              <a:rPr lang="fr-FR" sz="1600" b="1" dirty="0" err="1"/>
              <a:t>Without</a:t>
            </a:r>
            <a:r>
              <a:rPr lang="fr-FR" sz="1600" b="1" dirty="0"/>
              <a:t> </a:t>
            </a:r>
            <a:r>
              <a:rPr lang="fr-FR" sz="1600" b="1" dirty="0" err="1"/>
              <a:t>retract</a:t>
            </a:r>
            <a:r>
              <a:rPr lang="fr-FR" sz="1600" dirty="0"/>
              <a:t>’ </a:t>
            </a:r>
            <a:r>
              <a:rPr lang="fr-FR" sz="1600" dirty="0" err="1"/>
              <a:t>is</a:t>
            </a:r>
            <a:r>
              <a:rPr lang="fr-FR" sz="1600" dirty="0"/>
              <a:t> </a:t>
            </a:r>
            <a:r>
              <a:rPr lang="fr-FR" sz="1600" dirty="0" err="1"/>
              <a:t>now</a:t>
            </a:r>
            <a:r>
              <a:rPr lang="fr-FR" sz="1600" dirty="0"/>
              <a:t> </a:t>
            </a:r>
            <a:r>
              <a:rPr lang="fr-FR" sz="1600" dirty="0" err="1"/>
              <a:t>taken</a:t>
            </a:r>
            <a:r>
              <a:rPr lang="fr-FR" sz="1600" dirty="0"/>
              <a:t> </a:t>
            </a:r>
            <a:r>
              <a:rPr lang="fr-FR" sz="1600" dirty="0" err="1"/>
              <a:t>into</a:t>
            </a:r>
            <a:r>
              <a:rPr lang="fr-FR" sz="1600" dirty="0"/>
              <a:t> account.</a:t>
            </a:r>
          </a:p>
        </p:txBody>
      </p:sp>
      <p:sp>
        <p:nvSpPr>
          <p:cNvPr id="13" name="ZoneTexte 12">
            <a:extLst>
              <a:ext uri="{FF2B5EF4-FFF2-40B4-BE49-F238E27FC236}">
                <a16:creationId xmlns:a16="http://schemas.microsoft.com/office/drawing/2014/main" id="{A487B896-B043-BA0B-E05C-D56F6F3D9F97}"/>
              </a:ext>
            </a:extLst>
          </p:cNvPr>
          <p:cNvSpPr txBox="1"/>
          <p:nvPr/>
        </p:nvSpPr>
        <p:spPr>
          <a:xfrm>
            <a:off x="6820502" y="3032434"/>
            <a:ext cx="5172968" cy="1107996"/>
          </a:xfrm>
          <a:prstGeom prst="rect">
            <a:avLst/>
          </a:prstGeom>
          <a:noFill/>
        </p:spPr>
        <p:txBody>
          <a:bodyPr wrap="square">
            <a:spAutoFit/>
          </a:bodyPr>
          <a:lstStyle/>
          <a:p>
            <a:r>
              <a:rPr lang="fr-FR" sz="1600" dirty="0"/>
              <a:t>Contouring: setting the </a:t>
            </a:r>
            <a:r>
              <a:rPr lang="fr-FR" sz="1600" dirty="0" err="1"/>
              <a:t>parameter</a:t>
            </a:r>
            <a:r>
              <a:rPr lang="fr-FR" sz="1600" dirty="0"/>
              <a:t> </a:t>
            </a:r>
            <a:r>
              <a:rPr lang="fr-FR" sz="1600" dirty="0" err="1"/>
              <a:t>Retract</a:t>
            </a:r>
            <a:r>
              <a:rPr lang="fr-FR" sz="1600" dirty="0"/>
              <a:t> Altitude to the option ‘</a:t>
            </a:r>
            <a:r>
              <a:rPr lang="fr-FR" sz="1600" b="1" dirty="0" err="1"/>
              <a:t>Alt+SD</a:t>
            </a:r>
            <a:r>
              <a:rPr lang="fr-FR" sz="1600" dirty="0"/>
              <a:t>’ </a:t>
            </a:r>
            <a:r>
              <a:rPr lang="fr-FR" sz="1600" dirty="0" err="1"/>
              <a:t>now</a:t>
            </a:r>
            <a:r>
              <a:rPr lang="fr-FR" sz="1600" dirty="0"/>
              <a:t> </a:t>
            </a:r>
            <a:r>
              <a:rPr lang="fr-FR" sz="1600" dirty="0" err="1"/>
              <a:t>generates</a:t>
            </a:r>
            <a:r>
              <a:rPr lang="fr-FR" sz="1600" dirty="0"/>
              <a:t> </a:t>
            </a:r>
            <a:r>
              <a:rPr lang="fr-FR" sz="1600" b="1" dirty="0"/>
              <a:t>Rapid </a:t>
            </a:r>
            <a:r>
              <a:rPr lang="fr-FR" sz="1600" b="1" dirty="0" err="1"/>
              <a:t>plunges</a:t>
            </a:r>
            <a:r>
              <a:rPr lang="fr-FR" sz="1600" b="1" dirty="0"/>
              <a:t> </a:t>
            </a:r>
            <a:r>
              <a:rPr lang="fr-FR" sz="1600" dirty="0"/>
              <a:t>(G00 </a:t>
            </a:r>
            <a:r>
              <a:rPr lang="fr-FR" sz="1600" dirty="0" err="1"/>
              <a:t>instead</a:t>
            </a:r>
            <a:r>
              <a:rPr lang="fr-FR" sz="1600" dirty="0"/>
              <a:t> of G01 </a:t>
            </a:r>
            <a:r>
              <a:rPr lang="fr-FR" sz="1600" dirty="0" err="1"/>
              <a:t>previously</a:t>
            </a:r>
            <a:r>
              <a:rPr lang="fr-FR" sz="1600" dirty="0"/>
              <a:t>). </a:t>
            </a:r>
          </a:p>
          <a:p>
            <a:r>
              <a:rPr lang="fr-FR" sz="1600" dirty="0"/>
              <a:t>The </a:t>
            </a:r>
            <a:r>
              <a:rPr lang="fr-FR" sz="1600" dirty="0" err="1"/>
              <a:t>retracts</a:t>
            </a:r>
            <a:r>
              <a:rPr lang="fr-FR" sz="1600" dirty="0"/>
              <a:t> </a:t>
            </a:r>
            <a:r>
              <a:rPr lang="fr-FR" sz="1600" dirty="0" err="1"/>
              <a:t>were</a:t>
            </a:r>
            <a:r>
              <a:rPr lang="fr-FR" sz="1600" dirty="0"/>
              <a:t> </a:t>
            </a:r>
            <a:r>
              <a:rPr lang="fr-FR" sz="1600" dirty="0" err="1"/>
              <a:t>already</a:t>
            </a:r>
            <a:r>
              <a:rPr lang="fr-FR" sz="1600" dirty="0"/>
              <a:t> </a:t>
            </a:r>
            <a:r>
              <a:rPr lang="fr-FR" sz="1600" dirty="0" err="1"/>
              <a:t>done</a:t>
            </a:r>
            <a:r>
              <a:rPr lang="fr-FR" sz="1600" dirty="0"/>
              <a:t> in </a:t>
            </a:r>
            <a:r>
              <a:rPr lang="fr-FR" sz="1600" dirty="0" err="1"/>
              <a:t>rapid</a:t>
            </a:r>
            <a:r>
              <a:rPr lang="fr-FR" sz="1600" dirty="0"/>
              <a:t> motions.</a:t>
            </a:r>
          </a:p>
        </p:txBody>
      </p:sp>
      <p:sp>
        <p:nvSpPr>
          <p:cNvPr id="10" name="Rectangle 9">
            <a:extLst>
              <a:ext uri="{FF2B5EF4-FFF2-40B4-BE49-F238E27FC236}">
                <a16:creationId xmlns:a16="http://schemas.microsoft.com/office/drawing/2014/main" id="{D5554997-3A8A-EBC5-4446-FA5D4E4E0695}"/>
              </a:ext>
            </a:extLst>
          </p:cNvPr>
          <p:cNvSpPr/>
          <p:nvPr/>
        </p:nvSpPr>
        <p:spPr>
          <a:xfrm>
            <a:off x="4570766" y="1468625"/>
            <a:ext cx="2552289"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14897</a:t>
            </a:r>
          </a:p>
        </p:txBody>
      </p:sp>
      <p:pic>
        <p:nvPicPr>
          <p:cNvPr id="19" name="Image 18">
            <a:extLst>
              <a:ext uri="{FF2B5EF4-FFF2-40B4-BE49-F238E27FC236}">
                <a16:creationId xmlns:a16="http://schemas.microsoft.com/office/drawing/2014/main" id="{45F77DD6-3B98-DDB8-54BB-FD5709905AE1}"/>
              </a:ext>
            </a:extLst>
          </p:cNvPr>
          <p:cNvPicPr>
            <a:picLocks noChangeAspect="1"/>
          </p:cNvPicPr>
          <p:nvPr/>
        </p:nvPicPr>
        <p:blipFill>
          <a:blip r:embed="rId3"/>
          <a:stretch>
            <a:fillRect/>
          </a:stretch>
        </p:blipFill>
        <p:spPr>
          <a:xfrm>
            <a:off x="2785014" y="2591080"/>
            <a:ext cx="3180895" cy="2515610"/>
          </a:xfrm>
          <a:prstGeom prst="rect">
            <a:avLst/>
          </a:prstGeom>
        </p:spPr>
      </p:pic>
      <p:pic>
        <p:nvPicPr>
          <p:cNvPr id="21" name="Image 20">
            <a:extLst>
              <a:ext uri="{FF2B5EF4-FFF2-40B4-BE49-F238E27FC236}">
                <a16:creationId xmlns:a16="http://schemas.microsoft.com/office/drawing/2014/main" id="{E321E012-BB41-443B-095B-ADBD158FADBA}"/>
              </a:ext>
            </a:extLst>
          </p:cNvPr>
          <p:cNvPicPr>
            <a:picLocks noChangeAspect="1"/>
          </p:cNvPicPr>
          <p:nvPr/>
        </p:nvPicPr>
        <p:blipFill>
          <a:blip r:embed="rId4"/>
          <a:stretch>
            <a:fillRect/>
          </a:stretch>
        </p:blipFill>
        <p:spPr>
          <a:xfrm>
            <a:off x="9011105" y="4342390"/>
            <a:ext cx="3180895" cy="2515610"/>
          </a:xfrm>
          <a:prstGeom prst="rect">
            <a:avLst/>
          </a:prstGeom>
        </p:spPr>
      </p:pic>
      <p:pic>
        <p:nvPicPr>
          <p:cNvPr id="23" name="Image 22">
            <a:extLst>
              <a:ext uri="{FF2B5EF4-FFF2-40B4-BE49-F238E27FC236}">
                <a16:creationId xmlns:a16="http://schemas.microsoft.com/office/drawing/2014/main" id="{E64EA128-6E0F-D404-F41E-5B35B057BFF4}"/>
              </a:ext>
            </a:extLst>
          </p:cNvPr>
          <p:cNvPicPr>
            <a:picLocks noChangeAspect="1"/>
          </p:cNvPicPr>
          <p:nvPr/>
        </p:nvPicPr>
        <p:blipFill>
          <a:blip r:embed="rId5"/>
          <a:stretch>
            <a:fillRect/>
          </a:stretch>
        </p:blipFill>
        <p:spPr>
          <a:xfrm>
            <a:off x="-5100" y="2591080"/>
            <a:ext cx="2723223" cy="2153660"/>
          </a:xfrm>
          <a:prstGeom prst="rect">
            <a:avLst/>
          </a:prstGeom>
        </p:spPr>
      </p:pic>
      <p:pic>
        <p:nvPicPr>
          <p:cNvPr id="25" name="Image 24">
            <a:extLst>
              <a:ext uri="{FF2B5EF4-FFF2-40B4-BE49-F238E27FC236}">
                <a16:creationId xmlns:a16="http://schemas.microsoft.com/office/drawing/2014/main" id="{4059A97F-A991-1410-B026-207B880FE371}"/>
              </a:ext>
            </a:extLst>
          </p:cNvPr>
          <p:cNvPicPr>
            <a:picLocks noChangeAspect="1"/>
          </p:cNvPicPr>
          <p:nvPr/>
        </p:nvPicPr>
        <p:blipFill>
          <a:blip r:embed="rId5"/>
          <a:stretch>
            <a:fillRect/>
          </a:stretch>
        </p:blipFill>
        <p:spPr>
          <a:xfrm>
            <a:off x="6220991" y="4342390"/>
            <a:ext cx="2723223" cy="2153660"/>
          </a:xfrm>
          <a:prstGeom prst="rect">
            <a:avLst/>
          </a:prstGeom>
        </p:spPr>
      </p:pic>
      <p:sp>
        <p:nvSpPr>
          <p:cNvPr id="26" name="Rectangle 25">
            <a:extLst>
              <a:ext uri="{FF2B5EF4-FFF2-40B4-BE49-F238E27FC236}">
                <a16:creationId xmlns:a16="http://schemas.microsoft.com/office/drawing/2014/main" id="{B5CF3355-965A-D8B9-5BE3-29503676C622}"/>
              </a:ext>
            </a:extLst>
          </p:cNvPr>
          <p:cNvSpPr/>
          <p:nvPr/>
        </p:nvSpPr>
        <p:spPr>
          <a:xfrm>
            <a:off x="11058525" y="4802855"/>
            <a:ext cx="625117" cy="1503957"/>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avec flèche 26">
            <a:extLst>
              <a:ext uri="{FF2B5EF4-FFF2-40B4-BE49-F238E27FC236}">
                <a16:creationId xmlns:a16="http://schemas.microsoft.com/office/drawing/2014/main" id="{6C2D0BD7-A5DB-D37C-744C-DF3DBFF8D7C2}"/>
              </a:ext>
            </a:extLst>
          </p:cNvPr>
          <p:cNvCxnSpPr>
            <a:cxnSpLocks/>
          </p:cNvCxnSpPr>
          <p:nvPr/>
        </p:nvCxnSpPr>
        <p:spPr>
          <a:xfrm>
            <a:off x="11058525" y="3667910"/>
            <a:ext cx="283983" cy="106683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6673CDE5-B7CC-DCDF-7C76-1A37E46E189F}"/>
              </a:ext>
            </a:extLst>
          </p:cNvPr>
          <p:cNvCxnSpPr>
            <a:cxnSpLocks/>
          </p:cNvCxnSpPr>
          <p:nvPr/>
        </p:nvCxnSpPr>
        <p:spPr>
          <a:xfrm flipH="1">
            <a:off x="6953636" y="4217166"/>
            <a:ext cx="621105" cy="94330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90FA9BFF-6405-AD3B-3D4C-CF14A82C4B1D}"/>
              </a:ext>
            </a:extLst>
          </p:cNvPr>
          <p:cNvSpPr/>
          <p:nvPr/>
        </p:nvSpPr>
        <p:spPr>
          <a:xfrm>
            <a:off x="9618926" y="2537167"/>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a:t>
            </a:r>
          </a:p>
        </p:txBody>
      </p:sp>
      <p:grpSp>
        <p:nvGrpSpPr>
          <p:cNvPr id="5" name="Groupe 4">
            <a:extLst>
              <a:ext uri="{FF2B5EF4-FFF2-40B4-BE49-F238E27FC236}">
                <a16:creationId xmlns:a16="http://schemas.microsoft.com/office/drawing/2014/main" id="{A92ED038-D1D8-44E4-4E52-8B1B610C6BDB}"/>
              </a:ext>
            </a:extLst>
          </p:cNvPr>
          <p:cNvGrpSpPr/>
          <p:nvPr/>
        </p:nvGrpSpPr>
        <p:grpSpPr>
          <a:xfrm>
            <a:off x="10901142" y="314548"/>
            <a:ext cx="845672" cy="809283"/>
            <a:chOff x="10127164" y="5361875"/>
            <a:chExt cx="737060" cy="700541"/>
          </a:xfrm>
        </p:grpSpPr>
        <p:sp>
          <p:nvSpPr>
            <p:cNvPr id="7" name="Rectangle : coins arrondis 6">
              <a:extLst>
                <a:ext uri="{FF2B5EF4-FFF2-40B4-BE49-F238E27FC236}">
                  <a16:creationId xmlns:a16="http://schemas.microsoft.com/office/drawing/2014/main" id="{EC101B2B-C424-6DBE-C003-CF5300CA49AF}"/>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a:extLst>
                <a:ext uri="{FF2B5EF4-FFF2-40B4-BE49-F238E27FC236}">
                  <a16:creationId xmlns:a16="http://schemas.microsoft.com/office/drawing/2014/main" id="{9A5EF02A-CE22-F1C7-6BC3-85711AA825B6}"/>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ED4EE001-ADDB-362B-0FAD-924DC8F2C88C}"/>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52</a:t>
              </a:r>
              <a:endParaRPr lang="fr-FR" b="1" dirty="0">
                <a:solidFill>
                  <a:schemeClr val="bg1"/>
                </a:solidFill>
              </a:endParaRPr>
            </a:p>
          </p:txBody>
        </p:sp>
      </p:grpSp>
    </p:spTree>
    <p:extLst>
      <p:ext uri="{BB962C8B-B14F-4D97-AF65-F5344CB8AC3E}">
        <p14:creationId xmlns:p14="http://schemas.microsoft.com/office/powerpoint/2010/main" val="30554102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69320F-9B3A-4B30-7284-E4E72FE1701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2" name="ZoneTexte 1">
            <a:extLst>
              <a:ext uri="{FF2B5EF4-FFF2-40B4-BE49-F238E27FC236}">
                <a16:creationId xmlns:a16="http://schemas.microsoft.com/office/drawing/2014/main" id="{2A9F197B-2F63-D0BA-4775-C86296DC5733}"/>
              </a:ext>
            </a:extLst>
          </p:cNvPr>
          <p:cNvSpPr txBox="1"/>
          <p:nvPr/>
        </p:nvSpPr>
        <p:spPr>
          <a:xfrm>
            <a:off x="335360" y="800834"/>
            <a:ext cx="4279170" cy="646331"/>
          </a:xfrm>
          <a:prstGeom prst="rect">
            <a:avLst/>
          </a:prstGeom>
          <a:noFill/>
        </p:spPr>
        <p:txBody>
          <a:bodyPr wrap="square" rtlCol="0">
            <a:spAutoFit/>
          </a:bodyPr>
          <a:lstStyle/>
          <a:p>
            <a:r>
              <a:rPr lang="fr-FR" sz="3600" dirty="0" err="1">
                <a:latin typeface="Calibri" panose="020F0502020204030204" pitchFamily="34" charset="0"/>
              </a:rPr>
              <a:t>Milling</a:t>
            </a:r>
            <a:r>
              <a:rPr lang="fr-FR" sz="3600" dirty="0">
                <a:latin typeface="Calibri" panose="020F0502020204030204" pitchFamily="34" charset="0"/>
              </a:rPr>
              <a:t> / </a:t>
            </a:r>
            <a:r>
              <a:rPr lang="fr-FR" sz="3600" dirty="0" err="1">
                <a:latin typeface="Calibri" panose="020F0502020204030204" pitchFamily="34" charset="0"/>
              </a:rPr>
              <a:t>Chamfering</a:t>
            </a:r>
            <a:endParaRPr lang="fr-FR" sz="3600" dirty="0">
              <a:latin typeface="Calibri" panose="020F0502020204030204" pitchFamily="34" charset="0"/>
            </a:endParaRPr>
          </a:p>
        </p:txBody>
      </p:sp>
      <p:sp>
        <p:nvSpPr>
          <p:cNvPr id="6" name="ZoneTexte 5">
            <a:extLst>
              <a:ext uri="{FF2B5EF4-FFF2-40B4-BE49-F238E27FC236}">
                <a16:creationId xmlns:a16="http://schemas.microsoft.com/office/drawing/2014/main" id="{ED58E084-0133-5FA4-41B4-410ABA0231C2}"/>
              </a:ext>
            </a:extLst>
          </p:cNvPr>
          <p:cNvSpPr txBox="1"/>
          <p:nvPr/>
        </p:nvSpPr>
        <p:spPr>
          <a:xfrm>
            <a:off x="5631778" y="2089818"/>
            <a:ext cx="2904545" cy="2062103"/>
          </a:xfrm>
          <a:prstGeom prst="rect">
            <a:avLst/>
          </a:prstGeom>
          <a:noFill/>
        </p:spPr>
        <p:txBody>
          <a:bodyPr wrap="square">
            <a:spAutoFit/>
          </a:bodyPr>
          <a:lstStyle/>
          <a:p>
            <a:r>
              <a:rPr lang="fr-FR" sz="1600" dirty="0" err="1"/>
              <a:t>When</a:t>
            </a:r>
            <a:r>
              <a:rPr lang="fr-FR" sz="1600" dirty="0"/>
              <a:t> a collision </a:t>
            </a:r>
            <a:r>
              <a:rPr lang="fr-FR" sz="1600" dirty="0" err="1"/>
              <a:t>is</a:t>
            </a:r>
            <a:r>
              <a:rPr lang="fr-FR" sz="1600" dirty="0"/>
              <a:t> </a:t>
            </a:r>
            <a:r>
              <a:rPr lang="fr-FR" sz="1600" dirty="0" err="1"/>
              <a:t>detected</a:t>
            </a:r>
            <a:r>
              <a:rPr lang="fr-FR" sz="1600" dirty="0"/>
              <a:t>, the </a:t>
            </a:r>
            <a:r>
              <a:rPr lang="fr-FR" sz="1600" dirty="0" err="1"/>
              <a:t>toolpaths</a:t>
            </a:r>
            <a:r>
              <a:rPr lang="fr-FR" sz="1600" dirty="0"/>
              <a:t> </a:t>
            </a:r>
            <a:r>
              <a:rPr lang="fr-FR" sz="1600" dirty="0" err="1"/>
              <a:t>is</a:t>
            </a:r>
            <a:r>
              <a:rPr lang="fr-FR" sz="1600" dirty="0"/>
              <a:t> </a:t>
            </a:r>
            <a:r>
              <a:rPr lang="fr-FR" sz="1600" dirty="0" err="1"/>
              <a:t>reduced</a:t>
            </a:r>
            <a:r>
              <a:rPr lang="fr-FR" sz="1600" dirty="0"/>
              <a:t> to </a:t>
            </a:r>
            <a:r>
              <a:rPr lang="fr-FR" sz="1600" dirty="0" err="1"/>
              <a:t>avoid</a:t>
            </a:r>
            <a:r>
              <a:rPr lang="fr-FR" sz="1600" dirty="0"/>
              <a:t> </a:t>
            </a:r>
            <a:r>
              <a:rPr lang="fr-FR" sz="1600" dirty="0" err="1"/>
              <a:t>it</a:t>
            </a:r>
            <a:r>
              <a:rPr lang="fr-FR" sz="1600" dirty="0"/>
              <a:t>. </a:t>
            </a:r>
            <a:r>
              <a:rPr lang="fr-FR" sz="1600" dirty="0" err="1"/>
              <a:t>Previously</a:t>
            </a:r>
            <a:r>
              <a:rPr lang="fr-FR" sz="1600" dirty="0"/>
              <a:t> the </a:t>
            </a:r>
            <a:r>
              <a:rPr lang="fr-FR" sz="1600" dirty="0" err="1"/>
              <a:t>leadin</a:t>
            </a:r>
            <a:r>
              <a:rPr lang="fr-FR" sz="1600" dirty="0"/>
              <a:t>/</a:t>
            </a:r>
            <a:r>
              <a:rPr lang="fr-FR" sz="1600" dirty="0" err="1"/>
              <a:t>leadout</a:t>
            </a:r>
            <a:r>
              <a:rPr lang="fr-FR" sz="1600" dirty="0"/>
              <a:t> settings </a:t>
            </a:r>
            <a:r>
              <a:rPr lang="fr-FR" sz="1600" dirty="0" err="1"/>
              <a:t>were</a:t>
            </a:r>
            <a:r>
              <a:rPr lang="fr-FR" sz="1600" dirty="0"/>
              <a:t> </a:t>
            </a:r>
            <a:r>
              <a:rPr lang="fr-FR" sz="1600" dirty="0" err="1"/>
              <a:t>cancelled</a:t>
            </a:r>
            <a:r>
              <a:rPr lang="fr-FR" sz="1600" dirty="0"/>
              <a:t> in </a:t>
            </a:r>
            <a:r>
              <a:rPr lang="fr-FR" sz="1600" dirty="0" err="1"/>
              <a:t>that</a:t>
            </a:r>
            <a:r>
              <a:rPr lang="fr-FR" sz="1600" dirty="0"/>
              <a:t> case; </a:t>
            </a:r>
          </a:p>
          <a:p>
            <a:r>
              <a:rPr lang="fr-FR" sz="1600" dirty="0" err="1"/>
              <a:t>from</a:t>
            </a:r>
            <a:r>
              <a:rPr lang="fr-FR" sz="1600" dirty="0"/>
              <a:t> V6.10, </a:t>
            </a:r>
            <a:r>
              <a:rPr lang="fr-FR" sz="1600" dirty="0" err="1"/>
              <a:t>we</a:t>
            </a:r>
            <a:r>
              <a:rPr lang="fr-FR" sz="1600" dirty="0"/>
              <a:t> </a:t>
            </a:r>
            <a:r>
              <a:rPr lang="fr-FR" sz="1600" dirty="0" err="1"/>
              <a:t>now</a:t>
            </a:r>
            <a:r>
              <a:rPr lang="fr-FR" sz="1600" dirty="0"/>
              <a:t> </a:t>
            </a:r>
            <a:r>
              <a:rPr lang="fr-FR" sz="1600" b="1" dirty="0" err="1"/>
              <a:t>keep</a:t>
            </a:r>
            <a:r>
              <a:rPr lang="fr-FR" sz="1600" b="1" dirty="0"/>
              <a:t> the setting for the opposite </a:t>
            </a:r>
            <a:r>
              <a:rPr lang="fr-FR" sz="1600" b="1" dirty="0" err="1"/>
              <a:t>side</a:t>
            </a:r>
            <a:r>
              <a:rPr lang="fr-FR" sz="1600" b="1" dirty="0"/>
              <a:t> </a:t>
            </a:r>
            <a:r>
              <a:rPr lang="fr-FR" sz="1600" dirty="0"/>
              <a:t>of the collision.</a:t>
            </a:r>
          </a:p>
        </p:txBody>
      </p:sp>
      <p:sp>
        <p:nvSpPr>
          <p:cNvPr id="8" name="ZoneTexte 7">
            <a:extLst>
              <a:ext uri="{FF2B5EF4-FFF2-40B4-BE49-F238E27FC236}">
                <a16:creationId xmlns:a16="http://schemas.microsoft.com/office/drawing/2014/main" id="{C253B22D-371A-70C9-4864-EB335250A9EB}"/>
              </a:ext>
            </a:extLst>
          </p:cNvPr>
          <p:cNvSpPr txBox="1"/>
          <p:nvPr/>
        </p:nvSpPr>
        <p:spPr>
          <a:xfrm>
            <a:off x="288740" y="2080741"/>
            <a:ext cx="4132458" cy="1323439"/>
          </a:xfrm>
          <a:prstGeom prst="rect">
            <a:avLst/>
          </a:prstGeom>
          <a:noFill/>
        </p:spPr>
        <p:txBody>
          <a:bodyPr wrap="square">
            <a:spAutoFit/>
          </a:bodyPr>
          <a:lstStyle/>
          <a:p>
            <a:r>
              <a:rPr lang="fr-FR" sz="1600" dirty="0" err="1"/>
              <a:t>When</a:t>
            </a:r>
            <a:r>
              <a:rPr lang="fr-FR" sz="1600" dirty="0"/>
              <a:t> a profile </a:t>
            </a:r>
            <a:r>
              <a:rPr lang="fr-FR" sz="1600" dirty="0" err="1"/>
              <a:t>selected</a:t>
            </a:r>
            <a:r>
              <a:rPr lang="fr-FR" sz="1600" dirty="0"/>
              <a:t> </a:t>
            </a:r>
            <a:r>
              <a:rPr lang="fr-FR" sz="1600" dirty="0" err="1"/>
              <a:t>is</a:t>
            </a:r>
            <a:r>
              <a:rPr lang="fr-FR" sz="1600" dirty="0"/>
              <a:t> ‘</a:t>
            </a:r>
            <a:r>
              <a:rPr lang="fr-FR" sz="1600" dirty="0" err="1"/>
              <a:t>without</a:t>
            </a:r>
            <a:r>
              <a:rPr lang="fr-FR" sz="1600" dirty="0"/>
              <a:t> </a:t>
            </a:r>
            <a:r>
              <a:rPr lang="fr-FR" sz="1600" dirty="0" err="1"/>
              <a:t>chamfer</a:t>
            </a:r>
            <a:r>
              <a:rPr lang="fr-FR" sz="1600" dirty="0"/>
              <a:t>’, </a:t>
            </a:r>
            <a:r>
              <a:rPr lang="fr-FR" sz="1600" dirty="0" err="1"/>
              <a:t>we</a:t>
            </a:r>
            <a:r>
              <a:rPr lang="fr-FR" sz="1600" dirty="0"/>
              <a:t> </a:t>
            </a:r>
            <a:r>
              <a:rPr lang="fr-FR" sz="1600" dirty="0" err="1"/>
              <a:t>now</a:t>
            </a:r>
            <a:r>
              <a:rPr lang="fr-FR" sz="1600" dirty="0"/>
              <a:t> </a:t>
            </a:r>
            <a:r>
              <a:rPr lang="fr-FR" sz="1600" dirty="0" err="1"/>
              <a:t>apply</a:t>
            </a:r>
            <a:r>
              <a:rPr lang="fr-FR" sz="1600" dirty="0"/>
              <a:t> a new </a:t>
            </a:r>
            <a:r>
              <a:rPr lang="fr-FR" sz="1600" dirty="0" err="1"/>
              <a:t>calculation</a:t>
            </a:r>
            <a:r>
              <a:rPr lang="fr-FR" sz="1600" dirty="0"/>
              <a:t>, </a:t>
            </a:r>
            <a:r>
              <a:rPr lang="fr-FR" sz="1600" dirty="0" err="1"/>
              <a:t>directly</a:t>
            </a:r>
            <a:r>
              <a:rPr lang="fr-FR" sz="1600" dirty="0"/>
              <a:t> </a:t>
            </a:r>
            <a:r>
              <a:rPr lang="fr-FR" sz="1600" dirty="0" err="1"/>
              <a:t>based</a:t>
            </a:r>
            <a:r>
              <a:rPr lang="fr-FR" sz="1600" dirty="0"/>
              <a:t> on the </a:t>
            </a:r>
            <a:r>
              <a:rPr lang="fr-FR" sz="1600" dirty="0" err="1"/>
              <a:t>bottom</a:t>
            </a:r>
            <a:r>
              <a:rPr lang="fr-FR" sz="1600" dirty="0"/>
              <a:t> profile, for the XY passes. This new </a:t>
            </a:r>
            <a:r>
              <a:rPr lang="fr-FR" sz="1600" dirty="0" err="1"/>
              <a:t>calculation</a:t>
            </a:r>
            <a:r>
              <a:rPr lang="fr-FR" sz="1600" dirty="0"/>
              <a:t> </a:t>
            </a:r>
            <a:r>
              <a:rPr lang="fr-FR" sz="1600" dirty="0" err="1"/>
              <a:t>generates</a:t>
            </a:r>
            <a:r>
              <a:rPr lang="fr-FR" sz="1600" dirty="0"/>
              <a:t> </a:t>
            </a:r>
            <a:r>
              <a:rPr lang="fr-FR" sz="1600" b="1" dirty="0" err="1"/>
              <a:t>better</a:t>
            </a:r>
            <a:r>
              <a:rPr lang="fr-FR" sz="1600" b="1" dirty="0"/>
              <a:t> </a:t>
            </a:r>
            <a:r>
              <a:rPr lang="fr-FR" sz="1600" b="1" dirty="0" err="1"/>
              <a:t>toolpath</a:t>
            </a:r>
            <a:r>
              <a:rPr lang="fr-FR" sz="1600" b="1" dirty="0"/>
              <a:t> in corners</a:t>
            </a:r>
            <a:r>
              <a:rPr lang="fr-FR" sz="1600" dirty="0"/>
              <a:t>, </a:t>
            </a:r>
            <a:r>
              <a:rPr lang="fr-FR" sz="1600" dirty="0" err="1"/>
              <a:t>with</a:t>
            </a:r>
            <a:r>
              <a:rPr lang="fr-FR" sz="1600" dirty="0"/>
              <a:t> </a:t>
            </a:r>
            <a:r>
              <a:rPr lang="fr-FR" sz="1600" dirty="0" err="1"/>
              <a:t>less</a:t>
            </a:r>
            <a:r>
              <a:rPr lang="fr-FR" sz="1600" dirty="0"/>
              <a:t> </a:t>
            </a:r>
            <a:r>
              <a:rPr lang="fr-FR" sz="1600" dirty="0" err="1"/>
              <a:t>risks</a:t>
            </a:r>
            <a:r>
              <a:rPr lang="fr-FR" sz="1600" dirty="0"/>
              <a:t> of collision.</a:t>
            </a:r>
          </a:p>
        </p:txBody>
      </p:sp>
      <p:pic>
        <p:nvPicPr>
          <p:cNvPr id="10" name="Image 9">
            <a:extLst>
              <a:ext uri="{FF2B5EF4-FFF2-40B4-BE49-F238E27FC236}">
                <a16:creationId xmlns:a16="http://schemas.microsoft.com/office/drawing/2014/main" id="{FE8A9676-0C76-DD9E-5C9F-88D93FDDAB37}"/>
              </a:ext>
            </a:extLst>
          </p:cNvPr>
          <p:cNvPicPr>
            <a:picLocks noChangeAspect="1"/>
          </p:cNvPicPr>
          <p:nvPr/>
        </p:nvPicPr>
        <p:blipFill rotWithShape="1">
          <a:blip r:embed="rId3"/>
          <a:srcRect l="52864"/>
          <a:stretch/>
        </p:blipFill>
        <p:spPr>
          <a:xfrm>
            <a:off x="2491174" y="4184069"/>
            <a:ext cx="2147038" cy="2440750"/>
          </a:xfrm>
          <a:prstGeom prst="rect">
            <a:avLst/>
          </a:prstGeom>
        </p:spPr>
      </p:pic>
      <p:sp>
        <p:nvSpPr>
          <p:cNvPr id="5" name="ZoneTexte 4">
            <a:extLst>
              <a:ext uri="{FF2B5EF4-FFF2-40B4-BE49-F238E27FC236}">
                <a16:creationId xmlns:a16="http://schemas.microsoft.com/office/drawing/2014/main" id="{115FF828-E6A5-FEC9-0F3D-A5ABA30D1552}"/>
              </a:ext>
            </a:extLst>
          </p:cNvPr>
          <p:cNvSpPr txBox="1"/>
          <p:nvPr/>
        </p:nvSpPr>
        <p:spPr>
          <a:xfrm>
            <a:off x="5658310" y="5164151"/>
            <a:ext cx="5942102" cy="1077218"/>
          </a:xfrm>
          <a:prstGeom prst="rect">
            <a:avLst/>
          </a:prstGeom>
          <a:noFill/>
        </p:spPr>
        <p:txBody>
          <a:bodyPr wrap="square">
            <a:spAutoFit/>
          </a:bodyPr>
          <a:lstStyle/>
          <a:p>
            <a:r>
              <a:rPr lang="fr-FR" sz="1600" dirty="0" err="1"/>
              <a:t>When</a:t>
            </a:r>
            <a:r>
              <a:rPr lang="fr-FR" sz="1600" dirty="0"/>
              <a:t> </a:t>
            </a:r>
            <a:r>
              <a:rPr lang="fr-FR" sz="1600" dirty="0" err="1"/>
              <a:t>selecting</a:t>
            </a:r>
            <a:r>
              <a:rPr lang="fr-FR" sz="1600" dirty="0"/>
              <a:t> </a:t>
            </a:r>
            <a:r>
              <a:rPr lang="fr-FR" sz="1600" dirty="0" err="1"/>
              <a:t>sharp</a:t>
            </a:r>
            <a:r>
              <a:rPr lang="fr-FR" sz="1600" dirty="0"/>
              <a:t> </a:t>
            </a:r>
            <a:r>
              <a:rPr lang="fr-FR" sz="1600" dirty="0" err="1"/>
              <a:t>edges</a:t>
            </a:r>
            <a:r>
              <a:rPr lang="fr-FR" sz="1600" dirty="0"/>
              <a:t> to program </a:t>
            </a:r>
            <a:r>
              <a:rPr lang="fr-FR" sz="1600" dirty="0" err="1"/>
              <a:t>deburring</a:t>
            </a:r>
            <a:r>
              <a:rPr lang="fr-FR" sz="1600" dirty="0"/>
              <a:t> of a </a:t>
            </a:r>
            <a:r>
              <a:rPr lang="fr-FR" sz="1600" dirty="0" err="1"/>
              <a:t>complete</a:t>
            </a:r>
            <a:r>
              <a:rPr lang="fr-FR" sz="1600" dirty="0"/>
              <a:t> </a:t>
            </a:r>
            <a:r>
              <a:rPr lang="fr-FR" sz="1600" dirty="0" err="1"/>
              <a:t>workpiece</a:t>
            </a:r>
            <a:r>
              <a:rPr lang="fr-FR" sz="1600" dirty="0"/>
              <a:t>, </a:t>
            </a:r>
            <a:r>
              <a:rPr lang="fr-FR" sz="1600" dirty="0" err="1"/>
              <a:t>there</a:t>
            </a:r>
            <a:r>
              <a:rPr lang="fr-FR" sz="1600" dirty="0"/>
              <a:t> </a:t>
            </a:r>
            <a:r>
              <a:rPr lang="fr-FR" sz="1600" dirty="0" err="1"/>
              <a:t>is</a:t>
            </a:r>
            <a:r>
              <a:rPr lang="fr-FR" sz="1600" dirty="0"/>
              <a:t> a new </a:t>
            </a:r>
            <a:r>
              <a:rPr lang="fr-FR" sz="1600" dirty="0" err="1"/>
              <a:t>ability</a:t>
            </a:r>
            <a:r>
              <a:rPr lang="fr-FR" sz="1600" dirty="0"/>
              <a:t> to </a:t>
            </a:r>
            <a:r>
              <a:rPr lang="fr-FR" sz="1600" b="1" dirty="0" err="1"/>
              <a:t>avoid</a:t>
            </a:r>
            <a:r>
              <a:rPr lang="fr-FR" sz="1600" b="1" dirty="0"/>
              <a:t> </a:t>
            </a:r>
            <a:r>
              <a:rPr lang="fr-FR" sz="1600" b="1" dirty="0" err="1"/>
              <a:t>small</a:t>
            </a:r>
            <a:r>
              <a:rPr lang="fr-FR" sz="1600" b="1" dirty="0"/>
              <a:t> motions</a:t>
            </a:r>
            <a:r>
              <a:rPr lang="fr-FR" sz="1600" dirty="0"/>
              <a:t>, by </a:t>
            </a:r>
            <a:r>
              <a:rPr lang="fr-FR" sz="1600" dirty="0" err="1"/>
              <a:t>giving</a:t>
            </a:r>
            <a:r>
              <a:rPr lang="fr-FR" sz="1600" dirty="0"/>
              <a:t> minimum </a:t>
            </a:r>
            <a:r>
              <a:rPr lang="fr-FR" sz="1600" dirty="0" err="1"/>
              <a:t>length</a:t>
            </a:r>
            <a:r>
              <a:rPr lang="fr-FR" sz="1600" dirty="0"/>
              <a:t> of </a:t>
            </a:r>
            <a:r>
              <a:rPr lang="fr-FR" sz="1600" dirty="0" err="1"/>
              <a:t>toolpath</a:t>
            </a:r>
            <a:r>
              <a:rPr lang="fr-FR" sz="1600" dirty="0"/>
              <a:t> </a:t>
            </a:r>
            <a:r>
              <a:rPr lang="fr-FR" sz="1600" dirty="0" err="1"/>
              <a:t>desired</a:t>
            </a:r>
            <a:r>
              <a:rPr lang="fr-FR" sz="1600" dirty="0"/>
              <a:t>.</a:t>
            </a:r>
          </a:p>
          <a:p>
            <a:r>
              <a:rPr lang="fr-FR" sz="1600" dirty="0"/>
              <a:t>Page: </a:t>
            </a:r>
            <a:r>
              <a:rPr lang="fr-FR" sz="1600" b="1" dirty="0"/>
              <a:t>Options</a:t>
            </a:r>
            <a:r>
              <a:rPr lang="fr-FR" sz="1600" dirty="0"/>
              <a:t> / </a:t>
            </a:r>
            <a:r>
              <a:rPr lang="fr-FR" sz="1600" dirty="0" err="1"/>
              <a:t>Parameter</a:t>
            </a:r>
            <a:r>
              <a:rPr lang="fr-FR" sz="1600" dirty="0"/>
              <a:t>: </a:t>
            </a:r>
            <a:r>
              <a:rPr lang="fr-FR" sz="1600" b="1" dirty="0"/>
              <a:t>Mini profile </a:t>
            </a:r>
            <a:r>
              <a:rPr lang="fr-FR" sz="1600" b="1" dirty="0" err="1"/>
              <a:t>length</a:t>
            </a:r>
            <a:endParaRPr lang="fr-FR" sz="1600" b="1" dirty="0"/>
          </a:p>
        </p:txBody>
      </p:sp>
      <p:sp>
        <p:nvSpPr>
          <p:cNvPr id="12" name="Rectangle 11">
            <a:extLst>
              <a:ext uri="{FF2B5EF4-FFF2-40B4-BE49-F238E27FC236}">
                <a16:creationId xmlns:a16="http://schemas.microsoft.com/office/drawing/2014/main" id="{2558BF58-8FDA-B583-BF24-A24D0F8CF1D4}"/>
              </a:ext>
            </a:extLst>
          </p:cNvPr>
          <p:cNvSpPr/>
          <p:nvPr/>
        </p:nvSpPr>
        <p:spPr>
          <a:xfrm>
            <a:off x="8102166" y="1246643"/>
            <a:ext cx="2700950"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15381</a:t>
            </a:r>
          </a:p>
        </p:txBody>
      </p:sp>
      <p:sp>
        <p:nvSpPr>
          <p:cNvPr id="13" name="Rectangle 12">
            <a:extLst>
              <a:ext uri="{FF2B5EF4-FFF2-40B4-BE49-F238E27FC236}">
                <a16:creationId xmlns:a16="http://schemas.microsoft.com/office/drawing/2014/main" id="{E672E6D8-05ED-AC8B-C55C-335B668556C6}"/>
              </a:ext>
            </a:extLst>
          </p:cNvPr>
          <p:cNvSpPr/>
          <p:nvPr/>
        </p:nvSpPr>
        <p:spPr>
          <a:xfrm rot="221760">
            <a:off x="2808079" y="1695414"/>
            <a:ext cx="2448427"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15431</a:t>
            </a:r>
          </a:p>
        </p:txBody>
      </p:sp>
      <p:sp>
        <p:nvSpPr>
          <p:cNvPr id="15" name="ZoneTexte 14">
            <a:extLst>
              <a:ext uri="{FF2B5EF4-FFF2-40B4-BE49-F238E27FC236}">
                <a16:creationId xmlns:a16="http://schemas.microsoft.com/office/drawing/2014/main" id="{2FB1ADC1-CD4B-6702-2E1A-99C2E264DC5D}"/>
              </a:ext>
            </a:extLst>
          </p:cNvPr>
          <p:cNvSpPr txBox="1"/>
          <p:nvPr/>
        </p:nvSpPr>
        <p:spPr>
          <a:xfrm>
            <a:off x="5640943" y="1671295"/>
            <a:ext cx="2700950" cy="369332"/>
          </a:xfrm>
          <a:prstGeom prst="rect">
            <a:avLst/>
          </a:prstGeom>
          <a:noFill/>
        </p:spPr>
        <p:txBody>
          <a:bodyPr wrap="square">
            <a:spAutoFit/>
          </a:bodyPr>
          <a:lstStyle/>
          <a:p>
            <a:r>
              <a:rPr lang="fr-FR" b="1" dirty="0" err="1"/>
              <a:t>Leadin</a:t>
            </a:r>
            <a:r>
              <a:rPr lang="fr-FR" b="1" dirty="0"/>
              <a:t>/</a:t>
            </a:r>
            <a:r>
              <a:rPr lang="fr-FR" b="1" dirty="0" err="1"/>
              <a:t>leadout</a:t>
            </a:r>
            <a:r>
              <a:rPr lang="fr-FR" b="1" dirty="0"/>
              <a:t> Settings </a:t>
            </a:r>
          </a:p>
        </p:txBody>
      </p:sp>
      <p:sp>
        <p:nvSpPr>
          <p:cNvPr id="16" name="ZoneTexte 15">
            <a:extLst>
              <a:ext uri="{FF2B5EF4-FFF2-40B4-BE49-F238E27FC236}">
                <a16:creationId xmlns:a16="http://schemas.microsoft.com/office/drawing/2014/main" id="{376B2F9B-A2C2-E5BB-2166-DD4D792702EC}"/>
              </a:ext>
            </a:extLst>
          </p:cNvPr>
          <p:cNvSpPr txBox="1"/>
          <p:nvPr/>
        </p:nvSpPr>
        <p:spPr>
          <a:xfrm>
            <a:off x="1688796" y="3678119"/>
            <a:ext cx="802378" cy="369332"/>
          </a:xfrm>
          <a:prstGeom prst="rect">
            <a:avLst/>
          </a:prstGeom>
          <a:noFill/>
        </p:spPr>
        <p:txBody>
          <a:bodyPr wrap="square" rtlCol="0">
            <a:spAutoFit/>
          </a:bodyPr>
          <a:lstStyle/>
          <a:p>
            <a:r>
              <a:rPr lang="fr-FR" b="1" dirty="0">
                <a:solidFill>
                  <a:schemeClr val="tx1">
                    <a:lumMod val="75000"/>
                    <a:lumOff val="25000"/>
                  </a:schemeClr>
                </a:solidFill>
              </a:rPr>
              <a:t>V6.09</a:t>
            </a:r>
          </a:p>
        </p:txBody>
      </p:sp>
      <p:sp>
        <p:nvSpPr>
          <p:cNvPr id="17" name="ZoneTexte 16">
            <a:extLst>
              <a:ext uri="{FF2B5EF4-FFF2-40B4-BE49-F238E27FC236}">
                <a16:creationId xmlns:a16="http://schemas.microsoft.com/office/drawing/2014/main" id="{607E007B-7A59-5DB5-A3D3-AE9A7B4A53BD}"/>
              </a:ext>
            </a:extLst>
          </p:cNvPr>
          <p:cNvSpPr txBox="1"/>
          <p:nvPr/>
        </p:nvSpPr>
        <p:spPr>
          <a:xfrm>
            <a:off x="2454146" y="3678119"/>
            <a:ext cx="802378" cy="369332"/>
          </a:xfrm>
          <a:prstGeom prst="rect">
            <a:avLst/>
          </a:prstGeom>
          <a:noFill/>
        </p:spPr>
        <p:txBody>
          <a:bodyPr wrap="square" rtlCol="0">
            <a:spAutoFit/>
          </a:bodyPr>
          <a:lstStyle/>
          <a:p>
            <a:r>
              <a:rPr lang="fr-FR" b="1">
                <a:solidFill>
                  <a:srgbClr val="C00000"/>
                </a:solidFill>
              </a:rPr>
              <a:t>V6.10</a:t>
            </a:r>
          </a:p>
        </p:txBody>
      </p:sp>
      <p:cxnSp>
        <p:nvCxnSpPr>
          <p:cNvPr id="18" name="Connecteur droit 17">
            <a:extLst>
              <a:ext uri="{FF2B5EF4-FFF2-40B4-BE49-F238E27FC236}">
                <a16:creationId xmlns:a16="http://schemas.microsoft.com/office/drawing/2014/main" id="{A6F1BBFB-A2A1-3B5C-B113-AC8B48745EB5}"/>
              </a:ext>
            </a:extLst>
          </p:cNvPr>
          <p:cNvCxnSpPr>
            <a:cxnSpLocks/>
          </p:cNvCxnSpPr>
          <p:nvPr/>
        </p:nvCxnSpPr>
        <p:spPr>
          <a:xfrm>
            <a:off x="2423071" y="3772690"/>
            <a:ext cx="0" cy="169677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9" name="Image 18">
            <a:extLst>
              <a:ext uri="{FF2B5EF4-FFF2-40B4-BE49-F238E27FC236}">
                <a16:creationId xmlns:a16="http://schemas.microsoft.com/office/drawing/2014/main" id="{11A854F2-8768-F441-738C-D7BBBDB6C46C}"/>
              </a:ext>
            </a:extLst>
          </p:cNvPr>
          <p:cNvPicPr>
            <a:picLocks noChangeAspect="1"/>
          </p:cNvPicPr>
          <p:nvPr/>
        </p:nvPicPr>
        <p:blipFill rotWithShape="1">
          <a:blip r:embed="rId3"/>
          <a:srcRect r="52864"/>
          <a:stretch/>
        </p:blipFill>
        <p:spPr>
          <a:xfrm>
            <a:off x="207931" y="4184069"/>
            <a:ext cx="2147038" cy="2440751"/>
          </a:xfrm>
          <a:prstGeom prst="rect">
            <a:avLst/>
          </a:prstGeom>
        </p:spPr>
      </p:pic>
      <p:sp>
        <p:nvSpPr>
          <p:cNvPr id="20" name="ZoneTexte 19">
            <a:extLst>
              <a:ext uri="{FF2B5EF4-FFF2-40B4-BE49-F238E27FC236}">
                <a16:creationId xmlns:a16="http://schemas.microsoft.com/office/drawing/2014/main" id="{CBBB8D10-71DC-958A-17CD-D28A8E29AD06}"/>
              </a:ext>
            </a:extLst>
          </p:cNvPr>
          <p:cNvSpPr txBox="1"/>
          <p:nvPr/>
        </p:nvSpPr>
        <p:spPr>
          <a:xfrm>
            <a:off x="335360" y="1616838"/>
            <a:ext cx="2700950" cy="369332"/>
          </a:xfrm>
          <a:prstGeom prst="rect">
            <a:avLst/>
          </a:prstGeom>
          <a:noFill/>
        </p:spPr>
        <p:txBody>
          <a:bodyPr wrap="square">
            <a:spAutoFit/>
          </a:bodyPr>
          <a:lstStyle/>
          <a:p>
            <a:r>
              <a:rPr lang="fr-FR" b="1" dirty="0"/>
              <a:t>Calculation in Corners</a:t>
            </a:r>
          </a:p>
        </p:txBody>
      </p:sp>
      <p:sp>
        <p:nvSpPr>
          <p:cNvPr id="21" name="Rectangle 20">
            <a:extLst>
              <a:ext uri="{FF2B5EF4-FFF2-40B4-BE49-F238E27FC236}">
                <a16:creationId xmlns:a16="http://schemas.microsoft.com/office/drawing/2014/main" id="{6FD79ACA-8547-2836-1A8E-6900834D021D}"/>
              </a:ext>
            </a:extLst>
          </p:cNvPr>
          <p:cNvSpPr/>
          <p:nvPr/>
        </p:nvSpPr>
        <p:spPr>
          <a:xfrm>
            <a:off x="2945646" y="4974458"/>
            <a:ext cx="369613" cy="459144"/>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C13EA86D-9104-540B-D4D9-AEBE5FEB0E24}"/>
              </a:ext>
            </a:extLst>
          </p:cNvPr>
          <p:cNvSpPr/>
          <p:nvPr/>
        </p:nvSpPr>
        <p:spPr>
          <a:xfrm>
            <a:off x="649956" y="4974458"/>
            <a:ext cx="369613" cy="459144"/>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219A17F4-F190-CC64-DDEF-3BE45B1289BF}"/>
              </a:ext>
            </a:extLst>
          </p:cNvPr>
          <p:cNvSpPr txBox="1"/>
          <p:nvPr/>
        </p:nvSpPr>
        <p:spPr>
          <a:xfrm>
            <a:off x="5658310" y="4781688"/>
            <a:ext cx="2700950" cy="369332"/>
          </a:xfrm>
          <a:prstGeom prst="rect">
            <a:avLst/>
          </a:prstGeom>
          <a:noFill/>
        </p:spPr>
        <p:txBody>
          <a:bodyPr wrap="square">
            <a:spAutoFit/>
          </a:bodyPr>
          <a:lstStyle/>
          <a:p>
            <a:r>
              <a:rPr lang="fr-FR" b="1" dirty="0" err="1"/>
              <a:t>Automatic</a:t>
            </a:r>
            <a:r>
              <a:rPr lang="fr-FR" b="1" dirty="0"/>
              <a:t> </a:t>
            </a:r>
            <a:r>
              <a:rPr lang="fr-FR" b="1" dirty="0" err="1"/>
              <a:t>Deburring</a:t>
            </a:r>
            <a:endParaRPr lang="fr-FR" b="1" dirty="0"/>
          </a:p>
        </p:txBody>
      </p:sp>
      <p:pic>
        <p:nvPicPr>
          <p:cNvPr id="11" name="Image 10">
            <a:extLst>
              <a:ext uri="{FF2B5EF4-FFF2-40B4-BE49-F238E27FC236}">
                <a16:creationId xmlns:a16="http://schemas.microsoft.com/office/drawing/2014/main" id="{F6AB4C37-8C2F-1EE4-5FE1-8823A954E8F7}"/>
              </a:ext>
            </a:extLst>
          </p:cNvPr>
          <p:cNvPicPr>
            <a:picLocks noChangeAspect="1"/>
          </p:cNvPicPr>
          <p:nvPr/>
        </p:nvPicPr>
        <p:blipFill rotWithShape="1">
          <a:blip r:embed="rId4"/>
          <a:srcRect l="3425" r="7629"/>
          <a:stretch/>
        </p:blipFill>
        <p:spPr>
          <a:xfrm>
            <a:off x="8655015" y="1680069"/>
            <a:ext cx="3522152" cy="2830992"/>
          </a:xfrm>
          <a:prstGeom prst="rect">
            <a:avLst/>
          </a:prstGeom>
        </p:spPr>
      </p:pic>
      <p:sp>
        <p:nvSpPr>
          <p:cNvPr id="14" name="Rectangle 13">
            <a:extLst>
              <a:ext uri="{FF2B5EF4-FFF2-40B4-BE49-F238E27FC236}">
                <a16:creationId xmlns:a16="http://schemas.microsoft.com/office/drawing/2014/main" id="{56362D84-2EE4-152A-5A18-ED8D00518B3C}"/>
              </a:ext>
            </a:extLst>
          </p:cNvPr>
          <p:cNvSpPr/>
          <p:nvPr/>
        </p:nvSpPr>
        <p:spPr>
          <a:xfrm>
            <a:off x="11382190" y="2894247"/>
            <a:ext cx="521070" cy="673263"/>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avec flèche 21">
            <a:extLst>
              <a:ext uri="{FF2B5EF4-FFF2-40B4-BE49-F238E27FC236}">
                <a16:creationId xmlns:a16="http://schemas.microsoft.com/office/drawing/2014/main" id="{B52ADF5B-9F24-351D-94D3-D31C57D63627}"/>
              </a:ext>
            </a:extLst>
          </p:cNvPr>
          <p:cNvCxnSpPr>
            <a:cxnSpLocks/>
          </p:cNvCxnSpPr>
          <p:nvPr/>
        </p:nvCxnSpPr>
        <p:spPr>
          <a:xfrm flipV="1">
            <a:off x="8536975" y="3036436"/>
            <a:ext cx="547817" cy="53107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e 3">
            <a:extLst>
              <a:ext uri="{FF2B5EF4-FFF2-40B4-BE49-F238E27FC236}">
                <a16:creationId xmlns:a16="http://schemas.microsoft.com/office/drawing/2014/main" id="{77767D19-6FDC-41A4-5465-B18F7D284FFD}"/>
              </a:ext>
            </a:extLst>
          </p:cNvPr>
          <p:cNvGrpSpPr/>
          <p:nvPr/>
        </p:nvGrpSpPr>
        <p:grpSpPr>
          <a:xfrm>
            <a:off x="10921156" y="1275427"/>
            <a:ext cx="845672" cy="809283"/>
            <a:chOff x="10127164" y="5361875"/>
            <a:chExt cx="737060" cy="700541"/>
          </a:xfrm>
        </p:grpSpPr>
        <p:sp>
          <p:nvSpPr>
            <p:cNvPr id="7" name="Rectangle : coins arrondis 6">
              <a:extLst>
                <a:ext uri="{FF2B5EF4-FFF2-40B4-BE49-F238E27FC236}">
                  <a16:creationId xmlns:a16="http://schemas.microsoft.com/office/drawing/2014/main" id="{593B965E-DDA3-E119-0CE9-BEFF9EFB0BFF}"/>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a:extLst>
                <a:ext uri="{FF2B5EF4-FFF2-40B4-BE49-F238E27FC236}">
                  <a16:creationId xmlns:a16="http://schemas.microsoft.com/office/drawing/2014/main" id="{5E4CB657-B7CE-C19B-0FEE-DD75DFB5A759}"/>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3D9EAD40-FDF6-F741-4FB7-D837815031EB}"/>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52</a:t>
              </a:r>
              <a:endParaRPr lang="fr-FR" b="1" dirty="0">
                <a:solidFill>
                  <a:schemeClr val="bg1"/>
                </a:solidFill>
              </a:endParaRPr>
            </a:p>
          </p:txBody>
        </p:sp>
      </p:grpSp>
    </p:spTree>
    <p:extLst>
      <p:ext uri="{BB962C8B-B14F-4D97-AF65-F5344CB8AC3E}">
        <p14:creationId xmlns:p14="http://schemas.microsoft.com/office/powerpoint/2010/main" val="9459578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716EF0C-089A-D490-9A94-16AA079E689C}"/>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A954F1A0-EB4F-DA33-BA25-65886C253A39}"/>
              </a:ext>
            </a:extLst>
          </p:cNvPr>
          <p:cNvSpPr txBox="1"/>
          <p:nvPr/>
        </p:nvSpPr>
        <p:spPr>
          <a:xfrm>
            <a:off x="335360" y="809978"/>
            <a:ext cx="7776864" cy="646331"/>
          </a:xfrm>
          <a:prstGeom prst="rect">
            <a:avLst/>
          </a:prstGeom>
          <a:noFill/>
        </p:spPr>
        <p:txBody>
          <a:bodyPr wrap="square" rtlCol="0">
            <a:spAutoFit/>
          </a:bodyPr>
          <a:lstStyle/>
          <a:p>
            <a:r>
              <a:rPr lang="fr-FR" sz="3600" dirty="0" err="1">
                <a:latin typeface="Calibri" panose="020F0502020204030204" pitchFamily="34" charset="0"/>
              </a:rPr>
              <a:t>Milling</a:t>
            </a:r>
            <a:r>
              <a:rPr lang="fr-FR" sz="3600" dirty="0">
                <a:latin typeface="Calibri" panose="020F0502020204030204" pitchFamily="34" charset="0"/>
              </a:rPr>
              <a:t> / </a:t>
            </a:r>
            <a:r>
              <a:rPr lang="fr-FR" sz="3600" dirty="0" err="1">
                <a:latin typeface="Calibri" panose="020F0502020204030204" pitchFamily="34" charset="0"/>
              </a:rPr>
              <a:t>Drilling</a:t>
            </a:r>
            <a:endParaRPr lang="fr-FR" sz="3600" dirty="0">
              <a:latin typeface="Calibri" panose="020F0502020204030204" pitchFamily="34" charset="0"/>
            </a:endParaRPr>
          </a:p>
        </p:txBody>
      </p:sp>
      <p:sp>
        <p:nvSpPr>
          <p:cNvPr id="6" name="ZoneTexte 5">
            <a:extLst>
              <a:ext uri="{FF2B5EF4-FFF2-40B4-BE49-F238E27FC236}">
                <a16:creationId xmlns:a16="http://schemas.microsoft.com/office/drawing/2014/main" id="{06B99B67-AB1B-0979-D5EA-03C557367A60}"/>
              </a:ext>
            </a:extLst>
          </p:cNvPr>
          <p:cNvSpPr txBox="1"/>
          <p:nvPr/>
        </p:nvSpPr>
        <p:spPr>
          <a:xfrm>
            <a:off x="345440" y="2065220"/>
            <a:ext cx="6598568" cy="1323439"/>
          </a:xfrm>
          <a:prstGeom prst="rect">
            <a:avLst/>
          </a:prstGeom>
          <a:noFill/>
        </p:spPr>
        <p:txBody>
          <a:bodyPr wrap="square" rtlCol="0">
            <a:spAutoFit/>
          </a:bodyPr>
          <a:lstStyle/>
          <a:p>
            <a:r>
              <a:rPr lang="fr-FR" sz="1600" dirty="0" err="1"/>
              <a:t>Ability</a:t>
            </a:r>
            <a:r>
              <a:rPr lang="fr-FR" sz="1600" dirty="0"/>
              <a:t> to </a:t>
            </a:r>
            <a:r>
              <a:rPr lang="fr-FR" sz="1600" dirty="0" err="1"/>
              <a:t>define</a:t>
            </a:r>
            <a:r>
              <a:rPr lang="fr-FR" sz="1600" dirty="0"/>
              <a:t> a </a:t>
            </a:r>
            <a:r>
              <a:rPr lang="fr-FR" sz="1600" dirty="0" err="1"/>
              <a:t>special</a:t>
            </a:r>
            <a:r>
              <a:rPr lang="fr-FR" sz="1600" dirty="0"/>
              <a:t> </a:t>
            </a:r>
            <a:r>
              <a:rPr lang="fr-FR" sz="1600" b="1" dirty="0" err="1"/>
              <a:t>feedrate</a:t>
            </a:r>
            <a:r>
              <a:rPr lang="fr-FR" sz="1600" b="1" dirty="0"/>
              <a:t> </a:t>
            </a:r>
            <a:r>
              <a:rPr lang="fr-FR" sz="1600" dirty="0"/>
              <a:t>for the </a:t>
            </a:r>
            <a:r>
              <a:rPr lang="fr-FR" sz="1600" b="1" dirty="0"/>
              <a:t>first </a:t>
            </a:r>
            <a:r>
              <a:rPr lang="fr-FR" sz="1600" b="1" dirty="0" err="1"/>
              <a:t>drilling</a:t>
            </a:r>
            <a:r>
              <a:rPr lang="fr-FR" sz="1600" b="1" dirty="0"/>
              <a:t> </a:t>
            </a:r>
            <a:r>
              <a:rPr lang="fr-FR" sz="1600" b="1" dirty="0" err="1"/>
              <a:t>depth</a:t>
            </a:r>
            <a:r>
              <a:rPr lang="fr-FR" sz="1600" dirty="0"/>
              <a:t> of the cycle.</a:t>
            </a:r>
          </a:p>
          <a:p>
            <a:r>
              <a:rPr lang="fr-FR" sz="1600" dirty="0"/>
              <a:t>In a case of an </a:t>
            </a:r>
            <a:r>
              <a:rPr lang="fr-FR" sz="1600" dirty="0" err="1"/>
              <a:t>inclined</a:t>
            </a:r>
            <a:r>
              <a:rPr lang="fr-FR" sz="1600" dirty="0"/>
              <a:t> </a:t>
            </a:r>
            <a:r>
              <a:rPr lang="fr-FR" sz="1600" dirty="0" err="1"/>
              <a:t>hole</a:t>
            </a:r>
            <a:r>
              <a:rPr lang="fr-FR" sz="1600" dirty="0"/>
              <a:t>, </a:t>
            </a:r>
            <a:r>
              <a:rPr lang="fr-FR" sz="1600" dirty="0" err="1"/>
              <a:t>we</a:t>
            </a:r>
            <a:r>
              <a:rPr lang="fr-FR" sz="1600" dirty="0"/>
              <a:t> must start </a:t>
            </a:r>
            <a:r>
              <a:rPr lang="fr-FR" sz="1600" dirty="0" err="1"/>
              <a:t>with</a:t>
            </a:r>
            <a:r>
              <a:rPr lang="fr-FR" sz="1600" dirty="0"/>
              <a:t> a </a:t>
            </a:r>
            <a:r>
              <a:rPr lang="fr-FR" sz="1600" dirty="0" err="1"/>
              <a:t>reduced</a:t>
            </a:r>
            <a:r>
              <a:rPr lang="fr-FR" sz="1600" dirty="0"/>
              <a:t> </a:t>
            </a:r>
            <a:r>
              <a:rPr lang="fr-FR" sz="1600" dirty="0" err="1"/>
              <a:t>feedrate</a:t>
            </a:r>
            <a:r>
              <a:rPr lang="fr-FR" sz="1600" dirty="0"/>
              <a:t> and </a:t>
            </a:r>
            <a:r>
              <a:rPr lang="fr-FR" sz="1600" dirty="0" err="1"/>
              <a:t>increase</a:t>
            </a:r>
            <a:r>
              <a:rPr lang="fr-FR" sz="1600" dirty="0"/>
              <a:t> the </a:t>
            </a:r>
            <a:r>
              <a:rPr lang="fr-FR" sz="1600" dirty="0" err="1"/>
              <a:t>feedrate</a:t>
            </a:r>
            <a:r>
              <a:rPr lang="fr-FR" sz="1600" dirty="0"/>
              <a:t> as </a:t>
            </a:r>
            <a:r>
              <a:rPr lang="fr-FR" sz="1600" dirty="0" err="1"/>
              <a:t>soon</a:t>
            </a:r>
            <a:r>
              <a:rPr lang="fr-FR" sz="1600" dirty="0"/>
              <a:t> as the drill </a:t>
            </a:r>
            <a:r>
              <a:rPr lang="fr-FR" sz="1600" dirty="0" err="1"/>
              <a:t>is</a:t>
            </a:r>
            <a:r>
              <a:rPr lang="fr-FR" sz="1600" dirty="0"/>
              <a:t> </a:t>
            </a:r>
            <a:r>
              <a:rPr lang="fr-FR" sz="1600" dirty="0" err="1"/>
              <a:t>correclty</a:t>
            </a:r>
            <a:r>
              <a:rPr lang="fr-FR" sz="1600" dirty="0"/>
              <a:t> </a:t>
            </a:r>
            <a:r>
              <a:rPr lang="fr-FR" sz="1600" dirty="0" err="1"/>
              <a:t>engaged</a:t>
            </a:r>
            <a:r>
              <a:rPr lang="fr-FR" sz="1600" dirty="0"/>
              <a:t>.</a:t>
            </a:r>
          </a:p>
          <a:p>
            <a:r>
              <a:rPr lang="fr-FR" sz="1600" dirty="0"/>
              <a:t>For </a:t>
            </a:r>
            <a:r>
              <a:rPr lang="fr-FR" sz="1600" dirty="0" err="1"/>
              <a:t>this</a:t>
            </a:r>
            <a:r>
              <a:rPr lang="fr-FR" sz="1600" dirty="0"/>
              <a:t>, the new option </a:t>
            </a:r>
            <a:r>
              <a:rPr lang="fr-FR" sz="1600" b="1" dirty="0" err="1"/>
              <a:t>Leadin</a:t>
            </a:r>
            <a:r>
              <a:rPr lang="fr-FR" sz="1600" b="1" dirty="0"/>
              <a:t> </a:t>
            </a:r>
            <a:r>
              <a:rPr lang="fr-FR" sz="1600" b="1" dirty="0" err="1"/>
              <a:t>Depth</a:t>
            </a:r>
            <a:r>
              <a:rPr lang="fr-FR" sz="1600" b="1" dirty="0"/>
              <a:t> </a:t>
            </a:r>
            <a:r>
              <a:rPr lang="fr-FR" sz="1600" dirty="0" err="1"/>
              <a:t>is</a:t>
            </a:r>
            <a:r>
              <a:rPr lang="fr-FR" sz="1600" dirty="0"/>
              <a:t> </a:t>
            </a:r>
            <a:r>
              <a:rPr lang="fr-FR" sz="1600" dirty="0" err="1"/>
              <a:t>added</a:t>
            </a:r>
            <a:r>
              <a:rPr lang="fr-FR" sz="1600" dirty="0"/>
              <a:t> in </a:t>
            </a:r>
            <a:r>
              <a:rPr lang="fr-FR" sz="1600" dirty="0" err="1"/>
              <a:t>Strategy</a:t>
            </a:r>
            <a:r>
              <a:rPr lang="fr-FR" sz="1600" dirty="0"/>
              <a:t> and </a:t>
            </a:r>
            <a:r>
              <a:rPr lang="fr-FR" sz="1600" b="1" dirty="0" err="1"/>
              <a:t>Leadin</a:t>
            </a:r>
            <a:r>
              <a:rPr lang="fr-FR" sz="1600" b="1" dirty="0"/>
              <a:t> </a:t>
            </a:r>
            <a:r>
              <a:rPr lang="fr-FR" sz="1600" b="1" dirty="0" err="1"/>
              <a:t>Feedrate</a:t>
            </a:r>
            <a:r>
              <a:rPr lang="fr-FR" sz="1600" b="1" dirty="0"/>
              <a:t> </a:t>
            </a:r>
            <a:r>
              <a:rPr lang="fr-FR" sz="1600" dirty="0" err="1"/>
              <a:t>is</a:t>
            </a:r>
            <a:r>
              <a:rPr lang="fr-FR" sz="1600" dirty="0"/>
              <a:t> </a:t>
            </a:r>
            <a:r>
              <a:rPr lang="fr-FR" sz="1600" dirty="0" err="1"/>
              <a:t>added</a:t>
            </a:r>
            <a:r>
              <a:rPr lang="fr-FR" sz="1600" dirty="0"/>
              <a:t> in Technology.</a:t>
            </a:r>
          </a:p>
        </p:txBody>
      </p:sp>
      <p:sp>
        <p:nvSpPr>
          <p:cNvPr id="10" name="ZoneTexte 9">
            <a:extLst>
              <a:ext uri="{FF2B5EF4-FFF2-40B4-BE49-F238E27FC236}">
                <a16:creationId xmlns:a16="http://schemas.microsoft.com/office/drawing/2014/main" id="{BFF74D24-AD31-027B-11A5-1281B55DE40B}"/>
              </a:ext>
            </a:extLst>
          </p:cNvPr>
          <p:cNvSpPr txBox="1"/>
          <p:nvPr/>
        </p:nvSpPr>
        <p:spPr>
          <a:xfrm>
            <a:off x="227783" y="4970803"/>
            <a:ext cx="2802287" cy="1077218"/>
          </a:xfrm>
          <a:prstGeom prst="rect">
            <a:avLst/>
          </a:prstGeom>
          <a:noFill/>
        </p:spPr>
        <p:txBody>
          <a:bodyPr wrap="square" rtlCol="0">
            <a:spAutoFit/>
          </a:bodyPr>
          <a:lstStyle/>
          <a:p>
            <a:r>
              <a:rPr lang="fr-FR" sz="1600" dirty="0" err="1"/>
              <a:t>When</a:t>
            </a:r>
            <a:r>
              <a:rPr lang="fr-FR" sz="1600" dirty="0"/>
              <a:t> </a:t>
            </a:r>
            <a:r>
              <a:rPr lang="fr-FR" sz="1600" dirty="0" err="1"/>
              <a:t>optimizing</a:t>
            </a:r>
            <a:r>
              <a:rPr lang="fr-FR" sz="1600" dirty="0"/>
              <a:t> the </a:t>
            </a:r>
            <a:r>
              <a:rPr lang="fr-FR" sz="1600" dirty="0" err="1"/>
              <a:t>toolpath</a:t>
            </a:r>
            <a:r>
              <a:rPr lang="fr-FR" sz="1600" dirty="0"/>
              <a:t> by </a:t>
            </a:r>
            <a:r>
              <a:rPr lang="fr-FR" sz="1600" b="1" dirty="0"/>
              <a:t>polar mode</a:t>
            </a:r>
            <a:r>
              <a:rPr lang="fr-FR" sz="1600" dirty="0"/>
              <a:t>, </a:t>
            </a:r>
            <a:r>
              <a:rPr lang="fr-FR" sz="1600" dirty="0" err="1"/>
              <a:t>we</a:t>
            </a:r>
            <a:r>
              <a:rPr lang="fr-FR" sz="1600" dirty="0"/>
              <a:t> </a:t>
            </a:r>
            <a:r>
              <a:rPr lang="fr-FR" sz="1600" dirty="0" err="1"/>
              <a:t>added</a:t>
            </a:r>
            <a:r>
              <a:rPr lang="fr-FR" sz="1600" dirty="0"/>
              <a:t> the </a:t>
            </a:r>
            <a:r>
              <a:rPr lang="fr-FR" sz="1600" dirty="0" err="1"/>
              <a:t>ability</a:t>
            </a:r>
            <a:r>
              <a:rPr lang="fr-FR" sz="1600" dirty="0"/>
              <a:t> to </a:t>
            </a:r>
            <a:r>
              <a:rPr lang="fr-FR" sz="1600" dirty="0" err="1"/>
              <a:t>choose</a:t>
            </a:r>
            <a:r>
              <a:rPr lang="fr-FR" sz="1600" dirty="0"/>
              <a:t> the </a:t>
            </a:r>
            <a:r>
              <a:rPr lang="fr-FR" sz="1600" b="1" dirty="0" err="1"/>
              <a:t>starting</a:t>
            </a:r>
            <a:r>
              <a:rPr lang="fr-FR" sz="1600" b="1" dirty="0"/>
              <a:t> point </a:t>
            </a:r>
            <a:r>
              <a:rPr lang="fr-FR" sz="1600" dirty="0"/>
              <a:t>of </a:t>
            </a:r>
            <a:r>
              <a:rPr lang="fr-FR" sz="1600" dirty="0" err="1"/>
              <a:t>optimization</a:t>
            </a:r>
            <a:r>
              <a:rPr lang="fr-FR" sz="1600" dirty="0"/>
              <a:t>.</a:t>
            </a:r>
          </a:p>
        </p:txBody>
      </p:sp>
      <p:sp>
        <p:nvSpPr>
          <p:cNvPr id="8" name="ZoneTexte 7">
            <a:extLst>
              <a:ext uri="{FF2B5EF4-FFF2-40B4-BE49-F238E27FC236}">
                <a16:creationId xmlns:a16="http://schemas.microsoft.com/office/drawing/2014/main" id="{04CC5F3F-7F35-C319-6E35-E67531D31C46}"/>
              </a:ext>
            </a:extLst>
          </p:cNvPr>
          <p:cNvSpPr txBox="1"/>
          <p:nvPr/>
        </p:nvSpPr>
        <p:spPr>
          <a:xfrm>
            <a:off x="7170466" y="3038306"/>
            <a:ext cx="4655279" cy="584775"/>
          </a:xfrm>
          <a:prstGeom prst="rect">
            <a:avLst/>
          </a:prstGeom>
          <a:noFill/>
        </p:spPr>
        <p:txBody>
          <a:bodyPr wrap="square" rtlCol="0">
            <a:spAutoFit/>
          </a:bodyPr>
          <a:lstStyle/>
          <a:p>
            <a:r>
              <a:rPr lang="fr-FR" sz="1600" dirty="0"/>
              <a:t>New </a:t>
            </a:r>
            <a:r>
              <a:rPr lang="fr-FR" sz="1600" b="1" dirty="0" err="1"/>
              <a:t>Deburring</a:t>
            </a:r>
            <a:r>
              <a:rPr lang="fr-FR" sz="1600" b="1" dirty="0"/>
              <a:t> distance </a:t>
            </a:r>
            <a:r>
              <a:rPr lang="fr-FR" sz="1600" dirty="0"/>
              <a:t>to </a:t>
            </a:r>
            <a:r>
              <a:rPr lang="fr-FR" sz="1600" dirty="0" err="1"/>
              <a:t>retract</a:t>
            </a:r>
            <a:r>
              <a:rPr lang="fr-FR" sz="1600" dirty="0"/>
              <a:t> </a:t>
            </a:r>
            <a:r>
              <a:rPr lang="fr-FR" sz="1600" dirty="0" err="1"/>
              <a:t>further</a:t>
            </a:r>
            <a:r>
              <a:rPr lang="fr-FR" sz="1600" dirty="0"/>
              <a:t> and </a:t>
            </a:r>
            <a:r>
              <a:rPr lang="fr-FR" sz="1600" dirty="0" err="1"/>
              <a:t>facilitate</a:t>
            </a:r>
            <a:r>
              <a:rPr lang="fr-FR" sz="1600" dirty="0"/>
              <a:t> the </a:t>
            </a:r>
            <a:r>
              <a:rPr lang="fr-FR" sz="1600" dirty="0" err="1"/>
              <a:t>retract</a:t>
            </a:r>
            <a:r>
              <a:rPr lang="fr-FR" sz="1600" dirty="0"/>
              <a:t> of chip and the </a:t>
            </a:r>
            <a:r>
              <a:rPr lang="fr-FR" sz="1600" dirty="0" err="1"/>
              <a:t>coolant</a:t>
            </a:r>
            <a:r>
              <a:rPr lang="fr-FR" sz="1600" dirty="0"/>
              <a:t> </a:t>
            </a:r>
            <a:r>
              <a:rPr lang="fr-FR" sz="1600" dirty="0" err="1"/>
              <a:t>fluid</a:t>
            </a:r>
            <a:r>
              <a:rPr lang="fr-FR" sz="1600" dirty="0"/>
              <a:t>.</a:t>
            </a:r>
          </a:p>
        </p:txBody>
      </p:sp>
      <p:pic>
        <p:nvPicPr>
          <p:cNvPr id="11" name="Image 10">
            <a:extLst>
              <a:ext uri="{FF2B5EF4-FFF2-40B4-BE49-F238E27FC236}">
                <a16:creationId xmlns:a16="http://schemas.microsoft.com/office/drawing/2014/main" id="{AEDF0294-13C0-3E51-4E4D-5FEB1C30F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3740" y="3792076"/>
            <a:ext cx="5008260" cy="3062045"/>
          </a:xfrm>
          <a:prstGeom prst="rect">
            <a:avLst/>
          </a:prstGeom>
        </p:spPr>
      </p:pic>
      <p:sp>
        <p:nvSpPr>
          <p:cNvPr id="12" name="Rectangle 11">
            <a:extLst>
              <a:ext uri="{FF2B5EF4-FFF2-40B4-BE49-F238E27FC236}">
                <a16:creationId xmlns:a16="http://schemas.microsoft.com/office/drawing/2014/main" id="{9537A574-204B-FD5B-244F-019A55F71673}"/>
              </a:ext>
            </a:extLst>
          </p:cNvPr>
          <p:cNvSpPr/>
          <p:nvPr/>
        </p:nvSpPr>
        <p:spPr>
          <a:xfrm>
            <a:off x="2896176" y="1696089"/>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CAM-Team - </a:t>
            </a:r>
            <a:r>
              <a:rPr lang="fr-FR" b="1" dirty="0">
                <a:solidFill>
                  <a:srgbClr val="C00000"/>
                </a:solidFill>
              </a:rPr>
              <a:t>14612</a:t>
            </a:r>
          </a:p>
        </p:txBody>
      </p:sp>
      <p:sp>
        <p:nvSpPr>
          <p:cNvPr id="13" name="Rectangle 12">
            <a:extLst>
              <a:ext uri="{FF2B5EF4-FFF2-40B4-BE49-F238E27FC236}">
                <a16:creationId xmlns:a16="http://schemas.microsoft.com/office/drawing/2014/main" id="{64596041-1C39-C731-19B1-355FEA47874B}"/>
              </a:ext>
            </a:extLst>
          </p:cNvPr>
          <p:cNvSpPr/>
          <p:nvPr/>
        </p:nvSpPr>
        <p:spPr>
          <a:xfrm rot="221760">
            <a:off x="9256316" y="2548705"/>
            <a:ext cx="2433746"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14907</a:t>
            </a:r>
          </a:p>
        </p:txBody>
      </p:sp>
      <p:sp>
        <p:nvSpPr>
          <p:cNvPr id="14" name="Rectangle 13">
            <a:extLst>
              <a:ext uri="{FF2B5EF4-FFF2-40B4-BE49-F238E27FC236}">
                <a16:creationId xmlns:a16="http://schemas.microsoft.com/office/drawing/2014/main" id="{72737E17-A4A4-BE87-BF38-367CC617DB5D}"/>
              </a:ext>
            </a:extLst>
          </p:cNvPr>
          <p:cNvSpPr/>
          <p:nvPr/>
        </p:nvSpPr>
        <p:spPr>
          <a:xfrm rot="21448786">
            <a:off x="233520" y="3908899"/>
            <a:ext cx="2969447"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System Technology - </a:t>
            </a:r>
            <a:r>
              <a:rPr lang="fr-FR" b="1" dirty="0">
                <a:solidFill>
                  <a:srgbClr val="C00000"/>
                </a:solidFill>
              </a:rPr>
              <a:t>15306</a:t>
            </a:r>
          </a:p>
        </p:txBody>
      </p:sp>
      <p:pic>
        <p:nvPicPr>
          <p:cNvPr id="18" name="Image 17">
            <a:extLst>
              <a:ext uri="{FF2B5EF4-FFF2-40B4-BE49-F238E27FC236}">
                <a16:creationId xmlns:a16="http://schemas.microsoft.com/office/drawing/2014/main" id="{E4D79236-3B10-85ED-13AF-5B02421E926B}"/>
              </a:ext>
            </a:extLst>
          </p:cNvPr>
          <p:cNvPicPr>
            <a:picLocks noChangeAspect="1"/>
          </p:cNvPicPr>
          <p:nvPr/>
        </p:nvPicPr>
        <p:blipFill>
          <a:blip r:embed="rId3"/>
          <a:stretch>
            <a:fillRect/>
          </a:stretch>
        </p:blipFill>
        <p:spPr>
          <a:xfrm>
            <a:off x="3520984" y="4204447"/>
            <a:ext cx="2974553" cy="2588029"/>
          </a:xfrm>
          <a:prstGeom prst="rect">
            <a:avLst/>
          </a:prstGeom>
        </p:spPr>
      </p:pic>
      <p:pic>
        <p:nvPicPr>
          <p:cNvPr id="20" name="Image 19">
            <a:extLst>
              <a:ext uri="{FF2B5EF4-FFF2-40B4-BE49-F238E27FC236}">
                <a16:creationId xmlns:a16="http://schemas.microsoft.com/office/drawing/2014/main" id="{0D902042-B6BD-F74B-DC44-72301C467D1F}"/>
              </a:ext>
            </a:extLst>
          </p:cNvPr>
          <p:cNvPicPr>
            <a:picLocks noChangeAspect="1"/>
          </p:cNvPicPr>
          <p:nvPr/>
        </p:nvPicPr>
        <p:blipFill>
          <a:blip r:embed="rId4"/>
          <a:stretch>
            <a:fillRect/>
          </a:stretch>
        </p:blipFill>
        <p:spPr>
          <a:xfrm>
            <a:off x="2454022" y="5858642"/>
            <a:ext cx="378759" cy="378759"/>
          </a:xfrm>
          <a:prstGeom prst="rect">
            <a:avLst/>
          </a:prstGeom>
        </p:spPr>
      </p:pic>
      <p:pic>
        <p:nvPicPr>
          <p:cNvPr id="22" name="Image 21">
            <a:extLst>
              <a:ext uri="{FF2B5EF4-FFF2-40B4-BE49-F238E27FC236}">
                <a16:creationId xmlns:a16="http://schemas.microsoft.com/office/drawing/2014/main" id="{25EDB63B-4901-E017-90F5-D72E30D392B0}"/>
              </a:ext>
            </a:extLst>
          </p:cNvPr>
          <p:cNvPicPr>
            <a:picLocks noChangeAspect="1"/>
          </p:cNvPicPr>
          <p:nvPr/>
        </p:nvPicPr>
        <p:blipFill>
          <a:blip r:embed="rId5"/>
          <a:stretch>
            <a:fillRect/>
          </a:stretch>
        </p:blipFill>
        <p:spPr>
          <a:xfrm>
            <a:off x="406358" y="4460146"/>
            <a:ext cx="378759" cy="378759"/>
          </a:xfrm>
          <a:prstGeom prst="rect">
            <a:avLst/>
          </a:prstGeom>
        </p:spPr>
      </p:pic>
      <p:sp>
        <p:nvSpPr>
          <p:cNvPr id="24" name="ZoneTexte 23">
            <a:extLst>
              <a:ext uri="{FF2B5EF4-FFF2-40B4-BE49-F238E27FC236}">
                <a16:creationId xmlns:a16="http://schemas.microsoft.com/office/drawing/2014/main" id="{9D88B8F2-8A9C-875B-94AC-7419E54D90B4}"/>
              </a:ext>
            </a:extLst>
          </p:cNvPr>
          <p:cNvSpPr txBox="1"/>
          <p:nvPr/>
        </p:nvSpPr>
        <p:spPr>
          <a:xfrm>
            <a:off x="887520" y="4453975"/>
            <a:ext cx="2538060" cy="369332"/>
          </a:xfrm>
          <a:prstGeom prst="rect">
            <a:avLst/>
          </a:prstGeom>
          <a:noFill/>
        </p:spPr>
        <p:txBody>
          <a:bodyPr wrap="square">
            <a:spAutoFit/>
          </a:bodyPr>
          <a:lstStyle/>
          <a:p>
            <a:r>
              <a:rPr lang="fr-FR" sz="1800" b="1" dirty="0"/>
              <a:t>Polar </a:t>
            </a:r>
            <a:r>
              <a:rPr lang="fr-FR" sz="1800" b="1" dirty="0" err="1"/>
              <a:t>Optimization</a:t>
            </a:r>
            <a:r>
              <a:rPr lang="fr-FR" sz="1800" b="1" dirty="0"/>
              <a:t> </a:t>
            </a:r>
            <a:endParaRPr lang="fr-FR" dirty="0"/>
          </a:p>
        </p:txBody>
      </p:sp>
      <p:cxnSp>
        <p:nvCxnSpPr>
          <p:cNvPr id="25" name="Connecteur droit avec flèche 24">
            <a:extLst>
              <a:ext uri="{FF2B5EF4-FFF2-40B4-BE49-F238E27FC236}">
                <a16:creationId xmlns:a16="http://schemas.microsoft.com/office/drawing/2014/main" id="{44044788-BCC0-8A0F-7370-CB4ED0FC5DB8}"/>
              </a:ext>
            </a:extLst>
          </p:cNvPr>
          <p:cNvCxnSpPr>
            <a:cxnSpLocks/>
          </p:cNvCxnSpPr>
          <p:nvPr/>
        </p:nvCxnSpPr>
        <p:spPr>
          <a:xfrm flipV="1">
            <a:off x="2945968" y="5425914"/>
            <a:ext cx="729561" cy="48443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C3D8358D-D062-A7C6-B20E-B5396170833F}"/>
              </a:ext>
            </a:extLst>
          </p:cNvPr>
          <p:cNvGrpSpPr/>
          <p:nvPr/>
        </p:nvGrpSpPr>
        <p:grpSpPr>
          <a:xfrm>
            <a:off x="10901142" y="314548"/>
            <a:ext cx="845672" cy="809283"/>
            <a:chOff x="10127164" y="5361875"/>
            <a:chExt cx="737060" cy="700541"/>
          </a:xfrm>
        </p:grpSpPr>
        <p:sp>
          <p:nvSpPr>
            <p:cNvPr id="5" name="Rectangle : coins arrondis 4">
              <a:extLst>
                <a:ext uri="{FF2B5EF4-FFF2-40B4-BE49-F238E27FC236}">
                  <a16:creationId xmlns:a16="http://schemas.microsoft.com/office/drawing/2014/main" id="{81E77CB9-B4A8-53C5-8421-3F05CE3CEB23}"/>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a:extLst>
                <a:ext uri="{FF2B5EF4-FFF2-40B4-BE49-F238E27FC236}">
                  <a16:creationId xmlns:a16="http://schemas.microsoft.com/office/drawing/2014/main" id="{07637739-A1C0-B954-6D28-C98ED351E06A}"/>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2860D883-73D1-0E8F-0818-31C0FCA6BB0E}"/>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51</a:t>
              </a:r>
              <a:endParaRPr lang="fr-FR" b="1" dirty="0">
                <a:solidFill>
                  <a:schemeClr val="bg1"/>
                </a:solidFill>
              </a:endParaRPr>
            </a:p>
          </p:txBody>
        </p:sp>
      </p:grpSp>
    </p:spTree>
    <p:extLst>
      <p:ext uri="{BB962C8B-B14F-4D97-AF65-F5344CB8AC3E}">
        <p14:creationId xmlns:p14="http://schemas.microsoft.com/office/powerpoint/2010/main" val="29457707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1839C781-B816-DDC2-7F1E-7B9D28689178}"/>
              </a:ext>
            </a:extLst>
          </p:cNvPr>
          <p:cNvPicPr>
            <a:picLocks noChangeAspect="1"/>
          </p:cNvPicPr>
          <p:nvPr/>
        </p:nvPicPr>
        <p:blipFill rotWithShape="1">
          <a:blip r:embed="rId2"/>
          <a:srcRect l="4132" t="2561" b="8065"/>
          <a:stretch/>
        </p:blipFill>
        <p:spPr>
          <a:xfrm>
            <a:off x="26223" y="4297102"/>
            <a:ext cx="2616948" cy="1571337"/>
          </a:xfrm>
          <a:prstGeom prst="rect">
            <a:avLst/>
          </a:prstGeom>
        </p:spPr>
      </p:pic>
      <p:pic>
        <p:nvPicPr>
          <p:cNvPr id="20" name="Image 19">
            <a:extLst>
              <a:ext uri="{FF2B5EF4-FFF2-40B4-BE49-F238E27FC236}">
                <a16:creationId xmlns:a16="http://schemas.microsoft.com/office/drawing/2014/main" id="{1860624B-ED7A-B1F2-FDA1-8D8CBE4A33EE}"/>
              </a:ext>
            </a:extLst>
          </p:cNvPr>
          <p:cNvPicPr>
            <a:picLocks noChangeAspect="1"/>
          </p:cNvPicPr>
          <p:nvPr/>
        </p:nvPicPr>
        <p:blipFill rotWithShape="1">
          <a:blip r:embed="rId2"/>
          <a:srcRect l="45332" t="8921" r="13264" b="56120"/>
          <a:stretch/>
        </p:blipFill>
        <p:spPr>
          <a:xfrm>
            <a:off x="2590935" y="4036666"/>
            <a:ext cx="1873950" cy="1932807"/>
          </a:xfrm>
          <a:prstGeom prst="rect">
            <a:avLst/>
          </a:prstGeom>
          <a:ln w="38100">
            <a:solidFill>
              <a:srgbClr val="FFFF00"/>
            </a:solidFill>
          </a:ln>
        </p:spPr>
      </p:pic>
      <p:sp>
        <p:nvSpPr>
          <p:cNvPr id="3" name="Title 1">
            <a:extLst>
              <a:ext uri="{FF2B5EF4-FFF2-40B4-BE49-F238E27FC236}">
                <a16:creationId xmlns:a16="http://schemas.microsoft.com/office/drawing/2014/main" id="{D59AA994-C574-CB5A-85D9-CC87ADE24470}"/>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9" name="ZoneTexte 8">
            <a:extLst>
              <a:ext uri="{FF2B5EF4-FFF2-40B4-BE49-F238E27FC236}">
                <a16:creationId xmlns:a16="http://schemas.microsoft.com/office/drawing/2014/main" id="{D3605E40-7897-8890-6EE5-F231B4B4079E}"/>
              </a:ext>
            </a:extLst>
          </p:cNvPr>
          <p:cNvSpPr txBox="1"/>
          <p:nvPr/>
        </p:nvSpPr>
        <p:spPr>
          <a:xfrm>
            <a:off x="6412547" y="2645130"/>
            <a:ext cx="5213393" cy="1077218"/>
          </a:xfrm>
          <a:prstGeom prst="rect">
            <a:avLst/>
          </a:prstGeom>
          <a:noFill/>
        </p:spPr>
        <p:txBody>
          <a:bodyPr wrap="square" rtlCol="0">
            <a:spAutoFit/>
          </a:bodyPr>
          <a:lstStyle/>
          <a:p>
            <a:r>
              <a:rPr lang="fr-FR" sz="1600" dirty="0" err="1"/>
              <a:t>Previously</a:t>
            </a:r>
            <a:r>
              <a:rPr lang="fr-FR" sz="1600" dirty="0"/>
              <a:t>, </a:t>
            </a:r>
            <a:r>
              <a:rPr lang="fr-FR" sz="1600" dirty="0" err="1"/>
              <a:t>it</a:t>
            </a:r>
            <a:r>
              <a:rPr lang="fr-FR" sz="1600" dirty="0"/>
              <a:t> </a:t>
            </a:r>
            <a:r>
              <a:rPr lang="fr-FR" sz="1600" dirty="0" err="1"/>
              <a:t>was</a:t>
            </a:r>
            <a:r>
              <a:rPr lang="fr-FR" sz="1600" dirty="0"/>
              <a:t> possible to program an </a:t>
            </a:r>
            <a:r>
              <a:rPr lang="fr-FR" sz="1600" dirty="0" err="1"/>
              <a:t>outside</a:t>
            </a:r>
            <a:r>
              <a:rPr lang="fr-FR" sz="1600" dirty="0"/>
              <a:t> thread </a:t>
            </a:r>
            <a:r>
              <a:rPr lang="fr-FR" sz="1600" dirty="0" err="1"/>
              <a:t>with</a:t>
            </a:r>
            <a:r>
              <a:rPr lang="fr-FR" sz="1600" dirty="0"/>
              <a:t> a contouring, but </a:t>
            </a:r>
            <a:r>
              <a:rPr lang="fr-FR" sz="1600" dirty="0" err="1"/>
              <a:t>then</a:t>
            </a:r>
            <a:r>
              <a:rPr lang="fr-FR" sz="1600" dirty="0"/>
              <a:t>, </a:t>
            </a:r>
            <a:r>
              <a:rPr lang="fr-FR" sz="1600" dirty="0" err="1"/>
              <a:t>it</a:t>
            </a:r>
            <a:r>
              <a:rPr lang="fr-FR" sz="1600" dirty="0"/>
              <a:t> </a:t>
            </a:r>
            <a:r>
              <a:rPr lang="fr-FR" sz="1600" dirty="0" err="1"/>
              <a:t>was</a:t>
            </a:r>
            <a:r>
              <a:rPr lang="fr-FR" sz="1600" dirty="0"/>
              <a:t> impossible to have </a:t>
            </a:r>
            <a:r>
              <a:rPr lang="fr-FR" sz="1600" b="1" dirty="0" err="1"/>
              <a:t>evolutive</a:t>
            </a:r>
            <a:r>
              <a:rPr lang="fr-FR" sz="1600" b="1" dirty="0"/>
              <a:t> </a:t>
            </a:r>
            <a:r>
              <a:rPr lang="fr-FR" sz="1600" b="1" dirty="0" err="1"/>
              <a:t>leadin</a:t>
            </a:r>
            <a:r>
              <a:rPr lang="fr-FR" sz="1600" b="1" dirty="0"/>
              <a:t> arc </a:t>
            </a:r>
            <a:r>
              <a:rPr lang="fr-FR" sz="1600" dirty="0"/>
              <a:t>to enter the </a:t>
            </a:r>
            <a:r>
              <a:rPr lang="fr-FR" sz="1600" dirty="0" err="1"/>
              <a:t>material</a:t>
            </a:r>
            <a:r>
              <a:rPr lang="fr-FR" sz="1600" dirty="0"/>
              <a:t>. </a:t>
            </a:r>
            <a:r>
              <a:rPr lang="fr-FR" sz="1600" dirty="0" err="1"/>
              <a:t>With</a:t>
            </a:r>
            <a:r>
              <a:rPr lang="fr-FR" sz="1600" dirty="0"/>
              <a:t> </a:t>
            </a:r>
            <a:r>
              <a:rPr lang="fr-FR" sz="1600" dirty="0" err="1"/>
              <a:t>this</a:t>
            </a:r>
            <a:r>
              <a:rPr lang="fr-FR" sz="1600" dirty="0"/>
              <a:t> new option, </a:t>
            </a:r>
            <a:r>
              <a:rPr lang="fr-FR" sz="1600" dirty="0" err="1"/>
              <a:t>it</a:t>
            </a:r>
            <a:r>
              <a:rPr lang="fr-FR" sz="1600" dirty="0"/>
              <a:t> </a:t>
            </a:r>
            <a:r>
              <a:rPr lang="fr-FR" sz="1600" dirty="0" err="1"/>
              <a:t>is</a:t>
            </a:r>
            <a:r>
              <a:rPr lang="fr-FR" sz="1600" dirty="0"/>
              <a:t> possible and </a:t>
            </a:r>
            <a:r>
              <a:rPr lang="fr-FR" sz="1600" dirty="0" err="1"/>
              <a:t>it</a:t>
            </a:r>
            <a:r>
              <a:rPr lang="fr-FR" sz="1600" dirty="0"/>
              <a:t> </a:t>
            </a:r>
            <a:r>
              <a:rPr lang="fr-FR" sz="1600" dirty="0" err="1"/>
              <a:t>avoids</a:t>
            </a:r>
            <a:r>
              <a:rPr lang="fr-FR" sz="1600" dirty="0"/>
              <a:t> </a:t>
            </a:r>
            <a:r>
              <a:rPr lang="fr-FR" sz="1600" dirty="0" err="1"/>
              <a:t>leaving</a:t>
            </a:r>
            <a:r>
              <a:rPr lang="fr-FR" sz="1600" dirty="0"/>
              <a:t> a mark in the face.</a:t>
            </a:r>
          </a:p>
        </p:txBody>
      </p:sp>
      <p:sp>
        <p:nvSpPr>
          <p:cNvPr id="12" name="ZoneTexte 11">
            <a:extLst>
              <a:ext uri="{FF2B5EF4-FFF2-40B4-BE49-F238E27FC236}">
                <a16:creationId xmlns:a16="http://schemas.microsoft.com/office/drawing/2014/main" id="{1EEB6354-71DC-7AAF-C3FC-E7F0CA177111}"/>
              </a:ext>
            </a:extLst>
          </p:cNvPr>
          <p:cNvSpPr txBox="1"/>
          <p:nvPr/>
        </p:nvSpPr>
        <p:spPr>
          <a:xfrm>
            <a:off x="335361" y="2776036"/>
            <a:ext cx="4980218" cy="923330"/>
          </a:xfrm>
          <a:prstGeom prst="rect">
            <a:avLst/>
          </a:prstGeom>
          <a:noFill/>
        </p:spPr>
        <p:txBody>
          <a:bodyPr wrap="square" rtlCol="0">
            <a:spAutoFit/>
          </a:bodyPr>
          <a:lstStyle/>
          <a:p>
            <a:r>
              <a:rPr lang="fr-FR" dirty="0"/>
              <a:t>The </a:t>
            </a:r>
            <a:r>
              <a:rPr lang="fr-FR" b="1" dirty="0" err="1"/>
              <a:t>leadin</a:t>
            </a:r>
            <a:r>
              <a:rPr lang="fr-FR" b="1" dirty="0"/>
              <a:t> </a:t>
            </a:r>
            <a:r>
              <a:rPr lang="fr-FR" b="1" dirty="0" err="1"/>
              <a:t>helix</a:t>
            </a:r>
            <a:r>
              <a:rPr lang="fr-FR" b="1" dirty="0"/>
              <a:t> </a:t>
            </a:r>
            <a:r>
              <a:rPr lang="fr-FR" dirty="0" err="1"/>
              <a:t>now</a:t>
            </a:r>
            <a:r>
              <a:rPr lang="fr-FR" dirty="0"/>
              <a:t> starts </a:t>
            </a:r>
            <a:r>
              <a:rPr lang="fr-FR" dirty="0" err="1"/>
              <a:t>higher</a:t>
            </a:r>
            <a:r>
              <a:rPr lang="fr-FR" dirty="0"/>
              <a:t> of a </a:t>
            </a:r>
            <a:r>
              <a:rPr lang="fr-FR" b="1" dirty="0"/>
              <a:t>½ </a:t>
            </a:r>
            <a:r>
              <a:rPr lang="fr-FR" b="1" dirty="0" err="1"/>
              <a:t>helix</a:t>
            </a:r>
            <a:r>
              <a:rPr lang="fr-FR" dirty="0"/>
              <a:t>, </a:t>
            </a:r>
            <a:r>
              <a:rPr lang="fr-FR" dirty="0" err="1"/>
              <a:t>so</a:t>
            </a:r>
            <a:r>
              <a:rPr lang="fr-FR" dirty="0"/>
              <a:t> </a:t>
            </a:r>
            <a:r>
              <a:rPr lang="fr-FR" dirty="0" err="1"/>
              <a:t>that</a:t>
            </a:r>
            <a:r>
              <a:rPr lang="fr-FR" dirty="0"/>
              <a:t> the </a:t>
            </a:r>
            <a:r>
              <a:rPr lang="fr-FR" dirty="0" err="1"/>
              <a:t>tool</a:t>
            </a:r>
            <a:r>
              <a:rPr lang="fr-FR" dirty="0"/>
              <a:t> </a:t>
            </a:r>
            <a:r>
              <a:rPr lang="fr-FR" dirty="0" err="1"/>
              <a:t>enters</a:t>
            </a:r>
            <a:r>
              <a:rPr lang="fr-FR" dirty="0"/>
              <a:t> the </a:t>
            </a:r>
            <a:r>
              <a:rPr lang="fr-FR" dirty="0" err="1"/>
              <a:t>material</a:t>
            </a:r>
            <a:r>
              <a:rPr lang="fr-FR" dirty="0"/>
              <a:t> </a:t>
            </a:r>
            <a:r>
              <a:rPr lang="fr-FR" dirty="0" err="1"/>
              <a:t>with</a:t>
            </a:r>
            <a:r>
              <a:rPr lang="fr-FR" dirty="0"/>
              <a:t> </a:t>
            </a:r>
            <a:r>
              <a:rPr lang="fr-FR" dirty="0" err="1"/>
              <a:t>helix</a:t>
            </a:r>
            <a:r>
              <a:rPr lang="fr-FR" dirty="0"/>
              <a:t> motion.</a:t>
            </a:r>
          </a:p>
          <a:p>
            <a:r>
              <a:rPr lang="fr-FR" dirty="0"/>
              <a:t>(</a:t>
            </a:r>
            <a:r>
              <a:rPr lang="fr-FR" dirty="0" err="1"/>
              <a:t>available</a:t>
            </a:r>
            <a:r>
              <a:rPr lang="fr-FR" dirty="0"/>
              <a:t> if: no </a:t>
            </a:r>
            <a:r>
              <a:rPr lang="fr-FR" dirty="0" err="1"/>
              <a:t>predrill</a:t>
            </a:r>
            <a:r>
              <a:rPr lang="fr-FR" dirty="0"/>
              <a:t> + </a:t>
            </a:r>
            <a:r>
              <a:rPr lang="fr-FR" dirty="0" err="1"/>
              <a:t>continuous</a:t>
            </a:r>
            <a:r>
              <a:rPr lang="fr-FR" dirty="0"/>
              <a:t> </a:t>
            </a:r>
            <a:r>
              <a:rPr lang="fr-FR" dirty="0" err="1"/>
              <a:t>toolpath</a:t>
            </a:r>
            <a:r>
              <a:rPr lang="fr-FR" dirty="0"/>
              <a:t>)</a:t>
            </a:r>
          </a:p>
        </p:txBody>
      </p:sp>
      <p:sp>
        <p:nvSpPr>
          <p:cNvPr id="14" name="Rectangle 13">
            <a:extLst>
              <a:ext uri="{FF2B5EF4-FFF2-40B4-BE49-F238E27FC236}">
                <a16:creationId xmlns:a16="http://schemas.microsoft.com/office/drawing/2014/main" id="{F48A5E59-8C05-91C8-4079-D19CAE4E3C7B}"/>
              </a:ext>
            </a:extLst>
          </p:cNvPr>
          <p:cNvSpPr/>
          <p:nvPr/>
        </p:nvSpPr>
        <p:spPr>
          <a:xfrm>
            <a:off x="3608592" y="2171916"/>
            <a:ext cx="1375783" cy="357465"/>
          </a:xfrm>
          <a:prstGeom prst="rect">
            <a:avLst/>
          </a:prstGeom>
          <a:solidFill>
            <a:srgbClr val="D0DBF0">
              <a:alpha val="50000"/>
            </a:srgb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400" dirty="0" err="1">
                <a:solidFill>
                  <a:schemeClr val="accent1">
                    <a:lumMod val="75000"/>
                  </a:schemeClr>
                </a:solidFill>
              </a:rPr>
              <a:t>Already</a:t>
            </a:r>
            <a:r>
              <a:rPr lang="fr-FR" sz="1400" dirty="0">
                <a:solidFill>
                  <a:schemeClr val="accent1">
                    <a:lumMod val="75000"/>
                  </a:schemeClr>
                </a:solidFill>
              </a:rPr>
              <a:t> in V6.09</a:t>
            </a:r>
          </a:p>
        </p:txBody>
      </p:sp>
      <p:sp>
        <p:nvSpPr>
          <p:cNvPr id="13" name="ZoneTexte 12">
            <a:extLst>
              <a:ext uri="{FF2B5EF4-FFF2-40B4-BE49-F238E27FC236}">
                <a16:creationId xmlns:a16="http://schemas.microsoft.com/office/drawing/2014/main" id="{1D60FE4B-502A-BC7A-B53D-F41360485B2A}"/>
              </a:ext>
            </a:extLst>
          </p:cNvPr>
          <p:cNvSpPr txBox="1"/>
          <p:nvPr/>
        </p:nvSpPr>
        <p:spPr>
          <a:xfrm>
            <a:off x="335360" y="800834"/>
            <a:ext cx="2376264" cy="646331"/>
          </a:xfrm>
          <a:prstGeom prst="rect">
            <a:avLst/>
          </a:prstGeom>
          <a:noFill/>
        </p:spPr>
        <p:txBody>
          <a:bodyPr wrap="square" rtlCol="0">
            <a:spAutoFit/>
          </a:bodyPr>
          <a:lstStyle/>
          <a:p>
            <a:r>
              <a:rPr lang="fr-FR" sz="3600" dirty="0" err="1">
                <a:latin typeface="Calibri" panose="020F0502020204030204" pitchFamily="34" charset="0"/>
              </a:rPr>
              <a:t>Milling</a:t>
            </a:r>
            <a:endParaRPr lang="fr-FR" sz="3600" dirty="0">
              <a:latin typeface="Calibri" panose="020F0502020204030204" pitchFamily="34" charset="0"/>
            </a:endParaRPr>
          </a:p>
        </p:txBody>
      </p:sp>
      <p:sp>
        <p:nvSpPr>
          <p:cNvPr id="4" name="ZoneTexte 3">
            <a:extLst>
              <a:ext uri="{FF2B5EF4-FFF2-40B4-BE49-F238E27FC236}">
                <a16:creationId xmlns:a16="http://schemas.microsoft.com/office/drawing/2014/main" id="{6665DF7B-3981-3582-7203-B46B40737A54}"/>
              </a:ext>
            </a:extLst>
          </p:cNvPr>
          <p:cNvSpPr txBox="1"/>
          <p:nvPr/>
        </p:nvSpPr>
        <p:spPr>
          <a:xfrm>
            <a:off x="6397151" y="4751671"/>
            <a:ext cx="2736304" cy="369332"/>
          </a:xfrm>
          <a:prstGeom prst="rect">
            <a:avLst/>
          </a:prstGeom>
          <a:noFill/>
        </p:spPr>
        <p:txBody>
          <a:bodyPr wrap="square" rtlCol="0">
            <a:spAutoFit/>
          </a:bodyPr>
          <a:lstStyle/>
          <a:p>
            <a:r>
              <a:rPr lang="fr-FR" b="1" dirty="0"/>
              <a:t>3X </a:t>
            </a:r>
            <a:r>
              <a:rPr lang="fr-FR" b="1" dirty="0" err="1"/>
              <a:t>Deburring</a:t>
            </a:r>
            <a:endParaRPr lang="fr-FR" b="1" dirty="0"/>
          </a:p>
        </p:txBody>
      </p:sp>
      <p:sp>
        <p:nvSpPr>
          <p:cNvPr id="5" name="ZoneTexte 4">
            <a:extLst>
              <a:ext uri="{FF2B5EF4-FFF2-40B4-BE49-F238E27FC236}">
                <a16:creationId xmlns:a16="http://schemas.microsoft.com/office/drawing/2014/main" id="{F82ACE59-FEC4-DA5B-3260-FC69C4D61252}"/>
              </a:ext>
            </a:extLst>
          </p:cNvPr>
          <p:cNvSpPr txBox="1"/>
          <p:nvPr/>
        </p:nvSpPr>
        <p:spPr>
          <a:xfrm>
            <a:off x="6412547" y="5121003"/>
            <a:ext cx="3864610" cy="369332"/>
          </a:xfrm>
          <a:prstGeom prst="rect">
            <a:avLst/>
          </a:prstGeom>
          <a:noFill/>
        </p:spPr>
        <p:txBody>
          <a:bodyPr wrap="square" rtlCol="0">
            <a:spAutoFit/>
          </a:bodyPr>
          <a:lstStyle/>
          <a:p>
            <a:r>
              <a:rPr lang="fr-FR" dirty="0" err="1"/>
              <a:t>Preview</a:t>
            </a:r>
            <a:r>
              <a:rPr lang="fr-FR" dirty="0"/>
              <a:t> of the </a:t>
            </a:r>
            <a:r>
              <a:rPr lang="fr-FR" dirty="0" err="1"/>
              <a:t>calculated</a:t>
            </a:r>
            <a:r>
              <a:rPr lang="fr-FR" dirty="0"/>
              <a:t> </a:t>
            </a:r>
            <a:r>
              <a:rPr lang="fr-FR" dirty="0" err="1"/>
              <a:t>edges</a:t>
            </a:r>
            <a:endParaRPr lang="fr-FR" dirty="0"/>
          </a:p>
        </p:txBody>
      </p:sp>
      <p:sp>
        <p:nvSpPr>
          <p:cNvPr id="6" name="Rectangle 5">
            <a:extLst>
              <a:ext uri="{FF2B5EF4-FFF2-40B4-BE49-F238E27FC236}">
                <a16:creationId xmlns:a16="http://schemas.microsoft.com/office/drawing/2014/main" id="{0C54B3B8-F363-AECF-F667-C3791BBD0A68}"/>
              </a:ext>
            </a:extLst>
          </p:cNvPr>
          <p:cNvSpPr/>
          <p:nvPr/>
        </p:nvSpPr>
        <p:spPr>
          <a:xfrm rot="209051">
            <a:off x="2959399" y="1817955"/>
            <a:ext cx="2427650"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Gmbh - </a:t>
            </a:r>
            <a:r>
              <a:rPr lang="fr-FR" b="1" dirty="0">
                <a:solidFill>
                  <a:srgbClr val="C00000"/>
                </a:solidFill>
              </a:rPr>
              <a:t>14408</a:t>
            </a:r>
          </a:p>
        </p:txBody>
      </p:sp>
      <p:sp>
        <p:nvSpPr>
          <p:cNvPr id="7" name="ZoneTexte 6">
            <a:extLst>
              <a:ext uri="{FF2B5EF4-FFF2-40B4-BE49-F238E27FC236}">
                <a16:creationId xmlns:a16="http://schemas.microsoft.com/office/drawing/2014/main" id="{856ECBA2-E7EF-28AF-4D6B-F1336190BB66}"/>
              </a:ext>
            </a:extLst>
          </p:cNvPr>
          <p:cNvSpPr txBox="1"/>
          <p:nvPr/>
        </p:nvSpPr>
        <p:spPr>
          <a:xfrm>
            <a:off x="335360" y="1616838"/>
            <a:ext cx="2700950" cy="369332"/>
          </a:xfrm>
          <a:prstGeom prst="rect">
            <a:avLst/>
          </a:prstGeom>
          <a:noFill/>
        </p:spPr>
        <p:txBody>
          <a:bodyPr wrap="square">
            <a:spAutoFit/>
          </a:bodyPr>
          <a:lstStyle/>
          <a:p>
            <a:r>
              <a:rPr lang="fr-FR" b="1" dirty="0"/>
              <a:t>Interpolation</a:t>
            </a:r>
          </a:p>
        </p:txBody>
      </p:sp>
      <p:cxnSp>
        <p:nvCxnSpPr>
          <p:cNvPr id="18" name="Connecteur droit 17">
            <a:extLst>
              <a:ext uri="{FF2B5EF4-FFF2-40B4-BE49-F238E27FC236}">
                <a16:creationId xmlns:a16="http://schemas.microsoft.com/office/drawing/2014/main" id="{FDC4E11A-5359-0980-474F-D372530F1393}"/>
              </a:ext>
            </a:extLst>
          </p:cNvPr>
          <p:cNvCxnSpPr>
            <a:cxnSpLocks/>
          </p:cNvCxnSpPr>
          <p:nvPr/>
        </p:nvCxnSpPr>
        <p:spPr>
          <a:xfrm>
            <a:off x="4364421" y="4871770"/>
            <a:ext cx="6199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CE70608B-6DAB-AC65-F481-DD989C7C2A63}"/>
              </a:ext>
            </a:extLst>
          </p:cNvPr>
          <p:cNvCxnSpPr>
            <a:cxnSpLocks/>
          </p:cNvCxnSpPr>
          <p:nvPr/>
        </p:nvCxnSpPr>
        <p:spPr>
          <a:xfrm>
            <a:off x="4364421" y="5066747"/>
            <a:ext cx="6199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595789F6-AD35-335A-A76E-A2A2520F7912}"/>
              </a:ext>
            </a:extLst>
          </p:cNvPr>
          <p:cNvCxnSpPr>
            <a:cxnSpLocks/>
          </p:cNvCxnSpPr>
          <p:nvPr/>
        </p:nvCxnSpPr>
        <p:spPr>
          <a:xfrm flipV="1">
            <a:off x="4899962" y="3847726"/>
            <a:ext cx="0" cy="12190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8912981-B498-3390-7F6D-44E01FFE23AC}"/>
              </a:ext>
            </a:extLst>
          </p:cNvPr>
          <p:cNvSpPr/>
          <p:nvPr/>
        </p:nvSpPr>
        <p:spPr>
          <a:xfrm>
            <a:off x="1209239" y="4297102"/>
            <a:ext cx="1081287" cy="700414"/>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27">
            <a:extLst>
              <a:ext uri="{FF2B5EF4-FFF2-40B4-BE49-F238E27FC236}">
                <a16:creationId xmlns:a16="http://schemas.microsoft.com/office/drawing/2014/main" id="{9F36037C-8309-D81C-E458-3CA5B41397E1}"/>
              </a:ext>
            </a:extLst>
          </p:cNvPr>
          <p:cNvCxnSpPr>
            <a:cxnSpLocks/>
          </p:cNvCxnSpPr>
          <p:nvPr/>
        </p:nvCxnSpPr>
        <p:spPr>
          <a:xfrm>
            <a:off x="2290526" y="4644431"/>
            <a:ext cx="300409"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Triangle isocèle 29">
            <a:extLst>
              <a:ext uri="{FF2B5EF4-FFF2-40B4-BE49-F238E27FC236}">
                <a16:creationId xmlns:a16="http://schemas.microsoft.com/office/drawing/2014/main" id="{6E5C59F1-8461-E275-BB1A-24CBE1C2BF17}"/>
              </a:ext>
            </a:extLst>
          </p:cNvPr>
          <p:cNvSpPr/>
          <p:nvPr/>
        </p:nvSpPr>
        <p:spPr>
          <a:xfrm rot="10800000">
            <a:off x="4821203" y="4625465"/>
            <a:ext cx="163172" cy="23090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1" name="Triangle isocèle 30">
            <a:extLst>
              <a:ext uri="{FF2B5EF4-FFF2-40B4-BE49-F238E27FC236}">
                <a16:creationId xmlns:a16="http://schemas.microsoft.com/office/drawing/2014/main" id="{0A4EE4B0-2A82-1487-9737-6F547DD5A95D}"/>
              </a:ext>
            </a:extLst>
          </p:cNvPr>
          <p:cNvSpPr/>
          <p:nvPr/>
        </p:nvSpPr>
        <p:spPr>
          <a:xfrm>
            <a:off x="4821203" y="5082770"/>
            <a:ext cx="163172" cy="230909"/>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13297B75-486C-F7C9-8AE5-0E0060A5F510}"/>
              </a:ext>
            </a:extLst>
          </p:cNvPr>
          <p:cNvSpPr txBox="1"/>
          <p:nvPr/>
        </p:nvSpPr>
        <p:spPr>
          <a:xfrm>
            <a:off x="6414828" y="1614167"/>
            <a:ext cx="2700950" cy="369332"/>
          </a:xfrm>
          <a:prstGeom prst="rect">
            <a:avLst/>
          </a:prstGeom>
          <a:noFill/>
        </p:spPr>
        <p:txBody>
          <a:bodyPr wrap="square">
            <a:spAutoFit/>
          </a:bodyPr>
          <a:lstStyle/>
          <a:p>
            <a:r>
              <a:rPr lang="fr-FR" b="1" dirty="0"/>
              <a:t>Thread </a:t>
            </a:r>
            <a:r>
              <a:rPr lang="fr-FR" b="1" dirty="0" err="1"/>
              <a:t>Milling</a:t>
            </a:r>
            <a:endParaRPr lang="fr-FR" b="1" dirty="0"/>
          </a:p>
        </p:txBody>
      </p:sp>
      <p:sp>
        <p:nvSpPr>
          <p:cNvPr id="33" name="ZoneTexte 32">
            <a:extLst>
              <a:ext uri="{FF2B5EF4-FFF2-40B4-BE49-F238E27FC236}">
                <a16:creationId xmlns:a16="http://schemas.microsoft.com/office/drawing/2014/main" id="{4B0FE05E-9FF3-A5B9-A275-72D5093856B2}"/>
              </a:ext>
            </a:extLst>
          </p:cNvPr>
          <p:cNvSpPr txBox="1"/>
          <p:nvPr/>
        </p:nvSpPr>
        <p:spPr>
          <a:xfrm>
            <a:off x="6412547" y="2121392"/>
            <a:ext cx="5651315" cy="369332"/>
          </a:xfrm>
          <a:prstGeom prst="rect">
            <a:avLst/>
          </a:prstGeom>
          <a:noFill/>
        </p:spPr>
        <p:txBody>
          <a:bodyPr wrap="square" rtlCol="0">
            <a:spAutoFit/>
          </a:bodyPr>
          <a:lstStyle/>
          <a:p>
            <a:r>
              <a:rPr lang="fr-FR" dirty="0"/>
              <a:t>New </a:t>
            </a:r>
            <a:r>
              <a:rPr lang="fr-FR" dirty="0" err="1"/>
              <a:t>ability</a:t>
            </a:r>
            <a:r>
              <a:rPr lang="fr-FR" dirty="0"/>
              <a:t> to program </a:t>
            </a:r>
            <a:r>
              <a:rPr lang="fr-FR" b="1" dirty="0" err="1"/>
              <a:t>Outside</a:t>
            </a:r>
            <a:r>
              <a:rPr lang="fr-FR" b="1" dirty="0"/>
              <a:t> Thread </a:t>
            </a:r>
            <a:r>
              <a:rPr lang="fr-FR" b="1" dirty="0" err="1"/>
              <a:t>milling</a:t>
            </a:r>
            <a:r>
              <a:rPr lang="fr-FR" dirty="0"/>
              <a:t> </a:t>
            </a:r>
            <a:r>
              <a:rPr lang="fr-FR" dirty="0" err="1"/>
              <a:t>operations</a:t>
            </a:r>
            <a:r>
              <a:rPr lang="fr-FR" dirty="0"/>
              <a:t>!</a:t>
            </a:r>
          </a:p>
        </p:txBody>
      </p:sp>
      <p:sp>
        <p:nvSpPr>
          <p:cNvPr id="34" name="Rectangle 33">
            <a:extLst>
              <a:ext uri="{FF2B5EF4-FFF2-40B4-BE49-F238E27FC236}">
                <a16:creationId xmlns:a16="http://schemas.microsoft.com/office/drawing/2014/main" id="{0FA1FD7B-E36C-9F1E-A5B1-9FD832CC8561}"/>
              </a:ext>
            </a:extLst>
          </p:cNvPr>
          <p:cNvSpPr/>
          <p:nvPr/>
        </p:nvSpPr>
        <p:spPr>
          <a:xfrm>
            <a:off x="9526143" y="1616010"/>
            <a:ext cx="2616532"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AM Engineering - </a:t>
            </a:r>
            <a:r>
              <a:rPr lang="fr-FR" b="1" dirty="0">
                <a:solidFill>
                  <a:srgbClr val="C00000"/>
                </a:solidFill>
              </a:rPr>
              <a:t>15062</a:t>
            </a:r>
          </a:p>
        </p:txBody>
      </p:sp>
      <p:grpSp>
        <p:nvGrpSpPr>
          <p:cNvPr id="2" name="Groupe 1">
            <a:extLst>
              <a:ext uri="{FF2B5EF4-FFF2-40B4-BE49-F238E27FC236}">
                <a16:creationId xmlns:a16="http://schemas.microsoft.com/office/drawing/2014/main" id="{42C0BC0F-6BC3-EC31-9152-24A91D3E8CD1}"/>
              </a:ext>
            </a:extLst>
          </p:cNvPr>
          <p:cNvGrpSpPr/>
          <p:nvPr/>
        </p:nvGrpSpPr>
        <p:grpSpPr>
          <a:xfrm>
            <a:off x="1899381" y="1594229"/>
            <a:ext cx="845672" cy="809283"/>
            <a:chOff x="10127164" y="5361875"/>
            <a:chExt cx="737060" cy="700541"/>
          </a:xfrm>
        </p:grpSpPr>
        <p:sp>
          <p:nvSpPr>
            <p:cNvPr id="8" name="Rectangle : coins arrondis 7">
              <a:extLst>
                <a:ext uri="{FF2B5EF4-FFF2-40B4-BE49-F238E27FC236}">
                  <a16:creationId xmlns:a16="http://schemas.microsoft.com/office/drawing/2014/main" id="{DB7A51AB-5052-5F93-9B9E-1DCE96697529}"/>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a:extLst>
                <a:ext uri="{FF2B5EF4-FFF2-40B4-BE49-F238E27FC236}">
                  <a16:creationId xmlns:a16="http://schemas.microsoft.com/office/drawing/2014/main" id="{05D89056-4167-0243-7C8F-62A5FD44FB19}"/>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75F993EC-3A20-D9CD-311F-10A3FE9CD4A5}"/>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52</a:t>
              </a:r>
              <a:endParaRPr lang="fr-FR" b="1" dirty="0">
                <a:solidFill>
                  <a:schemeClr val="bg1"/>
                </a:solidFill>
              </a:endParaRPr>
            </a:p>
          </p:txBody>
        </p:sp>
      </p:grpSp>
      <p:grpSp>
        <p:nvGrpSpPr>
          <p:cNvPr id="15" name="Groupe 14">
            <a:extLst>
              <a:ext uri="{FF2B5EF4-FFF2-40B4-BE49-F238E27FC236}">
                <a16:creationId xmlns:a16="http://schemas.microsoft.com/office/drawing/2014/main" id="{3510B808-22B3-E459-2A3D-6034D33C1753}"/>
              </a:ext>
            </a:extLst>
          </p:cNvPr>
          <p:cNvGrpSpPr/>
          <p:nvPr/>
        </p:nvGrpSpPr>
        <p:grpSpPr>
          <a:xfrm>
            <a:off x="8596407" y="1222552"/>
            <a:ext cx="845672" cy="809283"/>
            <a:chOff x="10127164" y="5361875"/>
            <a:chExt cx="737060" cy="700541"/>
          </a:xfrm>
        </p:grpSpPr>
        <p:sp>
          <p:nvSpPr>
            <p:cNvPr id="17" name="Rectangle : coins arrondis 16">
              <a:extLst>
                <a:ext uri="{FF2B5EF4-FFF2-40B4-BE49-F238E27FC236}">
                  <a16:creationId xmlns:a16="http://schemas.microsoft.com/office/drawing/2014/main" id="{6D3B7DA3-5B4E-413C-13DD-71D4FFCD2218}"/>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isocèle 20">
              <a:extLst>
                <a:ext uri="{FF2B5EF4-FFF2-40B4-BE49-F238E27FC236}">
                  <a16:creationId xmlns:a16="http://schemas.microsoft.com/office/drawing/2014/main" id="{966762E4-F08B-1E5D-EB8D-1AAF6F5FCA6F}"/>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1524769A-8F84-7E92-FEAF-BE4C4F6DCFF1}"/>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53</a:t>
              </a:r>
              <a:endParaRPr lang="fr-FR" b="1" dirty="0">
                <a:solidFill>
                  <a:schemeClr val="bg1"/>
                </a:solidFill>
              </a:endParaRPr>
            </a:p>
          </p:txBody>
        </p:sp>
      </p:grpSp>
    </p:spTree>
    <p:extLst>
      <p:ext uri="{BB962C8B-B14F-4D97-AF65-F5344CB8AC3E}">
        <p14:creationId xmlns:p14="http://schemas.microsoft.com/office/powerpoint/2010/main" val="8407597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69320F-9B3A-4B30-7284-E4E72FE1701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2" name="ZoneTexte 1">
            <a:extLst>
              <a:ext uri="{FF2B5EF4-FFF2-40B4-BE49-F238E27FC236}">
                <a16:creationId xmlns:a16="http://schemas.microsoft.com/office/drawing/2014/main" id="{2A9F197B-2F63-D0BA-4775-C86296DC5733}"/>
              </a:ext>
            </a:extLst>
          </p:cNvPr>
          <p:cNvSpPr txBox="1"/>
          <p:nvPr/>
        </p:nvSpPr>
        <p:spPr>
          <a:xfrm>
            <a:off x="335360" y="800834"/>
            <a:ext cx="1433150" cy="646331"/>
          </a:xfrm>
          <a:prstGeom prst="rect">
            <a:avLst/>
          </a:prstGeom>
          <a:noFill/>
        </p:spPr>
        <p:txBody>
          <a:bodyPr wrap="square" rtlCol="0">
            <a:spAutoFit/>
          </a:bodyPr>
          <a:lstStyle/>
          <a:p>
            <a:r>
              <a:rPr lang="fr-FR" sz="3600">
                <a:latin typeface="Calibri" panose="020F0502020204030204" pitchFamily="34" charset="0"/>
              </a:rPr>
              <a:t>MPM</a:t>
            </a:r>
          </a:p>
        </p:txBody>
      </p:sp>
      <p:sp>
        <p:nvSpPr>
          <p:cNvPr id="15" name="ZoneTexte 14">
            <a:extLst>
              <a:ext uri="{FF2B5EF4-FFF2-40B4-BE49-F238E27FC236}">
                <a16:creationId xmlns:a16="http://schemas.microsoft.com/office/drawing/2014/main" id="{22D2994B-0B13-B152-E632-F922C6901F03}"/>
              </a:ext>
            </a:extLst>
          </p:cNvPr>
          <p:cNvSpPr txBox="1"/>
          <p:nvPr/>
        </p:nvSpPr>
        <p:spPr>
          <a:xfrm>
            <a:off x="204342" y="2645156"/>
            <a:ext cx="5754331" cy="2062103"/>
          </a:xfrm>
          <a:prstGeom prst="rect">
            <a:avLst/>
          </a:prstGeom>
          <a:noFill/>
        </p:spPr>
        <p:txBody>
          <a:bodyPr wrap="square">
            <a:spAutoFit/>
          </a:bodyPr>
          <a:lstStyle/>
          <a:p>
            <a:pPr marR="0" algn="l"/>
            <a:r>
              <a:rPr lang="en-US" sz="1600" b="0" i="0" u="none" strike="noStrike" baseline="0" dirty="0">
                <a:solidFill>
                  <a:srgbClr val="000000"/>
                </a:solidFill>
                <a:latin typeface="+mn-lt"/>
              </a:rPr>
              <a:t>1. For this, we added a new option, in the </a:t>
            </a:r>
            <a:r>
              <a:rPr lang="en-US" sz="1600" b="1" i="0" u="none" strike="noStrike" baseline="0" dirty="0">
                <a:solidFill>
                  <a:srgbClr val="000000"/>
                </a:solidFill>
                <a:latin typeface="+mn-lt"/>
              </a:rPr>
              <a:t>creation of symbol</a:t>
            </a:r>
            <a:r>
              <a:rPr lang="en-US" sz="1600" b="0" i="0" u="none" strike="noStrike" baseline="0" dirty="0">
                <a:solidFill>
                  <a:srgbClr val="000000"/>
                </a:solidFill>
                <a:latin typeface="+mn-lt"/>
              </a:rPr>
              <a:t>. When you define a system of axis, you can choose to </a:t>
            </a:r>
            <a:r>
              <a:rPr lang="en-US" sz="1600" b="1" i="0" u="none" strike="noStrike" baseline="0" dirty="0">
                <a:solidFill>
                  <a:srgbClr val="000000"/>
                </a:solidFill>
                <a:latin typeface="+mn-lt"/>
              </a:rPr>
              <a:t>link this system of axis to a specific origin</a:t>
            </a:r>
            <a:r>
              <a:rPr lang="en-US" sz="1600" b="0" i="0" u="none" strike="noStrike" baseline="0" dirty="0">
                <a:solidFill>
                  <a:srgbClr val="000000"/>
                </a:solidFill>
                <a:latin typeface="+mn-lt"/>
              </a:rPr>
              <a:t>: it can be one by setting, par support face, etc.</a:t>
            </a:r>
          </a:p>
          <a:p>
            <a:pPr marR="0" algn="l"/>
            <a:r>
              <a:rPr lang="en-US" sz="1600" b="0" i="0" u="none" strike="noStrike" baseline="0" dirty="0">
                <a:solidFill>
                  <a:srgbClr val="000000"/>
                </a:solidFill>
                <a:latin typeface="+mn-lt"/>
              </a:rPr>
              <a:t>By the way, several systems of axis can have the same origin.</a:t>
            </a:r>
          </a:p>
          <a:p>
            <a:pPr marR="0" algn="l"/>
            <a:r>
              <a:rPr lang="en-US" sz="1600" b="0" i="0" u="none" strike="noStrike" baseline="0" dirty="0">
                <a:solidFill>
                  <a:srgbClr val="000000"/>
                </a:solidFill>
                <a:latin typeface="+mn-lt"/>
              </a:rPr>
              <a:t>Then, in MPM, in the </a:t>
            </a:r>
            <a:r>
              <a:rPr lang="en-US" sz="1600" b="1" i="0" u="none" strike="noStrike" baseline="0" dirty="0">
                <a:solidFill>
                  <a:srgbClr val="000000"/>
                </a:solidFill>
                <a:latin typeface="+mn-lt"/>
              </a:rPr>
              <a:t>Assignment of origins</a:t>
            </a:r>
            <a:r>
              <a:rPr lang="en-US" sz="1600" b="0" i="0" u="none" strike="noStrike" baseline="0" dirty="0">
                <a:solidFill>
                  <a:srgbClr val="000000"/>
                </a:solidFill>
                <a:latin typeface="+mn-lt"/>
              </a:rPr>
              <a:t>, you need to choose the mode ‘</a:t>
            </a:r>
            <a:r>
              <a:rPr lang="en-US" sz="1600" b="1" i="0" u="none" strike="noStrike" baseline="0" dirty="0">
                <a:solidFill>
                  <a:srgbClr val="000000"/>
                </a:solidFill>
                <a:latin typeface="+mn-lt"/>
              </a:rPr>
              <a:t>Systems of Axis Origins</a:t>
            </a:r>
            <a:r>
              <a:rPr lang="en-US" sz="1600" b="0" i="0" u="none" strike="noStrike" baseline="0" dirty="0">
                <a:solidFill>
                  <a:srgbClr val="000000"/>
                </a:solidFill>
                <a:latin typeface="+mn-lt"/>
              </a:rPr>
              <a:t>’ and then the origin is not the one of the system of axis but the ‘linked’ one.</a:t>
            </a:r>
          </a:p>
        </p:txBody>
      </p:sp>
      <p:sp>
        <p:nvSpPr>
          <p:cNvPr id="19" name="ZoneTexte 18">
            <a:extLst>
              <a:ext uri="{FF2B5EF4-FFF2-40B4-BE49-F238E27FC236}">
                <a16:creationId xmlns:a16="http://schemas.microsoft.com/office/drawing/2014/main" id="{47B9BA16-AF3F-D2BD-38AD-9EADB55E2BD9}"/>
              </a:ext>
            </a:extLst>
          </p:cNvPr>
          <p:cNvSpPr txBox="1"/>
          <p:nvPr/>
        </p:nvSpPr>
        <p:spPr>
          <a:xfrm>
            <a:off x="204342" y="1699740"/>
            <a:ext cx="9060238" cy="584775"/>
          </a:xfrm>
          <a:prstGeom prst="rect">
            <a:avLst/>
          </a:prstGeom>
          <a:noFill/>
        </p:spPr>
        <p:txBody>
          <a:bodyPr wrap="square">
            <a:spAutoFit/>
          </a:bodyPr>
          <a:lstStyle/>
          <a:p>
            <a:r>
              <a:rPr lang="fr-FR" sz="1600" dirty="0"/>
              <a:t>The </a:t>
            </a:r>
            <a:r>
              <a:rPr lang="fr-FR" sz="1600" dirty="0" err="1"/>
              <a:t>purpose</a:t>
            </a:r>
            <a:r>
              <a:rPr lang="fr-FR" sz="1600" dirty="0"/>
              <a:t> </a:t>
            </a:r>
            <a:r>
              <a:rPr lang="fr-FR" sz="1600" dirty="0" err="1"/>
              <a:t>is</a:t>
            </a:r>
            <a:r>
              <a:rPr lang="fr-FR" sz="1600" dirty="0"/>
              <a:t> to </a:t>
            </a:r>
            <a:r>
              <a:rPr lang="fr-FR" sz="1600" dirty="0" err="1"/>
              <a:t>define</a:t>
            </a:r>
            <a:r>
              <a:rPr lang="fr-FR" sz="1600" dirty="0"/>
              <a:t> </a:t>
            </a:r>
            <a:r>
              <a:rPr lang="fr-FR" sz="1600" b="1" dirty="0"/>
              <a:t>Program Origins </a:t>
            </a:r>
            <a:r>
              <a:rPr lang="fr-FR" sz="1600" dirty="0" err="1"/>
              <a:t>that</a:t>
            </a:r>
            <a:r>
              <a:rPr lang="fr-FR" sz="1600" dirty="0"/>
              <a:t> are </a:t>
            </a:r>
            <a:r>
              <a:rPr lang="fr-FR" sz="1600" dirty="0" err="1"/>
              <a:t>different</a:t>
            </a:r>
            <a:r>
              <a:rPr lang="fr-FR" sz="1600" dirty="0"/>
              <a:t> </a:t>
            </a:r>
            <a:r>
              <a:rPr lang="fr-FR" sz="1600" dirty="0" err="1"/>
              <a:t>from</a:t>
            </a:r>
            <a:r>
              <a:rPr lang="fr-FR" sz="1600" dirty="0"/>
              <a:t> the system of axis on </a:t>
            </a:r>
            <a:r>
              <a:rPr lang="fr-FR" sz="1600" dirty="0" err="1"/>
              <a:t>which</a:t>
            </a:r>
            <a:r>
              <a:rPr lang="fr-FR" sz="1600" dirty="0"/>
              <a:t> </a:t>
            </a:r>
            <a:r>
              <a:rPr lang="fr-FR" sz="1600" dirty="0" err="1"/>
              <a:t>is</a:t>
            </a:r>
            <a:r>
              <a:rPr lang="fr-FR" sz="1600" dirty="0"/>
              <a:t> set the part. For instance, in the case of a </a:t>
            </a:r>
            <a:r>
              <a:rPr lang="fr-FR" sz="1600" dirty="0" err="1"/>
              <a:t>tombstone</a:t>
            </a:r>
            <a:r>
              <a:rPr lang="fr-FR" sz="1600" dirty="0"/>
              <a:t>, </a:t>
            </a:r>
            <a:r>
              <a:rPr lang="fr-FR" sz="1600" dirty="0" err="1"/>
              <a:t>we</a:t>
            </a:r>
            <a:r>
              <a:rPr lang="fr-FR" sz="1600" dirty="0"/>
              <a:t> </a:t>
            </a:r>
            <a:r>
              <a:rPr lang="fr-FR" sz="1600" dirty="0" err="1"/>
              <a:t>would</a:t>
            </a:r>
            <a:r>
              <a:rPr lang="fr-FR" sz="1600" dirty="0"/>
              <a:t> like </a:t>
            </a:r>
            <a:r>
              <a:rPr lang="fr-FR" sz="1600" dirty="0" err="1"/>
              <a:t>only</a:t>
            </a:r>
            <a:r>
              <a:rPr lang="fr-FR" sz="1600" dirty="0"/>
              <a:t> one </a:t>
            </a:r>
            <a:r>
              <a:rPr lang="fr-FR" sz="1600" dirty="0" err="1"/>
              <a:t>origin</a:t>
            </a:r>
            <a:r>
              <a:rPr lang="fr-FR" sz="1600" dirty="0"/>
              <a:t> on top of </a:t>
            </a:r>
            <a:r>
              <a:rPr lang="fr-FR" sz="1600" dirty="0" err="1"/>
              <a:t>element</a:t>
            </a:r>
            <a:r>
              <a:rPr lang="fr-FR" sz="1600" dirty="0"/>
              <a:t>.</a:t>
            </a:r>
          </a:p>
        </p:txBody>
      </p:sp>
      <p:pic>
        <p:nvPicPr>
          <p:cNvPr id="5" name="Image 4">
            <a:extLst>
              <a:ext uri="{FF2B5EF4-FFF2-40B4-BE49-F238E27FC236}">
                <a16:creationId xmlns:a16="http://schemas.microsoft.com/office/drawing/2014/main" id="{8DAD0334-109E-C1F0-FFA3-4A4B6CE186D6}"/>
              </a:ext>
            </a:extLst>
          </p:cNvPr>
          <p:cNvPicPr>
            <a:picLocks noChangeAspect="1"/>
          </p:cNvPicPr>
          <p:nvPr/>
        </p:nvPicPr>
        <p:blipFill rotWithShape="1">
          <a:blip r:embed="rId3"/>
          <a:srcRect l="30149" t="11209" b="48516"/>
          <a:stretch/>
        </p:blipFill>
        <p:spPr>
          <a:xfrm>
            <a:off x="6939069" y="2645156"/>
            <a:ext cx="5252931" cy="2829392"/>
          </a:xfrm>
          <a:prstGeom prst="rect">
            <a:avLst/>
          </a:prstGeom>
        </p:spPr>
      </p:pic>
      <p:sp>
        <p:nvSpPr>
          <p:cNvPr id="9" name="ZoneTexte 8">
            <a:extLst>
              <a:ext uri="{FF2B5EF4-FFF2-40B4-BE49-F238E27FC236}">
                <a16:creationId xmlns:a16="http://schemas.microsoft.com/office/drawing/2014/main" id="{13495686-B491-2D63-FD54-86973CF4E42F}"/>
              </a:ext>
            </a:extLst>
          </p:cNvPr>
          <p:cNvSpPr txBox="1"/>
          <p:nvPr/>
        </p:nvSpPr>
        <p:spPr>
          <a:xfrm>
            <a:off x="1647351" y="937731"/>
            <a:ext cx="4785038" cy="461665"/>
          </a:xfrm>
          <a:prstGeom prst="rect">
            <a:avLst/>
          </a:prstGeom>
          <a:noFill/>
        </p:spPr>
        <p:txBody>
          <a:bodyPr wrap="square">
            <a:spAutoFit/>
          </a:bodyPr>
          <a:lstStyle/>
          <a:p>
            <a:r>
              <a:rPr lang="fr-FR" sz="2400" dirty="0"/>
              <a:t>Management of </a:t>
            </a:r>
            <a:r>
              <a:rPr lang="fr-FR" sz="2400" b="1" dirty="0"/>
              <a:t>Program Origins</a:t>
            </a:r>
            <a:endParaRPr lang="fr-FR" sz="2400" dirty="0"/>
          </a:p>
        </p:txBody>
      </p:sp>
      <p:cxnSp>
        <p:nvCxnSpPr>
          <p:cNvPr id="17" name="Connecteur droit avec flèche 16">
            <a:extLst>
              <a:ext uri="{FF2B5EF4-FFF2-40B4-BE49-F238E27FC236}">
                <a16:creationId xmlns:a16="http://schemas.microsoft.com/office/drawing/2014/main" id="{6F2EBCB5-5B31-1F74-A4DD-EC657310D534}"/>
              </a:ext>
            </a:extLst>
          </p:cNvPr>
          <p:cNvCxnSpPr>
            <a:cxnSpLocks/>
          </p:cNvCxnSpPr>
          <p:nvPr/>
        </p:nvCxnSpPr>
        <p:spPr>
          <a:xfrm>
            <a:off x="5741407" y="2918105"/>
            <a:ext cx="970892" cy="13659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AC592-FE3F-CFE6-B840-63471F001299}"/>
              </a:ext>
            </a:extLst>
          </p:cNvPr>
          <p:cNvSpPr/>
          <p:nvPr/>
        </p:nvSpPr>
        <p:spPr>
          <a:xfrm rot="239929">
            <a:off x="7334056" y="1080812"/>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Camn’GO</a:t>
            </a:r>
            <a:endParaRPr lang="fr-FR" dirty="0">
              <a:solidFill>
                <a:srgbClr val="C00000"/>
              </a:solidFill>
            </a:endParaRPr>
          </a:p>
        </p:txBody>
      </p:sp>
      <p:sp>
        <p:nvSpPr>
          <p:cNvPr id="7" name="Rectangle 6">
            <a:extLst>
              <a:ext uri="{FF2B5EF4-FFF2-40B4-BE49-F238E27FC236}">
                <a16:creationId xmlns:a16="http://schemas.microsoft.com/office/drawing/2014/main" id="{6E4FCEE9-3102-D2B5-7B81-50C4D7BE8307}"/>
              </a:ext>
            </a:extLst>
          </p:cNvPr>
          <p:cNvSpPr/>
          <p:nvPr/>
        </p:nvSpPr>
        <p:spPr>
          <a:xfrm>
            <a:off x="6930955" y="717453"/>
            <a:ext cx="2819627"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Solution </a:t>
            </a:r>
            <a:r>
              <a:rPr lang="fr-FR" dirty="0" err="1">
                <a:solidFill>
                  <a:srgbClr val="C00000"/>
                </a:solidFill>
              </a:rPr>
              <a:t>Korea</a:t>
            </a:r>
            <a:r>
              <a:rPr lang="fr-FR" dirty="0">
                <a:solidFill>
                  <a:srgbClr val="C00000"/>
                </a:solidFill>
              </a:rPr>
              <a:t> - </a:t>
            </a:r>
            <a:r>
              <a:rPr lang="fr-FR" b="1" dirty="0">
                <a:solidFill>
                  <a:srgbClr val="C00000"/>
                </a:solidFill>
              </a:rPr>
              <a:t>14849</a:t>
            </a:r>
          </a:p>
        </p:txBody>
      </p:sp>
      <p:grpSp>
        <p:nvGrpSpPr>
          <p:cNvPr id="4" name="Groupe 3">
            <a:extLst>
              <a:ext uri="{FF2B5EF4-FFF2-40B4-BE49-F238E27FC236}">
                <a16:creationId xmlns:a16="http://schemas.microsoft.com/office/drawing/2014/main" id="{1544002F-40B6-00CA-3603-50A5F323223D}"/>
              </a:ext>
            </a:extLst>
          </p:cNvPr>
          <p:cNvGrpSpPr/>
          <p:nvPr/>
        </p:nvGrpSpPr>
        <p:grpSpPr>
          <a:xfrm>
            <a:off x="10901142" y="314548"/>
            <a:ext cx="845672" cy="809283"/>
            <a:chOff x="10127164" y="5361875"/>
            <a:chExt cx="737060" cy="700541"/>
          </a:xfrm>
        </p:grpSpPr>
        <p:sp>
          <p:nvSpPr>
            <p:cNvPr id="8" name="Rectangle : coins arrondis 7">
              <a:extLst>
                <a:ext uri="{FF2B5EF4-FFF2-40B4-BE49-F238E27FC236}">
                  <a16:creationId xmlns:a16="http://schemas.microsoft.com/office/drawing/2014/main" id="{FFEB05E5-A1D0-6A21-9D18-E99918980B01}"/>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a:extLst>
                <a:ext uri="{FF2B5EF4-FFF2-40B4-BE49-F238E27FC236}">
                  <a16:creationId xmlns:a16="http://schemas.microsoft.com/office/drawing/2014/main" id="{A3C53473-7FA1-8201-EE4E-1C9AF4AE6D48}"/>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F016E196-5CDB-4AAA-6D13-C8934DC49E1E}"/>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60</a:t>
              </a:r>
              <a:endParaRPr lang="fr-FR" b="1" dirty="0">
                <a:solidFill>
                  <a:schemeClr val="bg1"/>
                </a:solidFill>
              </a:endParaRPr>
            </a:p>
          </p:txBody>
        </p:sp>
      </p:grpSp>
    </p:spTree>
    <p:extLst>
      <p:ext uri="{BB962C8B-B14F-4D97-AF65-F5344CB8AC3E}">
        <p14:creationId xmlns:p14="http://schemas.microsoft.com/office/powerpoint/2010/main" val="27400438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69320F-9B3A-4B30-7284-E4E72FE1701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2" name="ZoneTexte 1">
            <a:extLst>
              <a:ext uri="{FF2B5EF4-FFF2-40B4-BE49-F238E27FC236}">
                <a16:creationId xmlns:a16="http://schemas.microsoft.com/office/drawing/2014/main" id="{2A9F197B-2F63-D0BA-4775-C86296DC5733}"/>
              </a:ext>
            </a:extLst>
          </p:cNvPr>
          <p:cNvSpPr txBox="1"/>
          <p:nvPr/>
        </p:nvSpPr>
        <p:spPr>
          <a:xfrm>
            <a:off x="335360" y="800834"/>
            <a:ext cx="1433150" cy="646331"/>
          </a:xfrm>
          <a:prstGeom prst="rect">
            <a:avLst/>
          </a:prstGeom>
          <a:noFill/>
        </p:spPr>
        <p:txBody>
          <a:bodyPr wrap="square" rtlCol="0">
            <a:spAutoFit/>
          </a:bodyPr>
          <a:lstStyle/>
          <a:p>
            <a:r>
              <a:rPr lang="fr-FR" sz="3600">
                <a:latin typeface="Calibri" panose="020F0502020204030204" pitchFamily="34" charset="0"/>
              </a:rPr>
              <a:t>MPM</a:t>
            </a:r>
          </a:p>
        </p:txBody>
      </p:sp>
      <p:sp>
        <p:nvSpPr>
          <p:cNvPr id="6" name="ZoneTexte 5">
            <a:extLst>
              <a:ext uri="{FF2B5EF4-FFF2-40B4-BE49-F238E27FC236}">
                <a16:creationId xmlns:a16="http://schemas.microsoft.com/office/drawing/2014/main" id="{ED58E084-0133-5FA4-41B4-410ABA0231C2}"/>
              </a:ext>
            </a:extLst>
          </p:cNvPr>
          <p:cNvSpPr txBox="1"/>
          <p:nvPr/>
        </p:nvSpPr>
        <p:spPr>
          <a:xfrm>
            <a:off x="8617178" y="1608884"/>
            <a:ext cx="3260053" cy="1323439"/>
          </a:xfrm>
          <a:prstGeom prst="rect">
            <a:avLst/>
          </a:prstGeom>
          <a:noFill/>
        </p:spPr>
        <p:txBody>
          <a:bodyPr wrap="square">
            <a:spAutoFit/>
          </a:bodyPr>
          <a:lstStyle/>
          <a:p>
            <a:r>
              <a:rPr lang="fr-FR" sz="1600" dirty="0"/>
              <a:t>3. </a:t>
            </a:r>
            <a:r>
              <a:rPr lang="fr-FR" sz="1600" dirty="0" err="1"/>
              <a:t>When</a:t>
            </a:r>
            <a:r>
              <a:rPr lang="fr-FR" sz="1600" dirty="0"/>
              <a:t> a </a:t>
            </a:r>
            <a:r>
              <a:rPr lang="fr-FR" sz="1600" dirty="0" err="1"/>
              <a:t>name</a:t>
            </a:r>
            <a:r>
              <a:rPr lang="fr-FR" sz="1600" dirty="0"/>
              <a:t> </a:t>
            </a:r>
            <a:r>
              <a:rPr lang="fr-FR" sz="1600" dirty="0" err="1"/>
              <a:t>is</a:t>
            </a:r>
            <a:r>
              <a:rPr lang="fr-FR" sz="1600" dirty="0"/>
              <a:t> </a:t>
            </a:r>
            <a:r>
              <a:rPr lang="fr-FR" sz="1600" dirty="0" err="1"/>
              <a:t>given</a:t>
            </a:r>
            <a:r>
              <a:rPr lang="fr-FR" sz="1600" dirty="0"/>
              <a:t> to the </a:t>
            </a:r>
            <a:r>
              <a:rPr lang="fr-FR" sz="1600" dirty="0" err="1"/>
              <a:t>origin</a:t>
            </a:r>
            <a:r>
              <a:rPr lang="fr-FR" sz="1600" dirty="0"/>
              <a:t> or </a:t>
            </a:r>
            <a:r>
              <a:rPr lang="fr-FR" sz="1600" dirty="0" err="1"/>
              <a:t>modified</a:t>
            </a:r>
            <a:r>
              <a:rPr lang="fr-FR" sz="1600" dirty="0"/>
              <a:t>, if </a:t>
            </a:r>
            <a:r>
              <a:rPr lang="fr-FR" sz="1600" dirty="0" err="1"/>
              <a:t>other</a:t>
            </a:r>
            <a:r>
              <a:rPr lang="fr-FR" sz="1600" dirty="0"/>
              <a:t> </a:t>
            </a:r>
            <a:r>
              <a:rPr lang="fr-FR" sz="1600" dirty="0" err="1"/>
              <a:t>systems</a:t>
            </a:r>
            <a:r>
              <a:rPr lang="fr-FR" sz="1600" dirty="0"/>
              <a:t> of axis have the </a:t>
            </a:r>
            <a:r>
              <a:rPr lang="fr-FR" sz="1600" dirty="0" err="1"/>
              <a:t>same</a:t>
            </a:r>
            <a:r>
              <a:rPr lang="fr-FR" sz="1600" dirty="0"/>
              <a:t> </a:t>
            </a:r>
            <a:r>
              <a:rPr lang="fr-FR" sz="1600" dirty="0" err="1"/>
              <a:t>origin</a:t>
            </a:r>
            <a:r>
              <a:rPr lang="fr-FR" sz="1600" dirty="0"/>
              <a:t>, the </a:t>
            </a:r>
            <a:r>
              <a:rPr lang="fr-FR" sz="1600" dirty="0" err="1"/>
              <a:t>name</a:t>
            </a:r>
            <a:r>
              <a:rPr lang="fr-FR" sz="1600" dirty="0"/>
              <a:t> </a:t>
            </a:r>
            <a:r>
              <a:rPr lang="fr-FR" sz="1600" dirty="0" err="1"/>
              <a:t>is</a:t>
            </a:r>
            <a:r>
              <a:rPr lang="fr-FR" sz="1600" dirty="0"/>
              <a:t> </a:t>
            </a:r>
            <a:r>
              <a:rPr lang="fr-FR" sz="1600" dirty="0" err="1"/>
              <a:t>also</a:t>
            </a:r>
            <a:r>
              <a:rPr lang="fr-FR" sz="1600" dirty="0"/>
              <a:t> </a:t>
            </a:r>
            <a:r>
              <a:rPr lang="fr-FR" sz="1600" dirty="0" err="1"/>
              <a:t>automatically</a:t>
            </a:r>
            <a:r>
              <a:rPr lang="fr-FR" sz="1600" dirty="0"/>
              <a:t> </a:t>
            </a:r>
            <a:r>
              <a:rPr lang="fr-FR" sz="1600" dirty="0" err="1"/>
              <a:t>given</a:t>
            </a:r>
            <a:r>
              <a:rPr lang="fr-FR" sz="1600" dirty="0"/>
              <a:t> to all the </a:t>
            </a:r>
            <a:r>
              <a:rPr lang="fr-FR" sz="1600" dirty="0" err="1"/>
              <a:t>systems</a:t>
            </a:r>
            <a:r>
              <a:rPr lang="fr-FR" sz="1600" dirty="0"/>
              <a:t> of axis.</a:t>
            </a:r>
          </a:p>
        </p:txBody>
      </p:sp>
      <p:sp>
        <p:nvSpPr>
          <p:cNvPr id="9" name="ZoneTexte 8">
            <a:extLst>
              <a:ext uri="{FF2B5EF4-FFF2-40B4-BE49-F238E27FC236}">
                <a16:creationId xmlns:a16="http://schemas.microsoft.com/office/drawing/2014/main" id="{13495686-B491-2D63-FD54-86973CF4E42F}"/>
              </a:ext>
            </a:extLst>
          </p:cNvPr>
          <p:cNvSpPr txBox="1"/>
          <p:nvPr/>
        </p:nvSpPr>
        <p:spPr>
          <a:xfrm>
            <a:off x="1647351" y="937731"/>
            <a:ext cx="4785038" cy="461665"/>
          </a:xfrm>
          <a:prstGeom prst="rect">
            <a:avLst/>
          </a:prstGeom>
          <a:noFill/>
        </p:spPr>
        <p:txBody>
          <a:bodyPr wrap="square">
            <a:spAutoFit/>
          </a:bodyPr>
          <a:lstStyle/>
          <a:p>
            <a:r>
              <a:rPr lang="fr-FR" sz="2400" dirty="0"/>
              <a:t>Management of </a:t>
            </a:r>
            <a:r>
              <a:rPr lang="fr-FR" sz="2400" b="1" dirty="0"/>
              <a:t>Program Origins</a:t>
            </a:r>
            <a:endParaRPr lang="fr-FR" sz="2400" dirty="0"/>
          </a:p>
        </p:txBody>
      </p:sp>
      <p:sp>
        <p:nvSpPr>
          <p:cNvPr id="16" name="ZoneTexte 15">
            <a:extLst>
              <a:ext uri="{FF2B5EF4-FFF2-40B4-BE49-F238E27FC236}">
                <a16:creationId xmlns:a16="http://schemas.microsoft.com/office/drawing/2014/main" id="{F823086C-208A-B8B1-883B-75B5F7DF0F62}"/>
              </a:ext>
            </a:extLst>
          </p:cNvPr>
          <p:cNvSpPr txBox="1"/>
          <p:nvPr/>
        </p:nvSpPr>
        <p:spPr>
          <a:xfrm>
            <a:off x="298757" y="1608884"/>
            <a:ext cx="7482226" cy="2308324"/>
          </a:xfrm>
          <a:prstGeom prst="rect">
            <a:avLst/>
          </a:prstGeom>
          <a:noFill/>
        </p:spPr>
        <p:txBody>
          <a:bodyPr wrap="square">
            <a:spAutoFit/>
          </a:bodyPr>
          <a:lstStyle/>
          <a:p>
            <a:pPr marR="0" algn="l"/>
            <a:r>
              <a:rPr lang="en-US" sz="1600" b="0" i="0" u="none" strike="noStrike" baseline="0" dirty="0">
                <a:solidFill>
                  <a:srgbClr val="000000"/>
                </a:solidFill>
                <a:latin typeface="+mn-lt"/>
              </a:rPr>
              <a:t>2. We also added a new </a:t>
            </a:r>
            <a:r>
              <a:rPr lang="en-US" sz="1600" b="1" i="0" u="none" strike="noStrike" baseline="0" dirty="0">
                <a:solidFill>
                  <a:srgbClr val="000000"/>
                </a:solidFill>
                <a:latin typeface="+mn-lt"/>
              </a:rPr>
              <a:t>mode </a:t>
            </a:r>
            <a:r>
              <a:rPr lang="en-US" sz="1600" b="0" i="0" u="none" strike="noStrike" baseline="0" dirty="0">
                <a:solidFill>
                  <a:srgbClr val="000000"/>
                </a:solidFill>
                <a:latin typeface="+mn-lt"/>
              </a:rPr>
              <a:t>of origins management </a:t>
            </a:r>
            <a:r>
              <a:rPr lang="en-US" sz="1600" b="1" i="0" u="none" strike="noStrike" baseline="0" dirty="0">
                <a:solidFill>
                  <a:srgbClr val="000000"/>
                </a:solidFill>
                <a:latin typeface="+mn-lt"/>
              </a:rPr>
              <a:t>'Clamping  Elements Origins '</a:t>
            </a:r>
            <a:r>
              <a:rPr lang="en-US" sz="1600" b="0" i="0" u="none" strike="noStrike" baseline="0" dirty="0">
                <a:solidFill>
                  <a:srgbClr val="000000"/>
                </a:solidFill>
                <a:latin typeface="+mn-lt"/>
              </a:rPr>
              <a:t> that enables to recover the origin of system of axis 0 of Work-holding device.</a:t>
            </a:r>
          </a:p>
          <a:p>
            <a:pPr marR="0" algn="l"/>
            <a:r>
              <a:rPr lang="en-US" sz="1600" b="0" i="0" u="none" strike="noStrike" baseline="0" dirty="0">
                <a:solidFill>
                  <a:srgbClr val="000000"/>
                </a:solidFill>
                <a:latin typeface="+mn-lt"/>
              </a:rPr>
              <a:t>We have now 4 modes of selection that have been renamed:</a:t>
            </a:r>
          </a:p>
          <a:p>
            <a:pPr lvl="1"/>
            <a:r>
              <a:rPr lang="en-US" sz="1600" b="0" i="0" u="none" strike="noStrike" baseline="0" dirty="0">
                <a:solidFill>
                  <a:srgbClr val="000000"/>
                </a:solidFill>
                <a:latin typeface="+mn-lt"/>
              </a:rPr>
              <a:t>1- </a:t>
            </a:r>
            <a:r>
              <a:rPr lang="en-US" sz="1600" b="1" i="0" u="none" strike="noStrike" baseline="0" dirty="0">
                <a:solidFill>
                  <a:srgbClr val="000000"/>
                </a:solidFill>
                <a:latin typeface="+mn-lt"/>
              </a:rPr>
              <a:t>REFERENCE Origin</a:t>
            </a:r>
            <a:r>
              <a:rPr lang="en-US" sz="1600" b="0" i="0" u="none" strike="noStrike" baseline="0" dirty="0">
                <a:solidFill>
                  <a:srgbClr val="000000"/>
                </a:solidFill>
                <a:latin typeface="+mn-lt"/>
              </a:rPr>
              <a:t> (Auto Machine): 1 reference plane origin</a:t>
            </a:r>
          </a:p>
          <a:p>
            <a:pPr lvl="1"/>
            <a:r>
              <a:rPr lang="en-US" sz="1600" b="0" i="0" u="none" strike="noStrike" baseline="0" dirty="0">
                <a:solidFill>
                  <a:srgbClr val="000000"/>
                </a:solidFill>
                <a:latin typeface="+mn-lt"/>
              </a:rPr>
              <a:t>2- </a:t>
            </a:r>
            <a:r>
              <a:rPr lang="en-US" sz="1600" b="1" i="0" u="none" strike="noStrike" baseline="0" dirty="0">
                <a:solidFill>
                  <a:srgbClr val="000000"/>
                </a:solidFill>
                <a:latin typeface="+mn-lt"/>
              </a:rPr>
              <a:t>Clamping Elements Origins</a:t>
            </a:r>
            <a:r>
              <a:rPr lang="en-US" sz="1600" b="0" i="0" u="none" strike="noStrike" baseline="0" dirty="0">
                <a:solidFill>
                  <a:srgbClr val="000000"/>
                </a:solidFill>
                <a:latin typeface="+mn-lt"/>
              </a:rPr>
              <a:t>: 1 origin from Tombstone System of Axis 0 (or several if other clamping systems)</a:t>
            </a:r>
          </a:p>
          <a:p>
            <a:pPr lvl="1"/>
            <a:r>
              <a:rPr lang="en-US" sz="1600" b="0" i="0" u="none" strike="noStrike" baseline="0" dirty="0">
                <a:solidFill>
                  <a:srgbClr val="000000"/>
                </a:solidFill>
                <a:latin typeface="+mn-lt"/>
              </a:rPr>
              <a:t>3- </a:t>
            </a:r>
            <a:r>
              <a:rPr lang="en-US" sz="1600" b="1" i="0" u="none" strike="noStrike" baseline="0" dirty="0">
                <a:solidFill>
                  <a:srgbClr val="000000"/>
                </a:solidFill>
                <a:latin typeface="+mn-lt"/>
              </a:rPr>
              <a:t>Systems of Axis Origins</a:t>
            </a:r>
            <a:r>
              <a:rPr lang="en-US" sz="1600" b="0" i="0" u="none" strike="noStrike" baseline="0" dirty="0">
                <a:solidFill>
                  <a:srgbClr val="000000"/>
                </a:solidFill>
                <a:latin typeface="+mn-lt"/>
              </a:rPr>
              <a:t> (Auto supports): several origins defined on the systems of axis. Example: origins defined on each face of tombstone.</a:t>
            </a:r>
          </a:p>
          <a:p>
            <a:pPr lvl="1"/>
            <a:r>
              <a:rPr lang="en-US" sz="1600" b="0" i="0" u="none" strike="noStrike" baseline="0" dirty="0">
                <a:solidFill>
                  <a:srgbClr val="000000"/>
                </a:solidFill>
                <a:latin typeface="+mn-lt"/>
              </a:rPr>
              <a:t>4- </a:t>
            </a:r>
            <a:r>
              <a:rPr lang="en-US" sz="1600" b="1" i="0" u="none" strike="noStrike" baseline="0" dirty="0">
                <a:solidFill>
                  <a:srgbClr val="000000"/>
                </a:solidFill>
                <a:latin typeface="+mn-lt"/>
              </a:rPr>
              <a:t>Parts Origins</a:t>
            </a:r>
            <a:r>
              <a:rPr lang="en-US" sz="1600" b="0" i="0" u="none" strike="noStrike" baseline="0" dirty="0">
                <a:solidFill>
                  <a:srgbClr val="000000"/>
                </a:solidFill>
                <a:latin typeface="+mn-lt"/>
              </a:rPr>
              <a:t> (Auto Parts): 1 origin by part</a:t>
            </a:r>
          </a:p>
        </p:txBody>
      </p:sp>
      <p:pic>
        <p:nvPicPr>
          <p:cNvPr id="8" name="Image 7">
            <a:extLst>
              <a:ext uri="{FF2B5EF4-FFF2-40B4-BE49-F238E27FC236}">
                <a16:creationId xmlns:a16="http://schemas.microsoft.com/office/drawing/2014/main" id="{78F120A8-6E48-AE91-5483-E1134D4D79D1}"/>
              </a:ext>
            </a:extLst>
          </p:cNvPr>
          <p:cNvPicPr>
            <a:picLocks noChangeAspect="1"/>
          </p:cNvPicPr>
          <p:nvPr/>
        </p:nvPicPr>
        <p:blipFill>
          <a:blip r:embed="rId3"/>
          <a:stretch>
            <a:fillRect/>
          </a:stretch>
        </p:blipFill>
        <p:spPr>
          <a:xfrm>
            <a:off x="124344" y="4078927"/>
            <a:ext cx="9379371" cy="2779073"/>
          </a:xfrm>
          <a:prstGeom prst="rect">
            <a:avLst/>
          </a:prstGeom>
        </p:spPr>
      </p:pic>
      <p:sp>
        <p:nvSpPr>
          <p:cNvPr id="10" name="Rectangle 9">
            <a:extLst>
              <a:ext uri="{FF2B5EF4-FFF2-40B4-BE49-F238E27FC236}">
                <a16:creationId xmlns:a16="http://schemas.microsoft.com/office/drawing/2014/main" id="{9E568ADC-74C2-81D5-7274-06133162250B}"/>
              </a:ext>
            </a:extLst>
          </p:cNvPr>
          <p:cNvSpPr/>
          <p:nvPr/>
        </p:nvSpPr>
        <p:spPr>
          <a:xfrm rot="239929">
            <a:off x="7334056" y="1080812"/>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Camn’GO</a:t>
            </a:r>
            <a:endParaRPr lang="fr-FR" dirty="0">
              <a:solidFill>
                <a:srgbClr val="C00000"/>
              </a:solidFill>
            </a:endParaRPr>
          </a:p>
        </p:txBody>
      </p:sp>
      <p:sp>
        <p:nvSpPr>
          <p:cNvPr id="4" name="Rectangle 3">
            <a:extLst>
              <a:ext uri="{FF2B5EF4-FFF2-40B4-BE49-F238E27FC236}">
                <a16:creationId xmlns:a16="http://schemas.microsoft.com/office/drawing/2014/main" id="{DB74B228-077A-0F4E-B55B-E1E1CA875692}"/>
              </a:ext>
            </a:extLst>
          </p:cNvPr>
          <p:cNvSpPr/>
          <p:nvPr/>
        </p:nvSpPr>
        <p:spPr>
          <a:xfrm>
            <a:off x="6930955" y="717453"/>
            <a:ext cx="2819627"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Solution </a:t>
            </a:r>
            <a:r>
              <a:rPr lang="fr-FR" dirty="0" err="1">
                <a:solidFill>
                  <a:srgbClr val="C00000"/>
                </a:solidFill>
              </a:rPr>
              <a:t>Korea</a:t>
            </a:r>
            <a:r>
              <a:rPr lang="fr-FR" dirty="0">
                <a:solidFill>
                  <a:srgbClr val="C00000"/>
                </a:solidFill>
              </a:rPr>
              <a:t> - </a:t>
            </a:r>
            <a:r>
              <a:rPr lang="fr-FR" b="1" dirty="0">
                <a:solidFill>
                  <a:srgbClr val="C00000"/>
                </a:solidFill>
              </a:rPr>
              <a:t>14849</a:t>
            </a:r>
          </a:p>
        </p:txBody>
      </p:sp>
      <p:grpSp>
        <p:nvGrpSpPr>
          <p:cNvPr id="5" name="Groupe 4">
            <a:extLst>
              <a:ext uri="{FF2B5EF4-FFF2-40B4-BE49-F238E27FC236}">
                <a16:creationId xmlns:a16="http://schemas.microsoft.com/office/drawing/2014/main" id="{2DE1FCEF-2E01-E1C3-E983-0C3B7E972EDC}"/>
              </a:ext>
            </a:extLst>
          </p:cNvPr>
          <p:cNvGrpSpPr/>
          <p:nvPr/>
        </p:nvGrpSpPr>
        <p:grpSpPr>
          <a:xfrm>
            <a:off x="10901142" y="314548"/>
            <a:ext cx="845672" cy="809283"/>
            <a:chOff x="10127164" y="5361875"/>
            <a:chExt cx="737060" cy="700541"/>
          </a:xfrm>
        </p:grpSpPr>
        <p:sp>
          <p:nvSpPr>
            <p:cNvPr id="7" name="Rectangle : coins arrondis 6">
              <a:extLst>
                <a:ext uri="{FF2B5EF4-FFF2-40B4-BE49-F238E27FC236}">
                  <a16:creationId xmlns:a16="http://schemas.microsoft.com/office/drawing/2014/main" id="{C83C3448-D9DF-AA6F-872C-7E1F45F0DBCA}"/>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a:extLst>
                <a:ext uri="{FF2B5EF4-FFF2-40B4-BE49-F238E27FC236}">
                  <a16:creationId xmlns:a16="http://schemas.microsoft.com/office/drawing/2014/main" id="{15BC7699-24C9-02FB-69C4-7AB45FE7091D}"/>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C1F37E41-8C0E-C571-2999-78A1A6EC10CA}"/>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60</a:t>
              </a:r>
              <a:endParaRPr lang="fr-FR" b="1" dirty="0">
                <a:solidFill>
                  <a:schemeClr val="bg1"/>
                </a:solidFill>
              </a:endParaRPr>
            </a:p>
          </p:txBody>
        </p:sp>
      </p:grpSp>
    </p:spTree>
    <p:extLst>
      <p:ext uri="{BB962C8B-B14F-4D97-AF65-F5344CB8AC3E}">
        <p14:creationId xmlns:p14="http://schemas.microsoft.com/office/powerpoint/2010/main" val="7971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5139CA-3F0B-448E-5FC4-49AAD1C71631}"/>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12" name="ZoneTexte 11">
            <a:extLst>
              <a:ext uri="{FF2B5EF4-FFF2-40B4-BE49-F238E27FC236}">
                <a16:creationId xmlns:a16="http://schemas.microsoft.com/office/drawing/2014/main" id="{6DEBC1DC-7FA3-47A8-256A-195AD2AE78BB}"/>
              </a:ext>
            </a:extLst>
          </p:cNvPr>
          <p:cNvSpPr txBox="1"/>
          <p:nvPr/>
        </p:nvSpPr>
        <p:spPr>
          <a:xfrm>
            <a:off x="345440" y="846554"/>
            <a:ext cx="7776864" cy="646331"/>
          </a:xfrm>
          <a:prstGeom prst="rect">
            <a:avLst/>
          </a:prstGeom>
          <a:noFill/>
        </p:spPr>
        <p:txBody>
          <a:bodyPr wrap="square" rtlCol="0">
            <a:spAutoFit/>
          </a:bodyPr>
          <a:lstStyle/>
          <a:p>
            <a:r>
              <a:rPr lang="fr-FR" sz="3600">
                <a:latin typeface="Calibri" panose="020F0502020204030204" pitchFamily="34" charset="0"/>
              </a:rPr>
              <a:t>User Interface</a:t>
            </a:r>
          </a:p>
        </p:txBody>
      </p:sp>
      <p:pic>
        <p:nvPicPr>
          <p:cNvPr id="5" name="Image 4">
            <a:extLst>
              <a:ext uri="{FF2B5EF4-FFF2-40B4-BE49-F238E27FC236}">
                <a16:creationId xmlns:a16="http://schemas.microsoft.com/office/drawing/2014/main" id="{EF510859-821B-9148-BC47-786553899849}"/>
              </a:ext>
            </a:extLst>
          </p:cNvPr>
          <p:cNvPicPr>
            <a:picLocks noChangeAspect="1"/>
          </p:cNvPicPr>
          <p:nvPr/>
        </p:nvPicPr>
        <p:blipFill>
          <a:blip r:embed="rId3"/>
          <a:stretch>
            <a:fillRect/>
          </a:stretch>
        </p:blipFill>
        <p:spPr>
          <a:xfrm>
            <a:off x="6192740" y="1723311"/>
            <a:ext cx="3295140" cy="2550008"/>
          </a:xfrm>
          <a:prstGeom prst="rect">
            <a:avLst/>
          </a:prstGeom>
        </p:spPr>
      </p:pic>
      <p:pic>
        <p:nvPicPr>
          <p:cNvPr id="7" name="Image 6">
            <a:extLst>
              <a:ext uri="{FF2B5EF4-FFF2-40B4-BE49-F238E27FC236}">
                <a16:creationId xmlns:a16="http://schemas.microsoft.com/office/drawing/2014/main" id="{376E06E3-3555-2745-EAE9-4721D5E4F346}"/>
              </a:ext>
            </a:extLst>
          </p:cNvPr>
          <p:cNvPicPr>
            <a:picLocks noChangeAspect="1"/>
          </p:cNvPicPr>
          <p:nvPr/>
        </p:nvPicPr>
        <p:blipFill>
          <a:blip r:embed="rId4"/>
          <a:stretch>
            <a:fillRect/>
          </a:stretch>
        </p:blipFill>
        <p:spPr>
          <a:xfrm>
            <a:off x="2641157" y="1743410"/>
            <a:ext cx="3346187" cy="2726523"/>
          </a:xfrm>
          <a:prstGeom prst="rect">
            <a:avLst/>
          </a:prstGeom>
        </p:spPr>
      </p:pic>
      <p:sp>
        <p:nvSpPr>
          <p:cNvPr id="8" name="ZoneTexte 7">
            <a:extLst>
              <a:ext uri="{FF2B5EF4-FFF2-40B4-BE49-F238E27FC236}">
                <a16:creationId xmlns:a16="http://schemas.microsoft.com/office/drawing/2014/main" id="{DA08CAED-A15A-0A81-CB17-E22AC08D71A1}"/>
              </a:ext>
            </a:extLst>
          </p:cNvPr>
          <p:cNvSpPr txBox="1"/>
          <p:nvPr/>
        </p:nvSpPr>
        <p:spPr>
          <a:xfrm>
            <a:off x="372599" y="1579733"/>
            <a:ext cx="2046068" cy="369332"/>
          </a:xfrm>
          <a:prstGeom prst="rect">
            <a:avLst/>
          </a:prstGeom>
          <a:noFill/>
        </p:spPr>
        <p:txBody>
          <a:bodyPr wrap="square" rtlCol="0">
            <a:spAutoFit/>
          </a:bodyPr>
          <a:lstStyle/>
          <a:p>
            <a:r>
              <a:rPr lang="fr-FR" b="1"/>
              <a:t>Display Menu</a:t>
            </a:r>
          </a:p>
        </p:txBody>
      </p:sp>
      <p:sp>
        <p:nvSpPr>
          <p:cNvPr id="10" name="ZoneTexte 9">
            <a:extLst>
              <a:ext uri="{FF2B5EF4-FFF2-40B4-BE49-F238E27FC236}">
                <a16:creationId xmlns:a16="http://schemas.microsoft.com/office/drawing/2014/main" id="{48D48F8D-7FE6-3AEE-AEAD-76047748C555}"/>
              </a:ext>
            </a:extLst>
          </p:cNvPr>
          <p:cNvSpPr txBox="1"/>
          <p:nvPr/>
        </p:nvSpPr>
        <p:spPr>
          <a:xfrm>
            <a:off x="10044630" y="1762592"/>
            <a:ext cx="1774154" cy="830997"/>
          </a:xfrm>
          <a:prstGeom prst="rect">
            <a:avLst/>
          </a:prstGeom>
          <a:noFill/>
        </p:spPr>
        <p:txBody>
          <a:bodyPr wrap="square" rtlCol="0">
            <a:spAutoFit/>
          </a:bodyPr>
          <a:lstStyle/>
          <a:p>
            <a:r>
              <a:rPr lang="fr-FR" sz="1600"/>
              <a:t>New </a:t>
            </a:r>
            <a:r>
              <a:rPr lang="fr-FR" sz="1600" err="1"/>
              <a:t>access</a:t>
            </a:r>
            <a:r>
              <a:rPr lang="fr-FR" sz="1600"/>
              <a:t> and new </a:t>
            </a:r>
            <a:r>
              <a:rPr lang="fr-FR" sz="1600" err="1"/>
              <a:t>shortcut</a:t>
            </a:r>
            <a:r>
              <a:rPr lang="fr-FR" sz="1600"/>
              <a:t> F6 for </a:t>
            </a:r>
            <a:r>
              <a:rPr lang="fr-FR" sz="1600" b="1"/>
              <a:t>Tools </a:t>
            </a:r>
            <a:r>
              <a:rPr lang="fr-FR" sz="1600" b="1" err="1"/>
              <a:t>visibility</a:t>
            </a:r>
            <a:endParaRPr lang="fr-FR" sz="1600" b="1"/>
          </a:p>
        </p:txBody>
      </p:sp>
      <p:cxnSp>
        <p:nvCxnSpPr>
          <p:cNvPr id="14" name="Connecteur droit avec flèche 13">
            <a:extLst>
              <a:ext uri="{FF2B5EF4-FFF2-40B4-BE49-F238E27FC236}">
                <a16:creationId xmlns:a16="http://schemas.microsoft.com/office/drawing/2014/main" id="{74FBE6E8-E031-F7FA-708C-9B3B8734C09F}"/>
              </a:ext>
            </a:extLst>
          </p:cNvPr>
          <p:cNvCxnSpPr>
            <a:cxnSpLocks/>
          </p:cNvCxnSpPr>
          <p:nvPr/>
        </p:nvCxnSpPr>
        <p:spPr>
          <a:xfrm flipH="1">
            <a:off x="9257520" y="2249241"/>
            <a:ext cx="804836" cy="16022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66D38B61-30FC-1C0E-0E7A-04B855727550}"/>
              </a:ext>
            </a:extLst>
          </p:cNvPr>
          <p:cNvSpPr txBox="1"/>
          <p:nvPr/>
        </p:nvSpPr>
        <p:spPr>
          <a:xfrm>
            <a:off x="276739" y="2548375"/>
            <a:ext cx="2333344" cy="584775"/>
          </a:xfrm>
          <a:prstGeom prst="rect">
            <a:avLst/>
          </a:prstGeom>
          <a:noFill/>
        </p:spPr>
        <p:txBody>
          <a:bodyPr wrap="square" rtlCol="0">
            <a:spAutoFit/>
          </a:bodyPr>
          <a:lstStyle/>
          <a:p>
            <a:r>
              <a:rPr lang="fr-FR" sz="1600" dirty="0" err="1"/>
              <a:t>Latest</a:t>
            </a:r>
            <a:r>
              <a:rPr lang="fr-FR" sz="1600" dirty="0"/>
              <a:t> and Next Zooms </a:t>
            </a:r>
            <a:r>
              <a:rPr lang="fr-FR" sz="1600" dirty="0" err="1"/>
              <a:t>deleted</a:t>
            </a:r>
            <a:r>
              <a:rPr lang="fr-FR" sz="1600" dirty="0"/>
              <a:t> </a:t>
            </a:r>
            <a:r>
              <a:rPr lang="fr-FR" sz="1600" dirty="0" err="1"/>
              <a:t>from</a:t>
            </a:r>
            <a:r>
              <a:rPr lang="fr-FR" sz="1600" dirty="0"/>
              <a:t> </a:t>
            </a:r>
            <a:r>
              <a:rPr lang="fr-FR" sz="1600" dirty="0" err="1"/>
              <a:t>any</a:t>
            </a:r>
            <a:r>
              <a:rPr lang="fr-FR" sz="1600" dirty="0"/>
              <a:t> menu</a:t>
            </a:r>
            <a:endParaRPr lang="fr-FR" sz="1600" b="1" dirty="0"/>
          </a:p>
        </p:txBody>
      </p:sp>
      <p:cxnSp>
        <p:nvCxnSpPr>
          <p:cNvPr id="21" name="Connecteur droit avec flèche 20">
            <a:extLst>
              <a:ext uri="{FF2B5EF4-FFF2-40B4-BE49-F238E27FC236}">
                <a16:creationId xmlns:a16="http://schemas.microsoft.com/office/drawing/2014/main" id="{7EAEE1C0-40FB-0A56-A773-21DD6BEEB48C}"/>
              </a:ext>
            </a:extLst>
          </p:cNvPr>
          <p:cNvCxnSpPr>
            <a:cxnSpLocks/>
          </p:cNvCxnSpPr>
          <p:nvPr/>
        </p:nvCxnSpPr>
        <p:spPr>
          <a:xfrm>
            <a:off x="2043571" y="3260189"/>
            <a:ext cx="519731" cy="2556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7B7F448F-4812-BD90-D76F-0A7BCFD57107}"/>
              </a:ext>
            </a:extLst>
          </p:cNvPr>
          <p:cNvCxnSpPr>
            <a:cxnSpLocks/>
          </p:cNvCxnSpPr>
          <p:nvPr/>
        </p:nvCxnSpPr>
        <p:spPr>
          <a:xfrm flipH="1">
            <a:off x="9239794" y="3684494"/>
            <a:ext cx="804836" cy="20773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C6DE00FF-AF40-666C-0A57-D52938A7663D}"/>
              </a:ext>
            </a:extLst>
          </p:cNvPr>
          <p:cNvSpPr txBox="1"/>
          <p:nvPr/>
        </p:nvSpPr>
        <p:spPr>
          <a:xfrm>
            <a:off x="10061279" y="3192326"/>
            <a:ext cx="1785282" cy="830997"/>
          </a:xfrm>
          <a:prstGeom prst="rect">
            <a:avLst/>
          </a:prstGeom>
          <a:noFill/>
        </p:spPr>
        <p:txBody>
          <a:bodyPr wrap="square" rtlCol="0">
            <a:spAutoFit/>
          </a:bodyPr>
          <a:lstStyle/>
          <a:p>
            <a:r>
              <a:rPr lang="fr-FR" sz="1600"/>
              <a:t>New </a:t>
            </a:r>
            <a:r>
              <a:rPr lang="fr-FR" sz="1600" err="1"/>
              <a:t>access</a:t>
            </a:r>
            <a:r>
              <a:rPr lang="fr-FR" sz="1600"/>
              <a:t> and new </a:t>
            </a:r>
            <a:r>
              <a:rPr lang="fr-FR" sz="1600" err="1"/>
              <a:t>shortcut</a:t>
            </a:r>
            <a:r>
              <a:rPr lang="fr-FR" sz="1600"/>
              <a:t> F5 for </a:t>
            </a:r>
            <a:r>
              <a:rPr lang="fr-FR" sz="1600" b="1" err="1"/>
              <a:t>Changing</a:t>
            </a:r>
            <a:r>
              <a:rPr lang="fr-FR" sz="1600" b="1"/>
              <a:t> </a:t>
            </a:r>
            <a:r>
              <a:rPr lang="fr-FR" sz="1600" b="1" err="1"/>
              <a:t>view</a:t>
            </a:r>
            <a:endParaRPr lang="fr-FR" sz="1600" b="1"/>
          </a:p>
        </p:txBody>
      </p:sp>
      <p:sp>
        <p:nvSpPr>
          <p:cNvPr id="38" name="ZoneTexte 37">
            <a:extLst>
              <a:ext uri="{FF2B5EF4-FFF2-40B4-BE49-F238E27FC236}">
                <a16:creationId xmlns:a16="http://schemas.microsoft.com/office/drawing/2014/main" id="{97465A40-5537-F4F5-FEB9-373267D63E72}"/>
              </a:ext>
            </a:extLst>
          </p:cNvPr>
          <p:cNvSpPr txBox="1"/>
          <p:nvPr/>
        </p:nvSpPr>
        <p:spPr>
          <a:xfrm>
            <a:off x="5341350" y="1341808"/>
            <a:ext cx="802378" cy="369332"/>
          </a:xfrm>
          <a:prstGeom prst="rect">
            <a:avLst/>
          </a:prstGeom>
          <a:noFill/>
        </p:spPr>
        <p:txBody>
          <a:bodyPr wrap="square" rtlCol="0">
            <a:spAutoFit/>
          </a:bodyPr>
          <a:lstStyle/>
          <a:p>
            <a:r>
              <a:rPr lang="fr-FR" b="1">
                <a:solidFill>
                  <a:schemeClr val="tx1">
                    <a:lumMod val="75000"/>
                    <a:lumOff val="25000"/>
                  </a:schemeClr>
                </a:solidFill>
              </a:rPr>
              <a:t>V6.09</a:t>
            </a:r>
          </a:p>
        </p:txBody>
      </p:sp>
      <p:sp>
        <p:nvSpPr>
          <p:cNvPr id="39" name="ZoneTexte 38">
            <a:extLst>
              <a:ext uri="{FF2B5EF4-FFF2-40B4-BE49-F238E27FC236}">
                <a16:creationId xmlns:a16="http://schemas.microsoft.com/office/drawing/2014/main" id="{AD4CD052-94F9-9A7E-EF72-E94AED729FF5}"/>
              </a:ext>
            </a:extLst>
          </p:cNvPr>
          <p:cNvSpPr txBox="1"/>
          <p:nvPr/>
        </p:nvSpPr>
        <p:spPr>
          <a:xfrm>
            <a:off x="6106700" y="1341808"/>
            <a:ext cx="802378" cy="369332"/>
          </a:xfrm>
          <a:prstGeom prst="rect">
            <a:avLst/>
          </a:prstGeom>
          <a:noFill/>
        </p:spPr>
        <p:txBody>
          <a:bodyPr wrap="square" rtlCol="0">
            <a:spAutoFit/>
          </a:bodyPr>
          <a:lstStyle/>
          <a:p>
            <a:r>
              <a:rPr lang="fr-FR" b="1">
                <a:solidFill>
                  <a:srgbClr val="C00000"/>
                </a:solidFill>
              </a:rPr>
              <a:t>V6.10</a:t>
            </a:r>
          </a:p>
        </p:txBody>
      </p:sp>
      <p:cxnSp>
        <p:nvCxnSpPr>
          <p:cNvPr id="40" name="Connecteur droit 39">
            <a:extLst>
              <a:ext uri="{FF2B5EF4-FFF2-40B4-BE49-F238E27FC236}">
                <a16:creationId xmlns:a16="http://schemas.microsoft.com/office/drawing/2014/main" id="{DC041E78-25FE-97F4-82E0-7019F11BCA40}"/>
              </a:ext>
            </a:extLst>
          </p:cNvPr>
          <p:cNvCxnSpPr>
            <a:cxnSpLocks/>
          </p:cNvCxnSpPr>
          <p:nvPr/>
        </p:nvCxnSpPr>
        <p:spPr>
          <a:xfrm>
            <a:off x="6075625" y="1436379"/>
            <a:ext cx="0" cy="169677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4FD2F81C-2B08-A465-1645-A32607D61667}"/>
              </a:ext>
            </a:extLst>
          </p:cNvPr>
          <p:cNvCxnSpPr>
            <a:cxnSpLocks/>
          </p:cNvCxnSpPr>
          <p:nvPr/>
        </p:nvCxnSpPr>
        <p:spPr>
          <a:xfrm flipV="1">
            <a:off x="2704120" y="3319444"/>
            <a:ext cx="929228" cy="46719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EF91A2BF-531E-C86C-8F18-BA0A2CA91997}"/>
              </a:ext>
            </a:extLst>
          </p:cNvPr>
          <p:cNvCxnSpPr>
            <a:cxnSpLocks/>
          </p:cNvCxnSpPr>
          <p:nvPr/>
        </p:nvCxnSpPr>
        <p:spPr>
          <a:xfrm>
            <a:off x="2693546" y="3393606"/>
            <a:ext cx="887413" cy="39303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E8D10B07-419C-D34B-8923-F72E83D39137}"/>
              </a:ext>
            </a:extLst>
          </p:cNvPr>
          <p:cNvCxnSpPr>
            <a:cxnSpLocks/>
          </p:cNvCxnSpPr>
          <p:nvPr/>
        </p:nvCxnSpPr>
        <p:spPr>
          <a:xfrm>
            <a:off x="2693546" y="4107951"/>
            <a:ext cx="76141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ZoneTexte 55">
            <a:extLst>
              <a:ext uri="{FF2B5EF4-FFF2-40B4-BE49-F238E27FC236}">
                <a16:creationId xmlns:a16="http://schemas.microsoft.com/office/drawing/2014/main" id="{F473F276-3066-C858-E06D-F6C43C167C77}"/>
              </a:ext>
            </a:extLst>
          </p:cNvPr>
          <p:cNvSpPr txBox="1"/>
          <p:nvPr/>
        </p:nvSpPr>
        <p:spPr>
          <a:xfrm>
            <a:off x="388498" y="4783346"/>
            <a:ext cx="4085307" cy="1354217"/>
          </a:xfrm>
          <a:prstGeom prst="rect">
            <a:avLst/>
          </a:prstGeom>
          <a:noFill/>
        </p:spPr>
        <p:txBody>
          <a:bodyPr wrap="square" rtlCol="0">
            <a:spAutoFit/>
          </a:bodyPr>
          <a:lstStyle/>
          <a:p>
            <a:r>
              <a:rPr lang="fr-FR" sz="1600" b="1" dirty="0"/>
              <a:t>List of </a:t>
            </a:r>
            <a:r>
              <a:rPr lang="fr-FR" sz="1600" b="1" dirty="0" err="1"/>
              <a:t>Views</a:t>
            </a:r>
            <a:r>
              <a:rPr lang="fr-FR" sz="1600" b="1" dirty="0"/>
              <a:t> </a:t>
            </a:r>
            <a:r>
              <a:rPr lang="fr-FR" sz="1600" dirty="0"/>
              <a:t>change </a:t>
            </a:r>
            <a:r>
              <a:rPr lang="fr-FR" sz="1600" dirty="0" err="1"/>
              <a:t>behaviour</a:t>
            </a:r>
            <a:r>
              <a:rPr lang="fr-FR" sz="1600" dirty="0"/>
              <a:t>:</a:t>
            </a:r>
          </a:p>
          <a:p>
            <a:r>
              <a:rPr lang="fr-FR" sz="1600" dirty="0"/>
              <a:t>- </a:t>
            </a:r>
            <a:r>
              <a:rPr lang="fr-FR" sz="1600" dirty="0" err="1"/>
              <a:t>Add</a:t>
            </a:r>
            <a:r>
              <a:rPr lang="fr-FR" sz="1600" dirty="0"/>
              <a:t> </a:t>
            </a:r>
            <a:r>
              <a:rPr lang="fr-FR" sz="1600" dirty="0" err="1"/>
              <a:t>Views</a:t>
            </a:r>
            <a:r>
              <a:rPr lang="fr-FR" sz="1600" dirty="0"/>
              <a:t> </a:t>
            </a:r>
            <a:r>
              <a:rPr lang="fr-FR" sz="1600" dirty="0" err="1"/>
              <a:t>is</a:t>
            </a:r>
            <a:r>
              <a:rPr lang="fr-FR" sz="1600" dirty="0"/>
              <a:t> </a:t>
            </a:r>
            <a:r>
              <a:rPr lang="fr-FR" sz="1600" dirty="0" err="1"/>
              <a:t>cancelled</a:t>
            </a:r>
            <a:r>
              <a:rPr lang="fr-FR" sz="1600" dirty="0"/>
              <a:t>.</a:t>
            </a:r>
          </a:p>
          <a:p>
            <a:r>
              <a:rPr lang="fr-FR" sz="1600" dirty="0"/>
              <a:t>- Default List of </a:t>
            </a:r>
            <a:r>
              <a:rPr lang="fr-FR" sz="1600" dirty="0" err="1"/>
              <a:t>Views</a:t>
            </a:r>
            <a:r>
              <a:rPr lang="fr-FR" sz="1600" dirty="0"/>
              <a:t> </a:t>
            </a:r>
            <a:r>
              <a:rPr lang="fr-FR" sz="1600" dirty="0" err="1"/>
              <a:t>is</a:t>
            </a:r>
            <a:r>
              <a:rPr lang="fr-FR" sz="1600" dirty="0"/>
              <a:t> more </a:t>
            </a:r>
            <a:r>
              <a:rPr lang="fr-FR" sz="1600" b="1" dirty="0" err="1"/>
              <a:t>complete</a:t>
            </a:r>
            <a:endParaRPr lang="fr-FR" sz="1600" b="1" dirty="0"/>
          </a:p>
          <a:p>
            <a:r>
              <a:rPr lang="fr-FR" sz="1600" dirty="0"/>
              <a:t>- </a:t>
            </a:r>
            <a:r>
              <a:rPr lang="fr-FR" sz="1600" dirty="0" err="1"/>
              <a:t>Current</a:t>
            </a:r>
            <a:r>
              <a:rPr lang="fr-FR" sz="1600" dirty="0"/>
              <a:t> </a:t>
            </a:r>
            <a:r>
              <a:rPr lang="fr-FR" sz="1600" dirty="0" err="1"/>
              <a:t>view</a:t>
            </a:r>
            <a:r>
              <a:rPr lang="fr-FR" sz="1600" dirty="0"/>
              <a:t> </a:t>
            </a:r>
            <a:r>
              <a:rPr lang="fr-FR" sz="1600" dirty="0" err="1"/>
              <a:t>is</a:t>
            </a:r>
            <a:r>
              <a:rPr lang="fr-FR" sz="1600" dirty="0"/>
              <a:t> </a:t>
            </a:r>
            <a:r>
              <a:rPr lang="fr-FR" sz="1600" b="1" dirty="0" err="1"/>
              <a:t>bolded</a:t>
            </a:r>
            <a:endParaRPr lang="fr-FR" sz="1600" b="1" dirty="0"/>
          </a:p>
          <a:p>
            <a:r>
              <a:rPr lang="fr-FR" sz="1600" dirty="0"/>
              <a:t>- </a:t>
            </a:r>
            <a:r>
              <a:rPr lang="fr-FR" sz="1600" b="1" dirty="0"/>
              <a:t>User </a:t>
            </a:r>
            <a:r>
              <a:rPr lang="fr-FR" sz="1600" b="1" dirty="0" err="1"/>
              <a:t>views</a:t>
            </a:r>
            <a:r>
              <a:rPr lang="fr-FR" sz="1600" b="1" dirty="0"/>
              <a:t> </a:t>
            </a:r>
            <a:r>
              <a:rPr lang="fr-FR" sz="1600" dirty="0"/>
              <a:t>are </a:t>
            </a:r>
            <a:r>
              <a:rPr lang="fr-FR" sz="1600" dirty="0" err="1"/>
              <a:t>displayed</a:t>
            </a:r>
            <a:r>
              <a:rPr lang="fr-FR" sz="1600" dirty="0"/>
              <a:t> in the </a:t>
            </a:r>
            <a:r>
              <a:rPr lang="fr-FR" sz="1600" dirty="0" err="1"/>
              <a:t>list</a:t>
            </a:r>
            <a:endParaRPr lang="fr-FR" sz="1600" dirty="0"/>
          </a:p>
        </p:txBody>
      </p:sp>
      <p:sp>
        <p:nvSpPr>
          <p:cNvPr id="69" name="ZoneTexte 68">
            <a:extLst>
              <a:ext uri="{FF2B5EF4-FFF2-40B4-BE49-F238E27FC236}">
                <a16:creationId xmlns:a16="http://schemas.microsoft.com/office/drawing/2014/main" id="{522B2526-E798-44FB-D92D-D5723ADBE2E6}"/>
              </a:ext>
            </a:extLst>
          </p:cNvPr>
          <p:cNvSpPr txBox="1"/>
          <p:nvPr/>
        </p:nvSpPr>
        <p:spPr>
          <a:xfrm>
            <a:off x="6192739" y="4772487"/>
            <a:ext cx="5864877" cy="830997"/>
          </a:xfrm>
          <a:prstGeom prst="rect">
            <a:avLst/>
          </a:prstGeom>
          <a:noFill/>
        </p:spPr>
        <p:txBody>
          <a:bodyPr wrap="square" rtlCol="0">
            <a:spAutoFit/>
          </a:bodyPr>
          <a:lstStyle/>
          <a:p>
            <a:r>
              <a:rPr lang="fr-FR" sz="1600" b="1" dirty="0" err="1"/>
              <a:t>Users</a:t>
            </a:r>
            <a:r>
              <a:rPr lang="fr-FR" sz="1600" b="1" dirty="0"/>
              <a:t> </a:t>
            </a:r>
            <a:r>
              <a:rPr lang="fr-FR" sz="1600" b="1" dirty="0" err="1"/>
              <a:t>views</a:t>
            </a:r>
            <a:r>
              <a:rPr lang="fr-FR" sz="1600" dirty="0"/>
              <a:t> are </a:t>
            </a:r>
            <a:r>
              <a:rPr lang="fr-FR" sz="1600" dirty="0" err="1"/>
              <a:t>now</a:t>
            </a:r>
            <a:r>
              <a:rPr lang="fr-FR" sz="1600" dirty="0"/>
              <a:t> </a:t>
            </a:r>
            <a:r>
              <a:rPr lang="fr-FR" sz="1600" b="1" dirty="0" err="1"/>
              <a:t>saved</a:t>
            </a:r>
            <a:r>
              <a:rPr lang="fr-FR" sz="1600" b="1" dirty="0"/>
              <a:t> by </a:t>
            </a:r>
            <a:r>
              <a:rPr lang="fr-FR" sz="1600" b="1" dirty="0" err="1"/>
              <a:t>product</a:t>
            </a:r>
            <a:r>
              <a:rPr lang="fr-FR" sz="1600" b="1" dirty="0"/>
              <a:t> </a:t>
            </a:r>
            <a:r>
              <a:rPr lang="fr-FR" sz="1600" dirty="0"/>
              <a:t>(not </a:t>
            </a:r>
            <a:r>
              <a:rPr lang="fr-FR" sz="1600" dirty="0" err="1"/>
              <a:t>anymore</a:t>
            </a:r>
            <a:r>
              <a:rPr lang="fr-FR" sz="1600" dirty="0"/>
              <a:t> in the PCE file).</a:t>
            </a:r>
          </a:p>
          <a:p>
            <a:r>
              <a:rPr lang="fr-FR" sz="1600" dirty="0"/>
              <a:t>It </a:t>
            </a:r>
            <a:r>
              <a:rPr lang="fr-FR" sz="1600" dirty="0" err="1"/>
              <a:t>means</a:t>
            </a:r>
            <a:r>
              <a:rPr lang="fr-FR" sz="1600" dirty="0"/>
              <a:t> </a:t>
            </a:r>
            <a:r>
              <a:rPr lang="fr-FR" sz="1600" dirty="0" err="1"/>
              <a:t>that</a:t>
            </a:r>
            <a:r>
              <a:rPr lang="fr-FR" sz="1600" dirty="0"/>
              <a:t> </a:t>
            </a:r>
            <a:r>
              <a:rPr lang="fr-FR" sz="1600" dirty="0" err="1"/>
              <a:t>it</a:t>
            </a:r>
            <a:r>
              <a:rPr lang="fr-FR" sz="1600" dirty="0"/>
              <a:t> </a:t>
            </a:r>
            <a:r>
              <a:rPr lang="fr-FR" sz="1600" dirty="0" err="1"/>
              <a:t>is</a:t>
            </a:r>
            <a:r>
              <a:rPr lang="fr-FR" sz="1600" dirty="0"/>
              <a:t> </a:t>
            </a:r>
            <a:r>
              <a:rPr lang="fr-FR" sz="1600" dirty="0" err="1"/>
              <a:t>linked</a:t>
            </a:r>
            <a:r>
              <a:rPr lang="fr-FR" sz="1600" dirty="0"/>
              <a:t> to the </a:t>
            </a:r>
            <a:r>
              <a:rPr lang="fr-FR" sz="1600" dirty="0" err="1"/>
              <a:t>product</a:t>
            </a:r>
            <a:r>
              <a:rPr lang="fr-FR" sz="1600" dirty="0"/>
              <a:t> (Mill </a:t>
            </a:r>
            <a:r>
              <a:rPr lang="fr-FR" sz="1600" dirty="0" err="1"/>
              <a:t>Classic</a:t>
            </a:r>
            <a:r>
              <a:rPr lang="fr-FR" sz="1600" dirty="0"/>
              <a:t>, </a:t>
            </a:r>
            <a:r>
              <a:rPr lang="fr-FR" sz="1600" dirty="0" err="1"/>
              <a:t>Turnmill</a:t>
            </a:r>
            <a:r>
              <a:rPr lang="fr-FR" sz="1600" dirty="0"/>
              <a:t> Expert, etc.) and </a:t>
            </a:r>
            <a:r>
              <a:rPr lang="fr-FR" sz="1600" dirty="0" err="1"/>
              <a:t>that</a:t>
            </a:r>
            <a:r>
              <a:rPr lang="fr-FR" sz="1600" dirty="0"/>
              <a:t> </a:t>
            </a:r>
            <a:r>
              <a:rPr lang="fr-FR" sz="1600" dirty="0" err="1"/>
              <a:t>you</a:t>
            </a:r>
            <a:r>
              <a:rPr lang="fr-FR" sz="1600" dirty="0"/>
              <a:t> </a:t>
            </a:r>
            <a:r>
              <a:rPr lang="fr-FR" sz="1600" dirty="0" err="1"/>
              <a:t>find</a:t>
            </a:r>
            <a:r>
              <a:rPr lang="fr-FR" sz="1600" dirty="0"/>
              <a:t> </a:t>
            </a:r>
            <a:r>
              <a:rPr lang="fr-FR" sz="1600" dirty="0" err="1"/>
              <a:t>them</a:t>
            </a:r>
            <a:r>
              <a:rPr lang="fr-FR" sz="1600" dirty="0"/>
              <a:t> </a:t>
            </a:r>
            <a:r>
              <a:rPr lang="fr-FR" sz="1600" dirty="0" err="1"/>
              <a:t>each</a:t>
            </a:r>
            <a:r>
              <a:rPr lang="fr-FR" sz="1600" dirty="0"/>
              <a:t> time </a:t>
            </a:r>
            <a:r>
              <a:rPr lang="fr-FR" sz="1600" dirty="0" err="1"/>
              <a:t>you</a:t>
            </a:r>
            <a:r>
              <a:rPr lang="fr-FR" sz="1600" dirty="0"/>
              <a:t> open a new session. </a:t>
            </a:r>
          </a:p>
        </p:txBody>
      </p:sp>
      <p:cxnSp>
        <p:nvCxnSpPr>
          <p:cNvPr id="74" name="Connecteur droit avec flèche 73">
            <a:extLst>
              <a:ext uri="{FF2B5EF4-FFF2-40B4-BE49-F238E27FC236}">
                <a16:creationId xmlns:a16="http://schemas.microsoft.com/office/drawing/2014/main" id="{F630B588-5AD1-C9C8-8739-C4AB9C7414AF}"/>
              </a:ext>
            </a:extLst>
          </p:cNvPr>
          <p:cNvCxnSpPr>
            <a:cxnSpLocks/>
          </p:cNvCxnSpPr>
          <p:nvPr/>
        </p:nvCxnSpPr>
        <p:spPr>
          <a:xfrm>
            <a:off x="6667180" y="4240795"/>
            <a:ext cx="99475" cy="45917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21EDB1FE-8472-6896-28F4-26CED6212AB3}"/>
              </a:ext>
            </a:extLst>
          </p:cNvPr>
          <p:cNvPicPr>
            <a:picLocks noChangeAspect="1"/>
          </p:cNvPicPr>
          <p:nvPr/>
        </p:nvPicPr>
        <p:blipFill>
          <a:blip r:embed="rId5"/>
          <a:stretch>
            <a:fillRect/>
          </a:stretch>
        </p:blipFill>
        <p:spPr>
          <a:xfrm>
            <a:off x="4135291" y="4753741"/>
            <a:ext cx="1446969" cy="2007669"/>
          </a:xfrm>
          <a:prstGeom prst="rect">
            <a:avLst/>
          </a:prstGeom>
        </p:spPr>
      </p:pic>
      <p:cxnSp>
        <p:nvCxnSpPr>
          <p:cNvPr id="19" name="Connecteur droit avec flèche 18">
            <a:extLst>
              <a:ext uri="{FF2B5EF4-FFF2-40B4-BE49-F238E27FC236}">
                <a16:creationId xmlns:a16="http://schemas.microsoft.com/office/drawing/2014/main" id="{C5FF0F0A-5119-71EC-73C7-9D04C62D6044}"/>
              </a:ext>
            </a:extLst>
          </p:cNvPr>
          <p:cNvCxnSpPr>
            <a:cxnSpLocks/>
            <a:stCxn id="26" idx="1"/>
          </p:cNvCxnSpPr>
          <p:nvPr/>
        </p:nvCxnSpPr>
        <p:spPr>
          <a:xfrm flipH="1">
            <a:off x="5426285" y="6481256"/>
            <a:ext cx="766454" cy="12452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28F7C07-CCE4-79D9-19CB-A88A55E3A320}"/>
              </a:ext>
            </a:extLst>
          </p:cNvPr>
          <p:cNvSpPr/>
          <p:nvPr/>
        </p:nvSpPr>
        <p:spPr>
          <a:xfrm rot="479782">
            <a:off x="10075432" y="6138842"/>
            <a:ext cx="1756976"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Saeilo</a:t>
            </a:r>
            <a:r>
              <a:rPr lang="fr-FR" dirty="0">
                <a:solidFill>
                  <a:srgbClr val="C00000"/>
                </a:solidFill>
              </a:rPr>
              <a:t> - </a:t>
            </a:r>
            <a:r>
              <a:rPr lang="fr-FR" b="1" dirty="0">
                <a:solidFill>
                  <a:srgbClr val="C00000"/>
                </a:solidFill>
              </a:rPr>
              <a:t>15281</a:t>
            </a:r>
          </a:p>
        </p:txBody>
      </p:sp>
      <p:sp>
        <p:nvSpPr>
          <p:cNvPr id="9" name="Rectangle 8">
            <a:extLst>
              <a:ext uri="{FF2B5EF4-FFF2-40B4-BE49-F238E27FC236}">
                <a16:creationId xmlns:a16="http://schemas.microsoft.com/office/drawing/2014/main" id="{A3576FDD-50AB-552F-9583-DC7B4190C17C}"/>
              </a:ext>
            </a:extLst>
          </p:cNvPr>
          <p:cNvSpPr/>
          <p:nvPr/>
        </p:nvSpPr>
        <p:spPr>
          <a:xfrm rot="256959">
            <a:off x="9633737" y="5767157"/>
            <a:ext cx="2344192"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Solution </a:t>
            </a:r>
            <a:r>
              <a:rPr lang="fr-FR" dirty="0" err="1">
                <a:solidFill>
                  <a:srgbClr val="C00000"/>
                </a:solidFill>
              </a:rPr>
              <a:t>Korea</a:t>
            </a:r>
            <a:r>
              <a:rPr lang="fr-FR" dirty="0">
                <a:solidFill>
                  <a:srgbClr val="C00000"/>
                </a:solidFill>
              </a:rPr>
              <a:t> - </a:t>
            </a:r>
            <a:r>
              <a:rPr lang="fr-FR" b="1" dirty="0">
                <a:solidFill>
                  <a:srgbClr val="C00000"/>
                </a:solidFill>
              </a:rPr>
              <a:t>14558</a:t>
            </a:r>
          </a:p>
        </p:txBody>
      </p:sp>
      <p:cxnSp>
        <p:nvCxnSpPr>
          <p:cNvPr id="61" name="Connecteur droit avec flèche 60">
            <a:extLst>
              <a:ext uri="{FF2B5EF4-FFF2-40B4-BE49-F238E27FC236}">
                <a16:creationId xmlns:a16="http://schemas.microsoft.com/office/drawing/2014/main" id="{237678DD-6935-A98C-981E-BEFE29A372A2}"/>
              </a:ext>
            </a:extLst>
          </p:cNvPr>
          <p:cNvCxnSpPr>
            <a:cxnSpLocks/>
          </p:cNvCxnSpPr>
          <p:nvPr/>
        </p:nvCxnSpPr>
        <p:spPr>
          <a:xfrm flipH="1">
            <a:off x="5341350" y="3786639"/>
            <a:ext cx="843588" cy="107438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C0B0389-6D2F-A060-E70B-751190F147A2}"/>
              </a:ext>
            </a:extLst>
          </p:cNvPr>
          <p:cNvSpPr/>
          <p:nvPr/>
        </p:nvSpPr>
        <p:spPr>
          <a:xfrm>
            <a:off x="276740" y="4664411"/>
            <a:ext cx="5615640" cy="215802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BA146C25-AD5A-C932-314D-4BDD4A0CBB48}"/>
              </a:ext>
            </a:extLst>
          </p:cNvPr>
          <p:cNvSpPr/>
          <p:nvPr/>
        </p:nvSpPr>
        <p:spPr>
          <a:xfrm>
            <a:off x="6004138" y="4664411"/>
            <a:ext cx="6053479" cy="215802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5680126C-7BC0-11EC-5854-7F851633255C}"/>
              </a:ext>
            </a:extLst>
          </p:cNvPr>
          <p:cNvSpPr txBox="1"/>
          <p:nvPr/>
        </p:nvSpPr>
        <p:spPr>
          <a:xfrm>
            <a:off x="6192739" y="6311979"/>
            <a:ext cx="3733675" cy="338554"/>
          </a:xfrm>
          <a:prstGeom prst="rect">
            <a:avLst/>
          </a:prstGeom>
          <a:noFill/>
        </p:spPr>
        <p:txBody>
          <a:bodyPr wrap="square">
            <a:spAutoFit/>
          </a:bodyPr>
          <a:lstStyle/>
          <a:p>
            <a:r>
              <a:rPr lang="fr-FR" sz="1600" dirty="0" err="1"/>
              <a:t>They</a:t>
            </a:r>
            <a:r>
              <a:rPr lang="fr-FR" sz="1600" dirty="0"/>
              <a:t> </a:t>
            </a:r>
            <a:r>
              <a:rPr lang="fr-FR" sz="1600" dirty="0" err="1"/>
              <a:t>also</a:t>
            </a:r>
            <a:r>
              <a:rPr lang="fr-FR" sz="1600" dirty="0"/>
              <a:t> </a:t>
            </a:r>
            <a:r>
              <a:rPr lang="fr-FR" sz="1600" dirty="0" err="1"/>
              <a:t>appear</a:t>
            </a:r>
            <a:r>
              <a:rPr lang="fr-FR" sz="1600" dirty="0"/>
              <a:t> in the List of </a:t>
            </a:r>
            <a:r>
              <a:rPr lang="fr-FR" sz="1600" dirty="0" err="1"/>
              <a:t>views</a:t>
            </a:r>
            <a:r>
              <a:rPr lang="fr-FR" sz="1600" dirty="0"/>
              <a:t>.</a:t>
            </a:r>
          </a:p>
        </p:txBody>
      </p:sp>
      <p:grpSp>
        <p:nvGrpSpPr>
          <p:cNvPr id="25" name="Groupe 24">
            <a:extLst>
              <a:ext uri="{FF2B5EF4-FFF2-40B4-BE49-F238E27FC236}">
                <a16:creationId xmlns:a16="http://schemas.microsoft.com/office/drawing/2014/main" id="{1AA3E84D-59A9-E3A1-C09A-8EEA9F2F556E}"/>
              </a:ext>
            </a:extLst>
          </p:cNvPr>
          <p:cNvGrpSpPr/>
          <p:nvPr/>
        </p:nvGrpSpPr>
        <p:grpSpPr>
          <a:xfrm>
            <a:off x="10899588" y="313244"/>
            <a:ext cx="845672" cy="809283"/>
            <a:chOff x="10127164" y="5361875"/>
            <a:chExt cx="737060" cy="700541"/>
          </a:xfrm>
        </p:grpSpPr>
        <p:sp>
          <p:nvSpPr>
            <p:cNvPr id="27" name="Rectangle : coins arrondis 26">
              <a:extLst>
                <a:ext uri="{FF2B5EF4-FFF2-40B4-BE49-F238E27FC236}">
                  <a16:creationId xmlns:a16="http://schemas.microsoft.com/office/drawing/2014/main" id="{0FE4BCB2-40FE-45A1-6169-958A4AF0A8A9}"/>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Triangle isocèle 28">
              <a:extLst>
                <a:ext uri="{FF2B5EF4-FFF2-40B4-BE49-F238E27FC236}">
                  <a16:creationId xmlns:a16="http://schemas.microsoft.com/office/drawing/2014/main" id="{ACFD455F-546A-EA65-227A-298D4E6D3C77}"/>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09CD7604-898C-E3D9-F70B-8B8D99005AC8}"/>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11</a:t>
              </a:r>
              <a:endParaRPr lang="fr-FR" b="1" dirty="0">
                <a:solidFill>
                  <a:schemeClr val="bg1"/>
                </a:solidFill>
              </a:endParaRPr>
            </a:p>
          </p:txBody>
        </p:sp>
      </p:grpSp>
    </p:spTree>
    <p:extLst>
      <p:ext uri="{BB962C8B-B14F-4D97-AF65-F5344CB8AC3E}">
        <p14:creationId xmlns:p14="http://schemas.microsoft.com/office/powerpoint/2010/main" val="34852368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73760E29-4C3D-5D0D-EA95-0F35FA9C20E7}"/>
              </a:ext>
            </a:extLst>
          </p:cNvPr>
          <p:cNvPicPr>
            <a:picLocks noChangeAspect="1"/>
          </p:cNvPicPr>
          <p:nvPr/>
        </p:nvPicPr>
        <p:blipFill>
          <a:blip r:embed="rId2"/>
          <a:stretch>
            <a:fillRect/>
          </a:stretch>
        </p:blipFill>
        <p:spPr>
          <a:xfrm>
            <a:off x="335360" y="2042321"/>
            <a:ext cx="6607928" cy="412996"/>
          </a:xfrm>
          <a:prstGeom prst="rect">
            <a:avLst/>
          </a:prstGeom>
        </p:spPr>
      </p:pic>
      <p:sp>
        <p:nvSpPr>
          <p:cNvPr id="3" name="Title 1">
            <a:extLst>
              <a:ext uri="{FF2B5EF4-FFF2-40B4-BE49-F238E27FC236}">
                <a16:creationId xmlns:a16="http://schemas.microsoft.com/office/drawing/2014/main" id="{0A698B13-E291-E74E-987B-8825E655A0EA}"/>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7F482969-60CA-9623-3036-7FDB8C5BA984}"/>
              </a:ext>
            </a:extLst>
          </p:cNvPr>
          <p:cNvSpPr txBox="1"/>
          <p:nvPr/>
        </p:nvSpPr>
        <p:spPr>
          <a:xfrm>
            <a:off x="335360" y="828681"/>
            <a:ext cx="7776864" cy="646331"/>
          </a:xfrm>
          <a:prstGeom prst="rect">
            <a:avLst/>
          </a:prstGeom>
          <a:noFill/>
        </p:spPr>
        <p:txBody>
          <a:bodyPr wrap="square" rtlCol="0">
            <a:spAutoFit/>
          </a:bodyPr>
          <a:lstStyle/>
          <a:p>
            <a:r>
              <a:rPr lang="fr-FR" sz="3600" dirty="0" err="1">
                <a:latin typeface="Calibri" panose="020F0502020204030204" pitchFamily="34" charset="0"/>
              </a:rPr>
              <a:t>Turning</a:t>
            </a:r>
            <a:endParaRPr lang="fr-FR" sz="3600" dirty="0">
              <a:latin typeface="Calibri" panose="020F0502020204030204" pitchFamily="34" charset="0"/>
            </a:endParaRPr>
          </a:p>
        </p:txBody>
      </p:sp>
      <p:sp>
        <p:nvSpPr>
          <p:cNvPr id="6" name="ZoneTexte 5">
            <a:extLst>
              <a:ext uri="{FF2B5EF4-FFF2-40B4-BE49-F238E27FC236}">
                <a16:creationId xmlns:a16="http://schemas.microsoft.com/office/drawing/2014/main" id="{5D3CCAA7-03F8-CAE6-92CB-ABC64F54B5A3}"/>
              </a:ext>
            </a:extLst>
          </p:cNvPr>
          <p:cNvSpPr txBox="1"/>
          <p:nvPr/>
        </p:nvSpPr>
        <p:spPr>
          <a:xfrm>
            <a:off x="307123" y="2644170"/>
            <a:ext cx="7493852" cy="1569660"/>
          </a:xfrm>
          <a:prstGeom prst="rect">
            <a:avLst/>
          </a:prstGeom>
          <a:noFill/>
        </p:spPr>
        <p:txBody>
          <a:bodyPr wrap="square">
            <a:spAutoFit/>
          </a:bodyPr>
          <a:lstStyle/>
          <a:p>
            <a:r>
              <a:rPr lang="fr-FR" sz="1600" dirty="0"/>
              <a:t>New </a:t>
            </a:r>
            <a:r>
              <a:rPr lang="fr-FR" sz="1600" dirty="0" err="1"/>
              <a:t>calculation</a:t>
            </a:r>
            <a:r>
              <a:rPr lang="fr-FR" sz="1600" dirty="0"/>
              <a:t> of the </a:t>
            </a:r>
            <a:r>
              <a:rPr lang="fr-FR" sz="1600" b="1" dirty="0"/>
              <a:t>position of stock in the </a:t>
            </a:r>
            <a:r>
              <a:rPr lang="fr-FR" sz="1600" b="1" dirty="0" err="1"/>
              <a:t>chuck</a:t>
            </a:r>
            <a:r>
              <a:rPr lang="fr-FR" sz="1600" dirty="0"/>
              <a:t>, </a:t>
            </a:r>
            <a:r>
              <a:rPr lang="fr-FR" sz="1600" dirty="0" err="1"/>
              <a:t>especially</a:t>
            </a:r>
            <a:r>
              <a:rPr lang="fr-FR" sz="1600" dirty="0"/>
              <a:t> </a:t>
            </a:r>
            <a:r>
              <a:rPr lang="fr-FR" sz="1600" dirty="0" err="1"/>
              <a:t>useful</a:t>
            </a:r>
            <a:r>
              <a:rPr lang="fr-FR" sz="1600" dirty="0"/>
              <a:t> for </a:t>
            </a:r>
            <a:r>
              <a:rPr lang="fr-FR" sz="1600" b="1" dirty="0"/>
              <a:t>Bar </a:t>
            </a:r>
            <a:r>
              <a:rPr lang="fr-FR" sz="1600" b="1" dirty="0" err="1"/>
              <a:t>Turning</a:t>
            </a:r>
            <a:endParaRPr lang="fr-FR" sz="1600" b="1" dirty="0"/>
          </a:p>
          <a:p>
            <a:r>
              <a:rPr lang="fr-FR" sz="1600" dirty="0" err="1"/>
              <a:t>We</a:t>
            </a:r>
            <a:r>
              <a:rPr lang="fr-FR" sz="1600" dirty="0"/>
              <a:t> </a:t>
            </a:r>
            <a:r>
              <a:rPr lang="fr-FR" sz="1600" dirty="0" err="1"/>
              <a:t>calculate</a:t>
            </a:r>
            <a:r>
              <a:rPr lang="fr-FR" sz="1600" dirty="0"/>
              <a:t> a </a:t>
            </a:r>
            <a:r>
              <a:rPr lang="fr-FR" sz="1600" b="1" dirty="0"/>
              <a:t>distance </a:t>
            </a:r>
            <a:r>
              <a:rPr lang="fr-FR" sz="1600" b="1" dirty="0" err="1"/>
              <a:t>between</a:t>
            </a:r>
            <a:r>
              <a:rPr lang="fr-FR" sz="1600" b="1" dirty="0"/>
              <a:t> </a:t>
            </a:r>
            <a:r>
              <a:rPr lang="fr-FR" sz="1600" b="1" dirty="0" err="1"/>
              <a:t>chuck</a:t>
            </a:r>
            <a:r>
              <a:rPr lang="fr-FR" sz="1600" b="1" dirty="0"/>
              <a:t> </a:t>
            </a:r>
            <a:r>
              <a:rPr lang="fr-FR" sz="1600" b="1" dirty="0" err="1"/>
              <a:t>nose</a:t>
            </a:r>
            <a:r>
              <a:rPr lang="fr-FR" sz="1600" b="1" dirty="0"/>
              <a:t> and the end of part</a:t>
            </a:r>
            <a:r>
              <a:rPr lang="fr-FR" sz="1600" dirty="0"/>
              <a:t>. </a:t>
            </a:r>
          </a:p>
          <a:p>
            <a:r>
              <a:rPr lang="fr-FR" sz="1600" dirty="0"/>
              <a:t>For </a:t>
            </a:r>
            <a:r>
              <a:rPr lang="fr-FR" sz="1600" dirty="0" err="1"/>
              <a:t>this</a:t>
            </a:r>
            <a:r>
              <a:rPr lang="fr-FR" sz="1600" dirty="0"/>
              <a:t>, </a:t>
            </a:r>
            <a:r>
              <a:rPr lang="fr-FR" sz="1600" dirty="0" err="1"/>
              <a:t>some</a:t>
            </a:r>
            <a:r>
              <a:rPr lang="fr-FR" sz="1600" dirty="0"/>
              <a:t> values are </a:t>
            </a:r>
            <a:r>
              <a:rPr lang="fr-FR" sz="1600" dirty="0" err="1"/>
              <a:t>recovered</a:t>
            </a:r>
            <a:r>
              <a:rPr lang="fr-FR" sz="1600" dirty="0"/>
              <a:t> in the part and </a:t>
            </a:r>
            <a:r>
              <a:rPr lang="fr-FR" sz="1600" dirty="0" err="1"/>
              <a:t>others</a:t>
            </a:r>
            <a:r>
              <a:rPr lang="fr-FR" sz="1600" dirty="0"/>
              <a:t> are </a:t>
            </a:r>
            <a:r>
              <a:rPr lang="fr-FR" sz="1600" dirty="0" err="1"/>
              <a:t>calculated</a:t>
            </a:r>
            <a:r>
              <a:rPr lang="fr-FR" sz="1600" dirty="0"/>
              <a:t>:</a:t>
            </a:r>
          </a:p>
          <a:p>
            <a:r>
              <a:rPr lang="fr-FR" sz="1600" dirty="0"/>
              <a:t>- </a:t>
            </a:r>
            <a:r>
              <a:rPr lang="fr-FR" sz="1600" dirty="0" err="1"/>
              <a:t>We</a:t>
            </a:r>
            <a:r>
              <a:rPr lang="fr-FR" sz="1600" dirty="0"/>
              <a:t> </a:t>
            </a:r>
            <a:r>
              <a:rPr lang="fr-FR" sz="1600" dirty="0" err="1"/>
              <a:t>read</a:t>
            </a:r>
            <a:r>
              <a:rPr lang="fr-FR" sz="1600" dirty="0"/>
              <a:t> the </a:t>
            </a:r>
            <a:r>
              <a:rPr lang="fr-FR" sz="1600" dirty="0" err="1"/>
              <a:t>parting</a:t>
            </a:r>
            <a:r>
              <a:rPr lang="fr-FR" sz="1600" dirty="0"/>
              <a:t> cycle to </a:t>
            </a:r>
            <a:r>
              <a:rPr lang="fr-FR" sz="1600" dirty="0" err="1"/>
              <a:t>recover</a:t>
            </a:r>
            <a:r>
              <a:rPr lang="fr-FR" sz="1600" dirty="0"/>
              <a:t> </a:t>
            </a:r>
            <a:r>
              <a:rPr lang="fr-FR" sz="1600" dirty="0" err="1"/>
              <a:t>tool</a:t>
            </a:r>
            <a:r>
              <a:rPr lang="fr-FR" sz="1600" dirty="0"/>
              <a:t> </a:t>
            </a:r>
            <a:r>
              <a:rPr lang="fr-FR" sz="1600" dirty="0" err="1"/>
              <a:t>width</a:t>
            </a:r>
            <a:r>
              <a:rPr lang="fr-FR" sz="1600" dirty="0"/>
              <a:t>(TW) and </a:t>
            </a:r>
            <a:r>
              <a:rPr lang="fr-FR" sz="1600" dirty="0" err="1"/>
              <a:t>allowance</a:t>
            </a:r>
            <a:r>
              <a:rPr lang="fr-FR" sz="1600" dirty="0"/>
              <a:t> (PA).</a:t>
            </a:r>
          </a:p>
          <a:p>
            <a:r>
              <a:rPr lang="fr-FR" sz="1600" dirty="0"/>
              <a:t>- </a:t>
            </a:r>
            <a:r>
              <a:rPr lang="fr-FR" sz="1600" dirty="0" err="1"/>
              <a:t>We</a:t>
            </a:r>
            <a:r>
              <a:rPr lang="fr-FR" sz="1600" dirty="0"/>
              <a:t> </a:t>
            </a:r>
            <a:r>
              <a:rPr lang="fr-FR" sz="1600" dirty="0" err="1"/>
              <a:t>analyze</a:t>
            </a:r>
            <a:r>
              <a:rPr lang="fr-FR" sz="1600" dirty="0"/>
              <a:t> stock and part to </a:t>
            </a:r>
            <a:r>
              <a:rPr lang="fr-FR" sz="1600" dirty="0" err="1"/>
              <a:t>get</a:t>
            </a:r>
            <a:r>
              <a:rPr lang="fr-FR" sz="1600" dirty="0"/>
              <a:t> the </a:t>
            </a:r>
            <a:r>
              <a:rPr lang="fr-FR" sz="1600" dirty="0" err="1"/>
              <a:t>lengths</a:t>
            </a:r>
            <a:r>
              <a:rPr lang="fr-FR" sz="1600" dirty="0"/>
              <a:t> (PL) and </a:t>
            </a:r>
            <a:r>
              <a:rPr lang="fr-FR" sz="1600" dirty="0" err="1"/>
              <a:t>Facing</a:t>
            </a:r>
            <a:r>
              <a:rPr lang="fr-FR" sz="1600" dirty="0"/>
              <a:t> </a:t>
            </a:r>
            <a:r>
              <a:rPr lang="fr-FR" sz="1600" dirty="0" err="1"/>
              <a:t>allowance</a:t>
            </a:r>
            <a:r>
              <a:rPr lang="fr-FR" sz="1600" dirty="0"/>
              <a:t> (FA).</a:t>
            </a:r>
          </a:p>
          <a:p>
            <a:r>
              <a:rPr lang="fr-FR" sz="1600" dirty="0"/>
              <a:t>- </a:t>
            </a:r>
            <a:r>
              <a:rPr lang="fr-FR" sz="1600" dirty="0" err="1"/>
              <a:t>We</a:t>
            </a:r>
            <a:r>
              <a:rPr lang="fr-FR" sz="1600" dirty="0"/>
              <a:t> </a:t>
            </a:r>
            <a:r>
              <a:rPr lang="fr-FR" sz="1600" dirty="0" err="1"/>
              <a:t>also</a:t>
            </a:r>
            <a:r>
              <a:rPr lang="fr-FR" sz="1600" dirty="0"/>
              <a:t> </a:t>
            </a:r>
            <a:r>
              <a:rPr lang="fr-FR" sz="1600" dirty="0" err="1"/>
              <a:t>added</a:t>
            </a:r>
            <a:r>
              <a:rPr lang="fr-FR" sz="1600" dirty="0"/>
              <a:t> a </a:t>
            </a:r>
            <a:r>
              <a:rPr lang="fr-FR" sz="1600" dirty="0" err="1"/>
              <a:t>safety</a:t>
            </a:r>
            <a:r>
              <a:rPr lang="fr-FR" sz="1600" dirty="0"/>
              <a:t> distance (S) if the user </a:t>
            </a:r>
            <a:r>
              <a:rPr lang="fr-FR" sz="1600" dirty="0" err="1"/>
              <a:t>wants</a:t>
            </a:r>
            <a:r>
              <a:rPr lang="fr-FR" sz="1600" dirty="0"/>
              <a:t> to move the position.</a:t>
            </a:r>
          </a:p>
        </p:txBody>
      </p:sp>
      <p:sp>
        <p:nvSpPr>
          <p:cNvPr id="17" name="ZoneTexte 16">
            <a:extLst>
              <a:ext uri="{FF2B5EF4-FFF2-40B4-BE49-F238E27FC236}">
                <a16:creationId xmlns:a16="http://schemas.microsoft.com/office/drawing/2014/main" id="{A15ADC1B-86BF-CADC-3AC2-148FD0FD9495}"/>
              </a:ext>
            </a:extLst>
          </p:cNvPr>
          <p:cNvSpPr txBox="1"/>
          <p:nvPr/>
        </p:nvSpPr>
        <p:spPr>
          <a:xfrm>
            <a:off x="332281" y="4363279"/>
            <a:ext cx="7143332" cy="1077218"/>
          </a:xfrm>
          <a:prstGeom prst="rect">
            <a:avLst/>
          </a:prstGeom>
          <a:noFill/>
        </p:spPr>
        <p:txBody>
          <a:bodyPr wrap="square" rtlCol="0">
            <a:spAutoFit/>
          </a:bodyPr>
          <a:lstStyle/>
          <a:p>
            <a:r>
              <a:rPr lang="fr-FR" sz="1600" dirty="0"/>
              <a:t>All </a:t>
            </a:r>
            <a:r>
              <a:rPr lang="fr-FR" sz="1600" dirty="0" err="1"/>
              <a:t>those</a:t>
            </a:r>
            <a:r>
              <a:rPr lang="fr-FR" sz="1600" dirty="0"/>
              <a:t> information are </a:t>
            </a:r>
            <a:r>
              <a:rPr lang="fr-FR" sz="1600" dirty="0" err="1"/>
              <a:t>displayed</a:t>
            </a:r>
            <a:r>
              <a:rPr lang="fr-FR" sz="1600" dirty="0"/>
              <a:t> in the </a:t>
            </a:r>
            <a:r>
              <a:rPr lang="fr-FR" sz="1600" dirty="0" err="1"/>
              <a:t>dialog</a:t>
            </a:r>
            <a:r>
              <a:rPr lang="fr-FR" sz="1600" dirty="0"/>
              <a:t> and </a:t>
            </a:r>
            <a:r>
              <a:rPr lang="fr-FR" sz="1600" dirty="0" err="1"/>
              <a:t>we</a:t>
            </a:r>
            <a:r>
              <a:rPr lang="fr-FR" sz="1600" dirty="0"/>
              <a:t> </a:t>
            </a:r>
            <a:r>
              <a:rPr lang="fr-FR" sz="1600" dirty="0" err="1"/>
              <a:t>calculate</a:t>
            </a:r>
            <a:r>
              <a:rPr lang="fr-FR" sz="1600" dirty="0"/>
              <a:t> the </a:t>
            </a:r>
            <a:r>
              <a:rPr lang="fr-FR" sz="1600" dirty="0" err="1"/>
              <a:t>result</a:t>
            </a:r>
            <a:r>
              <a:rPr lang="fr-FR" sz="1600" dirty="0"/>
              <a:t>.  </a:t>
            </a:r>
          </a:p>
          <a:p>
            <a:r>
              <a:rPr lang="fr-FR" sz="1600" dirty="0"/>
              <a:t>There </a:t>
            </a:r>
            <a:r>
              <a:rPr lang="fr-FR" sz="1600" dirty="0" err="1"/>
              <a:t>is</a:t>
            </a:r>
            <a:r>
              <a:rPr lang="fr-FR" sz="1600" dirty="0"/>
              <a:t> </a:t>
            </a:r>
            <a:r>
              <a:rPr lang="fr-FR" sz="1600" dirty="0" err="1"/>
              <a:t>also</a:t>
            </a:r>
            <a:r>
              <a:rPr lang="fr-FR" sz="1600" dirty="0"/>
              <a:t> a </a:t>
            </a:r>
            <a:r>
              <a:rPr lang="fr-FR" sz="1600" dirty="0" err="1"/>
              <a:t>treatment</a:t>
            </a:r>
            <a:r>
              <a:rPr lang="fr-FR" sz="1600" dirty="0"/>
              <a:t> of </a:t>
            </a:r>
            <a:r>
              <a:rPr lang="fr-FR" sz="1600" dirty="0" err="1"/>
              <a:t>mistakes</a:t>
            </a:r>
            <a:r>
              <a:rPr lang="fr-FR" sz="1600" dirty="0"/>
              <a:t>:</a:t>
            </a:r>
          </a:p>
          <a:p>
            <a:r>
              <a:rPr lang="fr-FR" sz="1600" dirty="0"/>
              <a:t>- </a:t>
            </a:r>
            <a:r>
              <a:rPr lang="fr-FR" sz="1600" dirty="0" err="1"/>
              <a:t>We</a:t>
            </a:r>
            <a:r>
              <a:rPr lang="fr-FR" sz="1600" dirty="0"/>
              <a:t> display information to </a:t>
            </a:r>
            <a:r>
              <a:rPr lang="fr-FR" sz="1600" dirty="0" err="1"/>
              <a:t>understand</a:t>
            </a:r>
            <a:r>
              <a:rPr lang="fr-FR" sz="1600" dirty="0"/>
              <a:t> </a:t>
            </a:r>
            <a:r>
              <a:rPr lang="fr-FR" sz="1600" dirty="0" err="1"/>
              <a:t>why</a:t>
            </a:r>
            <a:r>
              <a:rPr lang="fr-FR" sz="1600" dirty="0"/>
              <a:t> the </a:t>
            </a:r>
            <a:r>
              <a:rPr lang="fr-FR" sz="1600" dirty="0" err="1"/>
              <a:t>result</a:t>
            </a:r>
            <a:r>
              <a:rPr lang="fr-FR" sz="1600" dirty="0"/>
              <a:t> </a:t>
            </a:r>
            <a:r>
              <a:rPr lang="fr-FR" sz="1600" dirty="0" err="1"/>
              <a:t>is</a:t>
            </a:r>
            <a:r>
              <a:rPr lang="fr-FR" sz="1600" dirty="0"/>
              <a:t> incorrect </a:t>
            </a:r>
          </a:p>
          <a:p>
            <a:r>
              <a:rPr lang="fr-FR" sz="1600" dirty="0"/>
              <a:t>- The </a:t>
            </a:r>
            <a:r>
              <a:rPr lang="fr-FR" sz="1600" dirty="0" err="1"/>
              <a:t>parting</a:t>
            </a:r>
            <a:r>
              <a:rPr lang="fr-FR" sz="1600" dirty="0"/>
              <a:t> values are </a:t>
            </a:r>
            <a:r>
              <a:rPr lang="fr-FR" sz="1600" dirty="0" err="1"/>
              <a:t>greyed</a:t>
            </a:r>
            <a:r>
              <a:rPr lang="fr-FR" sz="1600" dirty="0"/>
              <a:t> out if the cycle </a:t>
            </a:r>
            <a:r>
              <a:rPr lang="fr-FR" sz="1600" dirty="0" err="1"/>
              <a:t>does</a:t>
            </a:r>
            <a:r>
              <a:rPr lang="fr-FR" sz="1600" dirty="0"/>
              <a:t> </a:t>
            </a:r>
            <a:r>
              <a:rPr lang="fr-FR" sz="1600" dirty="0" err="1"/>
              <a:t>exist</a:t>
            </a:r>
            <a:r>
              <a:rPr lang="fr-FR" sz="1600" dirty="0"/>
              <a:t>.</a:t>
            </a:r>
          </a:p>
        </p:txBody>
      </p:sp>
      <p:sp>
        <p:nvSpPr>
          <p:cNvPr id="5" name="ZoneTexte 4">
            <a:extLst>
              <a:ext uri="{FF2B5EF4-FFF2-40B4-BE49-F238E27FC236}">
                <a16:creationId xmlns:a16="http://schemas.microsoft.com/office/drawing/2014/main" id="{95713AE7-9788-EC52-F746-1B26DE6E8961}"/>
              </a:ext>
            </a:extLst>
          </p:cNvPr>
          <p:cNvSpPr txBox="1"/>
          <p:nvPr/>
        </p:nvSpPr>
        <p:spPr>
          <a:xfrm>
            <a:off x="315124" y="1616838"/>
            <a:ext cx="4361651" cy="369332"/>
          </a:xfrm>
          <a:prstGeom prst="rect">
            <a:avLst/>
          </a:prstGeom>
          <a:noFill/>
        </p:spPr>
        <p:txBody>
          <a:bodyPr wrap="square" rtlCol="0">
            <a:spAutoFit/>
          </a:bodyPr>
          <a:lstStyle/>
          <a:p>
            <a:r>
              <a:rPr lang="fr-FR" sz="1800" b="1" dirty="0"/>
              <a:t>Setting Stock / Chuck</a:t>
            </a:r>
          </a:p>
        </p:txBody>
      </p:sp>
      <p:pic>
        <p:nvPicPr>
          <p:cNvPr id="9" name="Image 8">
            <a:extLst>
              <a:ext uri="{FF2B5EF4-FFF2-40B4-BE49-F238E27FC236}">
                <a16:creationId xmlns:a16="http://schemas.microsoft.com/office/drawing/2014/main" id="{F5C2B6A5-929B-FDF6-0195-BF43AA8B9A92}"/>
              </a:ext>
            </a:extLst>
          </p:cNvPr>
          <p:cNvPicPr>
            <a:picLocks noChangeAspect="1"/>
          </p:cNvPicPr>
          <p:nvPr/>
        </p:nvPicPr>
        <p:blipFill>
          <a:blip r:embed="rId3"/>
          <a:stretch>
            <a:fillRect/>
          </a:stretch>
        </p:blipFill>
        <p:spPr>
          <a:xfrm>
            <a:off x="7800975" y="864752"/>
            <a:ext cx="3903345" cy="5164567"/>
          </a:xfrm>
          <a:prstGeom prst="rect">
            <a:avLst/>
          </a:prstGeom>
        </p:spPr>
      </p:pic>
      <p:sp>
        <p:nvSpPr>
          <p:cNvPr id="12" name="Rectangle 11">
            <a:extLst>
              <a:ext uri="{FF2B5EF4-FFF2-40B4-BE49-F238E27FC236}">
                <a16:creationId xmlns:a16="http://schemas.microsoft.com/office/drawing/2014/main" id="{F081C6C8-A2BD-8BFA-B420-1BAEB099ACC8}"/>
              </a:ext>
            </a:extLst>
          </p:cNvPr>
          <p:cNvSpPr/>
          <p:nvPr/>
        </p:nvSpPr>
        <p:spPr>
          <a:xfrm>
            <a:off x="3703320" y="2081706"/>
            <a:ext cx="401254" cy="33422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693A05A2-7BEB-1D07-F0D4-97F5A8034BEB}"/>
              </a:ext>
            </a:extLst>
          </p:cNvPr>
          <p:cNvSpPr txBox="1"/>
          <p:nvPr/>
        </p:nvSpPr>
        <p:spPr>
          <a:xfrm>
            <a:off x="315124" y="5585520"/>
            <a:ext cx="7160489" cy="830997"/>
          </a:xfrm>
          <a:prstGeom prst="rect">
            <a:avLst/>
          </a:prstGeom>
          <a:noFill/>
        </p:spPr>
        <p:txBody>
          <a:bodyPr wrap="square">
            <a:spAutoFit/>
          </a:bodyPr>
          <a:lstStyle/>
          <a:p>
            <a:r>
              <a:rPr lang="fr-FR" sz="1600" dirty="0" err="1"/>
              <a:t>When</a:t>
            </a:r>
            <a:r>
              <a:rPr lang="fr-FR" sz="1600" dirty="0"/>
              <a:t> </a:t>
            </a:r>
            <a:r>
              <a:rPr lang="fr-FR" sz="1600" dirty="0" err="1"/>
              <a:t>we</a:t>
            </a:r>
            <a:r>
              <a:rPr lang="fr-FR" sz="1600" dirty="0"/>
              <a:t> </a:t>
            </a:r>
            <a:r>
              <a:rPr lang="fr-FR" sz="1600" dirty="0" err="1"/>
              <a:t>validate</a:t>
            </a:r>
            <a:r>
              <a:rPr lang="fr-FR" sz="1600" dirty="0"/>
              <a:t> the </a:t>
            </a:r>
            <a:r>
              <a:rPr lang="fr-FR" sz="1600" dirty="0" err="1"/>
              <a:t>dialog</a:t>
            </a:r>
            <a:r>
              <a:rPr lang="fr-FR" sz="1600" dirty="0"/>
              <a:t>, the value </a:t>
            </a:r>
            <a:r>
              <a:rPr lang="fr-FR" sz="1600" dirty="0" err="1"/>
              <a:t>is</a:t>
            </a:r>
            <a:r>
              <a:rPr lang="fr-FR" sz="1600" dirty="0"/>
              <a:t> </a:t>
            </a:r>
            <a:r>
              <a:rPr lang="fr-FR" sz="1600" b="1" dirty="0" err="1"/>
              <a:t>automatically</a:t>
            </a:r>
            <a:r>
              <a:rPr lang="fr-FR" sz="1600" b="1" dirty="0"/>
              <a:t> </a:t>
            </a:r>
            <a:r>
              <a:rPr lang="fr-FR" sz="1600" b="1" dirty="0" err="1"/>
              <a:t>written</a:t>
            </a:r>
            <a:r>
              <a:rPr lang="fr-FR" sz="1600" b="1" dirty="0"/>
              <a:t> </a:t>
            </a:r>
            <a:r>
              <a:rPr lang="fr-FR" sz="1600" dirty="0"/>
              <a:t>in the </a:t>
            </a:r>
            <a:r>
              <a:rPr lang="fr-FR" sz="1600" dirty="0" err="1"/>
              <a:t>dialog</a:t>
            </a:r>
            <a:r>
              <a:rPr lang="fr-FR" sz="1600" dirty="0"/>
              <a:t> area.</a:t>
            </a:r>
          </a:p>
          <a:p>
            <a:r>
              <a:rPr lang="fr-FR" sz="1600" dirty="0"/>
              <a:t>This value can </a:t>
            </a:r>
            <a:r>
              <a:rPr lang="fr-FR" sz="1600" dirty="0" err="1"/>
              <a:t>be</a:t>
            </a:r>
            <a:r>
              <a:rPr lang="fr-FR" sz="1600" dirty="0"/>
              <a:t> </a:t>
            </a:r>
            <a:r>
              <a:rPr lang="fr-FR" sz="1600" dirty="0" err="1"/>
              <a:t>considered</a:t>
            </a:r>
            <a:r>
              <a:rPr lang="fr-FR" sz="1600" dirty="0"/>
              <a:t> as the minimum position </a:t>
            </a:r>
            <a:r>
              <a:rPr lang="fr-FR" sz="1600" dirty="0" err="1"/>
              <a:t>necessary</a:t>
            </a:r>
            <a:r>
              <a:rPr lang="fr-FR" sz="1600" dirty="0"/>
              <a:t> to machine </a:t>
            </a:r>
            <a:r>
              <a:rPr lang="fr-FR" sz="1600" dirty="0" err="1"/>
              <a:t>correctly</a:t>
            </a:r>
            <a:r>
              <a:rPr lang="fr-FR" sz="1600" dirty="0"/>
              <a:t> the part.</a:t>
            </a:r>
          </a:p>
        </p:txBody>
      </p:sp>
      <p:pic>
        <p:nvPicPr>
          <p:cNvPr id="20" name="Image 19">
            <a:extLst>
              <a:ext uri="{FF2B5EF4-FFF2-40B4-BE49-F238E27FC236}">
                <a16:creationId xmlns:a16="http://schemas.microsoft.com/office/drawing/2014/main" id="{92C5D29B-E3A4-3191-7119-7283AD851DC7}"/>
              </a:ext>
            </a:extLst>
          </p:cNvPr>
          <p:cNvPicPr>
            <a:picLocks noChangeAspect="1"/>
          </p:cNvPicPr>
          <p:nvPr/>
        </p:nvPicPr>
        <p:blipFill rotWithShape="1">
          <a:blip r:embed="rId2"/>
          <a:srcRect r="42107" b="-6000"/>
          <a:stretch/>
        </p:blipFill>
        <p:spPr>
          <a:xfrm>
            <a:off x="6496577" y="6335744"/>
            <a:ext cx="3825535" cy="437773"/>
          </a:xfrm>
          <a:prstGeom prst="rect">
            <a:avLst/>
          </a:prstGeom>
        </p:spPr>
      </p:pic>
      <p:cxnSp>
        <p:nvCxnSpPr>
          <p:cNvPr id="21" name="Connecteur droit avec flèche 20">
            <a:extLst>
              <a:ext uri="{FF2B5EF4-FFF2-40B4-BE49-F238E27FC236}">
                <a16:creationId xmlns:a16="http://schemas.microsoft.com/office/drawing/2014/main" id="{7A6293DA-A05A-4E11-1D47-74C667ABDF1B}"/>
              </a:ext>
            </a:extLst>
          </p:cNvPr>
          <p:cNvCxnSpPr>
            <a:cxnSpLocks/>
          </p:cNvCxnSpPr>
          <p:nvPr/>
        </p:nvCxnSpPr>
        <p:spPr>
          <a:xfrm flipH="1">
            <a:off x="8577072" y="5585520"/>
            <a:ext cx="1024128" cy="78889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7234913C-A155-6DED-954A-D5B65CAAF408}"/>
              </a:ext>
            </a:extLst>
          </p:cNvPr>
          <p:cNvGrpSpPr/>
          <p:nvPr/>
        </p:nvGrpSpPr>
        <p:grpSpPr>
          <a:xfrm>
            <a:off x="10901142" y="314548"/>
            <a:ext cx="845672" cy="809283"/>
            <a:chOff x="10127164" y="5361875"/>
            <a:chExt cx="737060" cy="700541"/>
          </a:xfrm>
        </p:grpSpPr>
        <p:sp>
          <p:nvSpPr>
            <p:cNvPr id="7" name="Rectangle : coins arrondis 6">
              <a:extLst>
                <a:ext uri="{FF2B5EF4-FFF2-40B4-BE49-F238E27FC236}">
                  <a16:creationId xmlns:a16="http://schemas.microsoft.com/office/drawing/2014/main" id="{457A5CEF-E430-5646-5DE9-F1C674AC3AE2}"/>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a:extLst>
                <a:ext uri="{FF2B5EF4-FFF2-40B4-BE49-F238E27FC236}">
                  <a16:creationId xmlns:a16="http://schemas.microsoft.com/office/drawing/2014/main" id="{B7460300-9534-A931-63E5-05923140E26C}"/>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92CA604E-5D47-DBE5-D267-5516C59D6CE5}"/>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70</a:t>
              </a:r>
              <a:endParaRPr lang="fr-FR" b="1" dirty="0">
                <a:solidFill>
                  <a:schemeClr val="bg1"/>
                </a:solidFill>
              </a:endParaRPr>
            </a:p>
          </p:txBody>
        </p:sp>
      </p:grpSp>
    </p:spTree>
    <p:extLst>
      <p:ext uri="{BB962C8B-B14F-4D97-AF65-F5344CB8AC3E}">
        <p14:creationId xmlns:p14="http://schemas.microsoft.com/office/powerpoint/2010/main" val="9870124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29601B-2DB8-22BE-BF0D-AB71DF4B61F8}"/>
              </a:ext>
            </a:extLst>
          </p:cNvPr>
          <p:cNvSpPr txBox="1">
            <a:spLocks noChangeArrowheads="1"/>
          </p:cNvSpPr>
          <p:nvPr/>
        </p:nvSpPr>
        <p:spPr bwMode="auto">
          <a:xfrm>
            <a:off x="435087" y="757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D6E07A2C-CD37-BAF2-FDC6-576A2106A057}"/>
              </a:ext>
            </a:extLst>
          </p:cNvPr>
          <p:cNvSpPr txBox="1"/>
          <p:nvPr/>
        </p:nvSpPr>
        <p:spPr>
          <a:xfrm>
            <a:off x="335360" y="846554"/>
            <a:ext cx="7776864" cy="646331"/>
          </a:xfrm>
          <a:prstGeom prst="rect">
            <a:avLst/>
          </a:prstGeom>
          <a:noFill/>
        </p:spPr>
        <p:txBody>
          <a:bodyPr wrap="square" rtlCol="0">
            <a:spAutoFit/>
          </a:bodyPr>
          <a:lstStyle/>
          <a:p>
            <a:r>
              <a:rPr lang="fr-FR" sz="3600" dirty="0" err="1">
                <a:latin typeface="Calibri" panose="020F0502020204030204" pitchFamily="34" charset="0"/>
              </a:rPr>
              <a:t>Turning</a:t>
            </a:r>
            <a:endParaRPr lang="fr-FR" sz="3600" dirty="0">
              <a:latin typeface="Calibri" panose="020F0502020204030204" pitchFamily="34" charset="0"/>
            </a:endParaRPr>
          </a:p>
        </p:txBody>
      </p:sp>
      <p:sp>
        <p:nvSpPr>
          <p:cNvPr id="9" name="ZoneTexte 8">
            <a:extLst>
              <a:ext uri="{FF2B5EF4-FFF2-40B4-BE49-F238E27FC236}">
                <a16:creationId xmlns:a16="http://schemas.microsoft.com/office/drawing/2014/main" id="{89564F1B-33CD-59B5-31C5-664EEBFBCB0B}"/>
              </a:ext>
            </a:extLst>
          </p:cNvPr>
          <p:cNvSpPr txBox="1"/>
          <p:nvPr/>
        </p:nvSpPr>
        <p:spPr>
          <a:xfrm>
            <a:off x="335360" y="2110123"/>
            <a:ext cx="6849974" cy="830997"/>
          </a:xfrm>
          <a:prstGeom prst="rect">
            <a:avLst/>
          </a:prstGeom>
          <a:noFill/>
        </p:spPr>
        <p:txBody>
          <a:bodyPr wrap="square" rtlCol="0">
            <a:spAutoFit/>
          </a:bodyPr>
          <a:lstStyle/>
          <a:p>
            <a:r>
              <a:rPr lang="fr-FR" sz="1600" dirty="0"/>
              <a:t>The </a:t>
            </a:r>
            <a:r>
              <a:rPr lang="fr-FR" sz="1600" dirty="0" err="1"/>
              <a:t>tool</a:t>
            </a:r>
            <a:r>
              <a:rPr lang="fr-FR" sz="1600" dirty="0"/>
              <a:t> </a:t>
            </a:r>
            <a:r>
              <a:rPr lang="fr-FR" sz="1600" dirty="0" err="1"/>
              <a:t>cursor</a:t>
            </a:r>
            <a:r>
              <a:rPr lang="fr-FR" sz="1600" dirty="0"/>
              <a:t> </a:t>
            </a:r>
            <a:r>
              <a:rPr lang="fr-FR" sz="1600" dirty="0" err="1"/>
              <a:t>is</a:t>
            </a:r>
            <a:r>
              <a:rPr lang="fr-FR" sz="1600" dirty="0"/>
              <a:t> </a:t>
            </a:r>
            <a:r>
              <a:rPr lang="fr-FR" sz="1600" dirty="0" err="1"/>
              <a:t>now</a:t>
            </a:r>
            <a:r>
              <a:rPr lang="fr-FR" sz="1600" dirty="0"/>
              <a:t> </a:t>
            </a:r>
            <a:r>
              <a:rPr lang="fr-FR" sz="1600" b="1" dirty="0" err="1"/>
              <a:t>locked</a:t>
            </a:r>
            <a:r>
              <a:rPr lang="fr-FR" sz="1600" b="1" dirty="0"/>
              <a:t> to </a:t>
            </a:r>
            <a:r>
              <a:rPr lang="fr-FR" sz="1600" b="1" dirty="0" err="1"/>
              <a:t>its</a:t>
            </a:r>
            <a:r>
              <a:rPr lang="fr-FR" sz="1600" b="1" dirty="0"/>
              <a:t> real pilot point</a:t>
            </a:r>
            <a:r>
              <a:rPr lang="fr-FR" sz="1600" dirty="0"/>
              <a:t>.</a:t>
            </a:r>
          </a:p>
          <a:p>
            <a:r>
              <a:rPr lang="fr-FR" sz="1600" dirty="0"/>
              <a:t>If </a:t>
            </a:r>
            <a:r>
              <a:rPr lang="fr-FR" sz="1600" dirty="0" err="1"/>
              <a:t>we</a:t>
            </a:r>
            <a:r>
              <a:rPr lang="fr-FR" sz="1600" dirty="0"/>
              <a:t> </a:t>
            </a:r>
            <a:r>
              <a:rPr lang="fr-FR" sz="1600" dirty="0" err="1"/>
              <a:t>work</a:t>
            </a:r>
            <a:r>
              <a:rPr lang="fr-FR" sz="1600" dirty="0"/>
              <a:t> in ‘</a:t>
            </a:r>
            <a:r>
              <a:rPr lang="fr-FR" sz="1600" dirty="0" err="1"/>
              <a:t>Imaginary</a:t>
            </a:r>
            <a:r>
              <a:rPr lang="fr-FR" sz="1600" dirty="0"/>
              <a:t> </a:t>
            </a:r>
            <a:r>
              <a:rPr lang="fr-FR" sz="1600" dirty="0" err="1"/>
              <a:t>Nose</a:t>
            </a:r>
            <a:r>
              <a:rPr lang="fr-FR" sz="1600" dirty="0"/>
              <a:t>’., the </a:t>
            </a:r>
            <a:r>
              <a:rPr lang="fr-FR" sz="1600" dirty="0" err="1"/>
              <a:t>chosen</a:t>
            </a:r>
            <a:r>
              <a:rPr lang="fr-FR" sz="1600" dirty="0"/>
              <a:t> point </a:t>
            </a:r>
            <a:r>
              <a:rPr lang="fr-FR" sz="1600" dirty="0" err="1"/>
              <a:t>is</a:t>
            </a:r>
            <a:r>
              <a:rPr lang="fr-FR" sz="1600" dirty="0"/>
              <a:t> the one </a:t>
            </a:r>
            <a:r>
              <a:rPr lang="fr-FR" sz="1600" dirty="0" err="1"/>
              <a:t>we</a:t>
            </a:r>
            <a:r>
              <a:rPr lang="fr-FR" sz="1600" dirty="0"/>
              <a:t> have on the </a:t>
            </a:r>
            <a:r>
              <a:rPr lang="fr-FR" sz="1600" dirty="0" err="1"/>
              <a:t>tool</a:t>
            </a:r>
            <a:r>
              <a:rPr lang="fr-FR" sz="1600" dirty="0"/>
              <a:t>.</a:t>
            </a:r>
          </a:p>
          <a:p>
            <a:r>
              <a:rPr lang="fr-FR" sz="1600" dirty="0"/>
              <a:t>This </a:t>
            </a:r>
            <a:r>
              <a:rPr lang="fr-FR" sz="1600" dirty="0" err="1"/>
              <a:t>is</a:t>
            </a:r>
            <a:r>
              <a:rPr lang="fr-FR" sz="1600" dirty="0"/>
              <a:t> </a:t>
            </a:r>
            <a:r>
              <a:rPr lang="fr-FR" sz="1600" dirty="0" err="1"/>
              <a:t>available</a:t>
            </a:r>
            <a:r>
              <a:rPr lang="fr-FR" sz="1600" dirty="0"/>
              <a:t> for all the </a:t>
            </a:r>
            <a:r>
              <a:rPr lang="fr-FR" sz="1600" dirty="0" err="1"/>
              <a:t>turning</a:t>
            </a:r>
            <a:r>
              <a:rPr lang="fr-FR" sz="1600" dirty="0"/>
              <a:t> cycles.</a:t>
            </a:r>
          </a:p>
        </p:txBody>
      </p:sp>
      <p:sp>
        <p:nvSpPr>
          <p:cNvPr id="21" name="ZoneTexte 20">
            <a:extLst>
              <a:ext uri="{FF2B5EF4-FFF2-40B4-BE49-F238E27FC236}">
                <a16:creationId xmlns:a16="http://schemas.microsoft.com/office/drawing/2014/main" id="{62CF75A8-E12B-E8AF-CA4B-6464E2854C8B}"/>
              </a:ext>
            </a:extLst>
          </p:cNvPr>
          <p:cNvSpPr txBox="1"/>
          <p:nvPr/>
        </p:nvSpPr>
        <p:spPr>
          <a:xfrm>
            <a:off x="315124" y="1616838"/>
            <a:ext cx="4361651" cy="369332"/>
          </a:xfrm>
          <a:prstGeom prst="rect">
            <a:avLst/>
          </a:prstGeom>
          <a:noFill/>
        </p:spPr>
        <p:txBody>
          <a:bodyPr wrap="square" rtlCol="0">
            <a:spAutoFit/>
          </a:bodyPr>
          <a:lstStyle/>
          <a:p>
            <a:r>
              <a:rPr lang="fr-FR" b="1" dirty="0"/>
              <a:t>Pilot Points vs </a:t>
            </a:r>
            <a:r>
              <a:rPr lang="fr-FR" b="1" dirty="0" err="1"/>
              <a:t>Cursor</a:t>
            </a:r>
            <a:endParaRPr lang="fr-FR" dirty="0"/>
          </a:p>
        </p:txBody>
      </p:sp>
      <p:grpSp>
        <p:nvGrpSpPr>
          <p:cNvPr id="2" name="Groupe 1">
            <a:extLst>
              <a:ext uri="{FF2B5EF4-FFF2-40B4-BE49-F238E27FC236}">
                <a16:creationId xmlns:a16="http://schemas.microsoft.com/office/drawing/2014/main" id="{8A98CD20-6A05-046E-D37D-35C0727FACE1}"/>
              </a:ext>
            </a:extLst>
          </p:cNvPr>
          <p:cNvGrpSpPr/>
          <p:nvPr/>
        </p:nvGrpSpPr>
        <p:grpSpPr>
          <a:xfrm>
            <a:off x="10901142" y="314548"/>
            <a:ext cx="845672" cy="809283"/>
            <a:chOff x="10127164" y="5361875"/>
            <a:chExt cx="737060" cy="700541"/>
          </a:xfrm>
        </p:grpSpPr>
        <p:sp>
          <p:nvSpPr>
            <p:cNvPr id="5" name="Rectangle : coins arrondis 4">
              <a:extLst>
                <a:ext uri="{FF2B5EF4-FFF2-40B4-BE49-F238E27FC236}">
                  <a16:creationId xmlns:a16="http://schemas.microsoft.com/office/drawing/2014/main" id="{43DAD8C6-0F18-2E1E-DD46-5E230AC52469}"/>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isocèle 5">
              <a:extLst>
                <a:ext uri="{FF2B5EF4-FFF2-40B4-BE49-F238E27FC236}">
                  <a16:creationId xmlns:a16="http://schemas.microsoft.com/office/drawing/2014/main" id="{909529DE-43AA-9E09-926E-A8D349D52E84}"/>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E473865A-5E57-4D29-4DA2-8BFF3972A871}"/>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72</a:t>
              </a:r>
              <a:endParaRPr lang="fr-FR" b="1" dirty="0">
                <a:solidFill>
                  <a:schemeClr val="bg1"/>
                </a:solidFill>
              </a:endParaRPr>
            </a:p>
          </p:txBody>
        </p:sp>
      </p:grpSp>
    </p:spTree>
    <p:extLst>
      <p:ext uri="{BB962C8B-B14F-4D97-AF65-F5344CB8AC3E}">
        <p14:creationId xmlns:p14="http://schemas.microsoft.com/office/powerpoint/2010/main" val="19826868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29601B-2DB8-22BE-BF0D-AB71DF4B61F8}"/>
              </a:ext>
            </a:extLst>
          </p:cNvPr>
          <p:cNvSpPr txBox="1">
            <a:spLocks noChangeArrowheads="1"/>
          </p:cNvSpPr>
          <p:nvPr/>
        </p:nvSpPr>
        <p:spPr bwMode="auto">
          <a:xfrm>
            <a:off x="435087" y="757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D6E07A2C-CD37-BAF2-FDC6-576A2106A057}"/>
              </a:ext>
            </a:extLst>
          </p:cNvPr>
          <p:cNvSpPr txBox="1"/>
          <p:nvPr/>
        </p:nvSpPr>
        <p:spPr>
          <a:xfrm>
            <a:off x="335360" y="846554"/>
            <a:ext cx="7776864" cy="646331"/>
          </a:xfrm>
          <a:prstGeom prst="rect">
            <a:avLst/>
          </a:prstGeom>
          <a:noFill/>
        </p:spPr>
        <p:txBody>
          <a:bodyPr wrap="square" rtlCol="0">
            <a:spAutoFit/>
          </a:bodyPr>
          <a:lstStyle/>
          <a:p>
            <a:r>
              <a:rPr lang="fr-FR" sz="3600" err="1">
                <a:latin typeface="Calibri" panose="020F0502020204030204" pitchFamily="34" charset="0"/>
              </a:rPr>
              <a:t>Turning</a:t>
            </a:r>
            <a:r>
              <a:rPr lang="fr-FR" sz="3600">
                <a:latin typeface="Calibri" panose="020F0502020204030204" pitchFamily="34" charset="0"/>
              </a:rPr>
              <a:t> / </a:t>
            </a:r>
            <a:r>
              <a:rPr lang="fr-FR" sz="3600" err="1">
                <a:latin typeface="Calibri" panose="020F0502020204030204" pitchFamily="34" charset="0"/>
              </a:rPr>
              <a:t>Toolpath</a:t>
            </a:r>
            <a:endParaRPr lang="fr-FR" sz="3600">
              <a:latin typeface="Calibri" panose="020F0502020204030204" pitchFamily="34" charset="0"/>
            </a:endParaRPr>
          </a:p>
        </p:txBody>
      </p:sp>
      <p:pic>
        <p:nvPicPr>
          <p:cNvPr id="7" name="Image 6">
            <a:extLst>
              <a:ext uri="{FF2B5EF4-FFF2-40B4-BE49-F238E27FC236}">
                <a16:creationId xmlns:a16="http://schemas.microsoft.com/office/drawing/2014/main" id="{646C299A-0629-E2A0-82EC-ACEBF7794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3539" y="1421988"/>
            <a:ext cx="2628153" cy="2941962"/>
          </a:xfrm>
          <a:prstGeom prst="rect">
            <a:avLst/>
          </a:prstGeom>
        </p:spPr>
      </p:pic>
      <p:sp>
        <p:nvSpPr>
          <p:cNvPr id="14" name="Rectangle 13">
            <a:extLst>
              <a:ext uri="{FF2B5EF4-FFF2-40B4-BE49-F238E27FC236}">
                <a16:creationId xmlns:a16="http://schemas.microsoft.com/office/drawing/2014/main" id="{68B72C1A-D171-82ED-69D8-989A6CC2932C}"/>
              </a:ext>
            </a:extLst>
          </p:cNvPr>
          <p:cNvSpPr/>
          <p:nvPr/>
        </p:nvSpPr>
        <p:spPr>
          <a:xfrm>
            <a:off x="10657601" y="3647144"/>
            <a:ext cx="1314091" cy="71680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E9F0A0C-79A1-D592-940F-89A3C167120A}"/>
              </a:ext>
            </a:extLst>
          </p:cNvPr>
          <p:cNvSpPr/>
          <p:nvPr/>
        </p:nvSpPr>
        <p:spPr>
          <a:xfrm>
            <a:off x="4327913" y="1542146"/>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HDMI - </a:t>
            </a:r>
            <a:r>
              <a:rPr lang="fr-FR" b="1" dirty="0">
                <a:solidFill>
                  <a:srgbClr val="C00000"/>
                </a:solidFill>
              </a:rPr>
              <a:t>14993</a:t>
            </a:r>
          </a:p>
        </p:txBody>
      </p:sp>
      <p:sp>
        <p:nvSpPr>
          <p:cNvPr id="16" name="ZoneTexte 15">
            <a:extLst>
              <a:ext uri="{FF2B5EF4-FFF2-40B4-BE49-F238E27FC236}">
                <a16:creationId xmlns:a16="http://schemas.microsoft.com/office/drawing/2014/main" id="{3EF9DBD0-EBC7-D8FC-D4FF-330C8324D7EB}"/>
              </a:ext>
            </a:extLst>
          </p:cNvPr>
          <p:cNvSpPr txBox="1"/>
          <p:nvPr/>
        </p:nvSpPr>
        <p:spPr>
          <a:xfrm>
            <a:off x="345439" y="2124813"/>
            <a:ext cx="7274560" cy="369332"/>
          </a:xfrm>
          <a:prstGeom prst="rect">
            <a:avLst/>
          </a:prstGeom>
          <a:noFill/>
        </p:spPr>
        <p:txBody>
          <a:bodyPr wrap="square">
            <a:spAutoFit/>
          </a:bodyPr>
          <a:lstStyle/>
          <a:p>
            <a:r>
              <a:rPr lang="fr-FR" dirty="0" err="1"/>
              <a:t>We</a:t>
            </a:r>
            <a:r>
              <a:rPr lang="fr-FR" dirty="0"/>
              <a:t> have </a:t>
            </a:r>
            <a:r>
              <a:rPr lang="fr-FR" dirty="0" err="1"/>
              <a:t>added</a:t>
            </a:r>
            <a:r>
              <a:rPr lang="fr-FR" dirty="0"/>
              <a:t> a new type of </a:t>
            </a:r>
            <a:r>
              <a:rPr lang="fr-FR" dirty="0" err="1"/>
              <a:t>toolpath</a:t>
            </a:r>
            <a:r>
              <a:rPr lang="fr-FR" dirty="0"/>
              <a:t> </a:t>
            </a:r>
            <a:r>
              <a:rPr lang="fr-FR" dirty="0" err="1"/>
              <a:t>calculation</a:t>
            </a:r>
            <a:r>
              <a:rPr lang="fr-FR" dirty="0"/>
              <a:t>: </a:t>
            </a:r>
            <a:r>
              <a:rPr lang="fr-FR" b="1" dirty="0"/>
              <a:t>Part (</a:t>
            </a:r>
            <a:r>
              <a:rPr lang="fr-FR" b="1" dirty="0" err="1"/>
              <a:t>Imaginary</a:t>
            </a:r>
            <a:r>
              <a:rPr lang="fr-FR" b="1" dirty="0"/>
              <a:t> </a:t>
            </a:r>
            <a:r>
              <a:rPr lang="fr-FR" b="1" dirty="0" err="1"/>
              <a:t>nose</a:t>
            </a:r>
            <a:r>
              <a:rPr lang="fr-FR" b="1" dirty="0"/>
              <a:t>)</a:t>
            </a:r>
          </a:p>
        </p:txBody>
      </p:sp>
      <p:sp>
        <p:nvSpPr>
          <p:cNvPr id="17" name="ZoneTexte 16">
            <a:extLst>
              <a:ext uri="{FF2B5EF4-FFF2-40B4-BE49-F238E27FC236}">
                <a16:creationId xmlns:a16="http://schemas.microsoft.com/office/drawing/2014/main" id="{4A030CA5-9931-81E0-FD57-D4151C8EB409}"/>
              </a:ext>
            </a:extLst>
          </p:cNvPr>
          <p:cNvSpPr txBox="1"/>
          <p:nvPr/>
        </p:nvSpPr>
        <p:spPr>
          <a:xfrm>
            <a:off x="315124" y="1616838"/>
            <a:ext cx="3599651" cy="369332"/>
          </a:xfrm>
          <a:prstGeom prst="rect">
            <a:avLst/>
          </a:prstGeom>
          <a:noFill/>
        </p:spPr>
        <p:txBody>
          <a:bodyPr wrap="square" rtlCol="0">
            <a:spAutoFit/>
          </a:bodyPr>
          <a:lstStyle/>
          <a:p>
            <a:r>
              <a:rPr lang="fr-FR" sz="1800" b="1" dirty="0" err="1"/>
              <a:t>Roughing</a:t>
            </a:r>
            <a:r>
              <a:rPr lang="fr-FR" sz="1800" b="1" dirty="0"/>
              <a:t> </a:t>
            </a:r>
            <a:r>
              <a:rPr lang="fr-FR" sz="1800" dirty="0"/>
              <a:t>and</a:t>
            </a:r>
            <a:r>
              <a:rPr lang="fr-FR" sz="1800" b="1" dirty="0"/>
              <a:t> </a:t>
            </a:r>
            <a:r>
              <a:rPr lang="fr-FR" sz="1800" b="1" dirty="0" err="1"/>
              <a:t>Finishing</a:t>
            </a:r>
            <a:r>
              <a:rPr lang="fr-FR" sz="1800" b="1" dirty="0"/>
              <a:t> </a:t>
            </a:r>
            <a:r>
              <a:rPr lang="fr-FR" sz="1800" b="1" dirty="0" err="1"/>
              <a:t>operations</a:t>
            </a:r>
            <a:endParaRPr lang="fr-FR" sz="1800" b="1" dirty="0"/>
          </a:p>
        </p:txBody>
      </p:sp>
      <p:sp>
        <p:nvSpPr>
          <p:cNvPr id="18" name="ZoneTexte 17">
            <a:extLst>
              <a:ext uri="{FF2B5EF4-FFF2-40B4-BE49-F238E27FC236}">
                <a16:creationId xmlns:a16="http://schemas.microsoft.com/office/drawing/2014/main" id="{BB322752-C6FB-01E0-2E55-BAFF6BEC4968}"/>
              </a:ext>
            </a:extLst>
          </p:cNvPr>
          <p:cNvSpPr txBox="1"/>
          <p:nvPr/>
        </p:nvSpPr>
        <p:spPr>
          <a:xfrm>
            <a:off x="345439" y="2540347"/>
            <a:ext cx="8884286" cy="646331"/>
          </a:xfrm>
          <a:prstGeom prst="rect">
            <a:avLst/>
          </a:prstGeom>
          <a:noFill/>
        </p:spPr>
        <p:txBody>
          <a:bodyPr wrap="square">
            <a:spAutoFit/>
          </a:bodyPr>
          <a:lstStyle/>
          <a:p>
            <a:r>
              <a:rPr lang="fr-FR" dirty="0"/>
              <a:t>The </a:t>
            </a:r>
            <a:r>
              <a:rPr lang="fr-FR" dirty="0" err="1"/>
              <a:t>toolpath</a:t>
            </a:r>
            <a:r>
              <a:rPr lang="fr-FR" dirty="0"/>
              <a:t> </a:t>
            </a:r>
            <a:r>
              <a:rPr lang="fr-FR" dirty="0" err="1"/>
              <a:t>is</a:t>
            </a:r>
            <a:r>
              <a:rPr lang="fr-FR" dirty="0"/>
              <a:t> </a:t>
            </a:r>
            <a:r>
              <a:rPr lang="fr-FR" dirty="0" err="1"/>
              <a:t>calculated</a:t>
            </a:r>
            <a:r>
              <a:rPr lang="fr-FR" dirty="0"/>
              <a:t> on the </a:t>
            </a:r>
            <a:r>
              <a:rPr lang="fr-FR" b="1" dirty="0"/>
              <a:t>part </a:t>
            </a:r>
            <a:r>
              <a:rPr lang="fr-FR" dirty="0"/>
              <a:t>and </a:t>
            </a:r>
            <a:r>
              <a:rPr lang="fr-FR" dirty="0" err="1"/>
              <a:t>we</a:t>
            </a:r>
            <a:r>
              <a:rPr lang="fr-FR" dirty="0"/>
              <a:t> can manage </a:t>
            </a:r>
            <a:r>
              <a:rPr lang="fr-FR" dirty="0" err="1"/>
              <a:t>correctly</a:t>
            </a:r>
            <a:r>
              <a:rPr lang="fr-FR" dirty="0"/>
              <a:t> the </a:t>
            </a:r>
            <a:r>
              <a:rPr lang="fr-FR" b="1" dirty="0" err="1"/>
              <a:t>rapid</a:t>
            </a:r>
            <a:r>
              <a:rPr lang="fr-FR" b="1" dirty="0"/>
              <a:t> motions </a:t>
            </a:r>
            <a:r>
              <a:rPr lang="fr-FR" dirty="0"/>
              <a:t>of cycle (</a:t>
            </a:r>
            <a:r>
              <a:rPr lang="fr-FR" dirty="0" err="1"/>
              <a:t>take</a:t>
            </a:r>
            <a:r>
              <a:rPr lang="fr-FR" dirty="0"/>
              <a:t> and lose of correction) and inter-cycles </a:t>
            </a:r>
            <a:r>
              <a:rPr lang="fr-FR" dirty="0" err="1"/>
              <a:t>because</a:t>
            </a:r>
            <a:r>
              <a:rPr lang="fr-FR" dirty="0"/>
              <a:t> </a:t>
            </a:r>
            <a:r>
              <a:rPr lang="fr-FR" dirty="0" err="1"/>
              <a:t>we</a:t>
            </a:r>
            <a:r>
              <a:rPr lang="fr-FR" dirty="0"/>
              <a:t> know how the </a:t>
            </a:r>
            <a:r>
              <a:rPr lang="fr-FR" dirty="0" err="1"/>
              <a:t>tool</a:t>
            </a:r>
            <a:r>
              <a:rPr lang="fr-FR" dirty="0"/>
              <a:t> </a:t>
            </a:r>
            <a:r>
              <a:rPr lang="fr-FR" dirty="0" err="1"/>
              <a:t>is</a:t>
            </a:r>
            <a:r>
              <a:rPr lang="fr-FR" dirty="0"/>
              <a:t> </a:t>
            </a:r>
            <a:r>
              <a:rPr lang="fr-FR" dirty="0" err="1"/>
              <a:t>piloted</a:t>
            </a:r>
            <a:r>
              <a:rPr lang="fr-FR" dirty="0"/>
              <a:t>. </a:t>
            </a:r>
            <a:endParaRPr lang="fr-FR" b="1" dirty="0"/>
          </a:p>
        </p:txBody>
      </p:sp>
      <p:sp>
        <p:nvSpPr>
          <p:cNvPr id="19" name="ZoneTexte 18">
            <a:extLst>
              <a:ext uri="{FF2B5EF4-FFF2-40B4-BE49-F238E27FC236}">
                <a16:creationId xmlns:a16="http://schemas.microsoft.com/office/drawing/2014/main" id="{6099FDBB-9483-5AA1-0979-B9C2E484953C}"/>
              </a:ext>
            </a:extLst>
          </p:cNvPr>
          <p:cNvSpPr txBox="1"/>
          <p:nvPr/>
        </p:nvSpPr>
        <p:spPr>
          <a:xfrm>
            <a:off x="348448" y="3306069"/>
            <a:ext cx="5512435" cy="338554"/>
          </a:xfrm>
          <a:prstGeom prst="rect">
            <a:avLst/>
          </a:prstGeom>
          <a:noFill/>
        </p:spPr>
        <p:txBody>
          <a:bodyPr wrap="square">
            <a:spAutoFit/>
          </a:bodyPr>
          <a:lstStyle/>
          <a:p>
            <a:r>
              <a:rPr lang="fr-FR" sz="1600" dirty="0"/>
              <a:t>Former option </a:t>
            </a:r>
            <a:r>
              <a:rPr lang="fr-FR" sz="1600" b="1" dirty="0"/>
              <a:t>Part</a:t>
            </a:r>
            <a:r>
              <a:rPr lang="fr-FR" sz="1600" dirty="0"/>
              <a:t> </a:t>
            </a:r>
            <a:r>
              <a:rPr lang="fr-FR" sz="1600" dirty="0" err="1"/>
              <a:t>is</a:t>
            </a:r>
            <a:r>
              <a:rPr lang="fr-FR" sz="1600" dirty="0"/>
              <a:t> </a:t>
            </a:r>
            <a:r>
              <a:rPr lang="fr-FR" sz="1600" dirty="0" err="1"/>
              <a:t>now</a:t>
            </a:r>
            <a:r>
              <a:rPr lang="fr-FR" sz="1600" dirty="0"/>
              <a:t> </a:t>
            </a:r>
            <a:r>
              <a:rPr lang="fr-FR" sz="1600" dirty="0" err="1"/>
              <a:t>called</a:t>
            </a:r>
            <a:r>
              <a:rPr lang="fr-FR" sz="1600" dirty="0"/>
              <a:t> </a:t>
            </a:r>
            <a:r>
              <a:rPr lang="fr-FR" sz="1600" b="1" dirty="0"/>
              <a:t>Part (Tool center)</a:t>
            </a:r>
          </a:p>
        </p:txBody>
      </p:sp>
      <p:sp>
        <p:nvSpPr>
          <p:cNvPr id="20" name="ZoneTexte 19">
            <a:extLst>
              <a:ext uri="{FF2B5EF4-FFF2-40B4-BE49-F238E27FC236}">
                <a16:creationId xmlns:a16="http://schemas.microsoft.com/office/drawing/2014/main" id="{BA1F1D8A-E11A-4D00-43AA-6E0EAECDB092}"/>
              </a:ext>
            </a:extLst>
          </p:cNvPr>
          <p:cNvSpPr txBox="1"/>
          <p:nvPr/>
        </p:nvSpPr>
        <p:spPr>
          <a:xfrm>
            <a:off x="345439" y="4199248"/>
            <a:ext cx="6598286" cy="830997"/>
          </a:xfrm>
          <a:prstGeom prst="rect">
            <a:avLst/>
          </a:prstGeom>
          <a:noFill/>
        </p:spPr>
        <p:txBody>
          <a:bodyPr wrap="square">
            <a:spAutoFit/>
          </a:bodyPr>
          <a:lstStyle/>
          <a:p>
            <a:r>
              <a:rPr lang="fr-FR" sz="1600" dirty="0"/>
              <a:t>This option enables to fix an issue in the inter-cycle </a:t>
            </a:r>
            <a:r>
              <a:rPr lang="fr-FR" sz="1600" dirty="0" err="1"/>
              <a:t>rapid</a:t>
            </a:r>
            <a:r>
              <a:rPr lang="fr-FR" sz="1600" dirty="0"/>
              <a:t> motion for:</a:t>
            </a:r>
          </a:p>
          <a:p>
            <a:pPr marL="285750" indent="-285750">
              <a:buFontTx/>
              <a:buChar char="-"/>
            </a:pPr>
            <a:r>
              <a:rPr lang="fr-FR" sz="1600" b="1" dirty="0" err="1"/>
              <a:t>Roughing</a:t>
            </a:r>
            <a:r>
              <a:rPr lang="fr-FR" sz="1600" b="1" dirty="0"/>
              <a:t> </a:t>
            </a:r>
            <a:r>
              <a:rPr lang="fr-FR" sz="1600" dirty="0"/>
              <a:t>and</a:t>
            </a:r>
            <a:r>
              <a:rPr lang="fr-FR" sz="1600" b="1" dirty="0"/>
              <a:t> </a:t>
            </a:r>
            <a:r>
              <a:rPr lang="fr-FR" sz="1600" b="1" dirty="0" err="1"/>
              <a:t>finishing</a:t>
            </a:r>
            <a:r>
              <a:rPr lang="fr-FR" sz="1600" b="1" dirty="0"/>
              <a:t> </a:t>
            </a:r>
            <a:r>
              <a:rPr lang="fr-FR" sz="1600" dirty="0" err="1"/>
              <a:t>operations</a:t>
            </a:r>
            <a:r>
              <a:rPr lang="fr-FR" sz="1600" dirty="0"/>
              <a:t> </a:t>
            </a:r>
            <a:r>
              <a:rPr lang="fr-FR" sz="1600" dirty="0" err="1"/>
              <a:t>programmed</a:t>
            </a:r>
            <a:r>
              <a:rPr lang="fr-FR" sz="1600" dirty="0"/>
              <a:t> </a:t>
            </a:r>
            <a:r>
              <a:rPr lang="fr-FR" sz="1600" b="1" dirty="0" err="1"/>
              <a:t>with</a:t>
            </a:r>
            <a:r>
              <a:rPr lang="fr-FR" sz="1600" b="1" dirty="0"/>
              <a:t> the </a:t>
            </a:r>
            <a:r>
              <a:rPr lang="fr-FR" sz="1600" b="1" dirty="0" err="1"/>
              <a:t>same</a:t>
            </a:r>
            <a:r>
              <a:rPr lang="fr-FR" sz="1600" b="1" dirty="0"/>
              <a:t> </a:t>
            </a:r>
            <a:r>
              <a:rPr lang="fr-FR" sz="1600" b="1" dirty="0" err="1"/>
              <a:t>tool</a:t>
            </a:r>
            <a:endParaRPr lang="fr-FR" sz="1600" b="1" dirty="0"/>
          </a:p>
          <a:p>
            <a:pPr marL="285750" indent="-285750">
              <a:buFontTx/>
              <a:buChar char="-"/>
            </a:pPr>
            <a:r>
              <a:rPr lang="fr-FR" sz="1600" dirty="0" err="1"/>
              <a:t>Roughing</a:t>
            </a:r>
            <a:r>
              <a:rPr lang="fr-FR" sz="1600" dirty="0"/>
              <a:t> </a:t>
            </a:r>
            <a:r>
              <a:rPr lang="fr-FR" sz="1600" dirty="0" err="1"/>
              <a:t>toolpath</a:t>
            </a:r>
            <a:r>
              <a:rPr lang="fr-FR" sz="1600" dirty="0"/>
              <a:t> in </a:t>
            </a:r>
            <a:r>
              <a:rPr lang="fr-FR" sz="1600" b="1" dirty="0" err="1"/>
              <a:t>Imaginary</a:t>
            </a:r>
            <a:r>
              <a:rPr lang="fr-FR" sz="1600" b="1" dirty="0"/>
              <a:t> </a:t>
            </a:r>
            <a:r>
              <a:rPr lang="fr-FR" sz="1600" b="1" dirty="0" err="1"/>
              <a:t>Nose</a:t>
            </a:r>
            <a:r>
              <a:rPr lang="fr-FR" sz="1600" b="1" dirty="0"/>
              <a:t>, </a:t>
            </a:r>
            <a:r>
              <a:rPr lang="fr-FR" sz="1600" dirty="0" err="1"/>
              <a:t>Finishing</a:t>
            </a:r>
            <a:r>
              <a:rPr lang="fr-FR" sz="1600" dirty="0"/>
              <a:t> in </a:t>
            </a:r>
            <a:r>
              <a:rPr lang="fr-FR" sz="1600" b="1" dirty="0"/>
              <a:t>Part</a:t>
            </a:r>
          </a:p>
        </p:txBody>
      </p:sp>
      <p:pic>
        <p:nvPicPr>
          <p:cNvPr id="5" name="Image 4">
            <a:extLst>
              <a:ext uri="{FF2B5EF4-FFF2-40B4-BE49-F238E27FC236}">
                <a16:creationId xmlns:a16="http://schemas.microsoft.com/office/drawing/2014/main" id="{EBBD27E5-8F01-19FA-52DA-38D9374DD522}"/>
              </a:ext>
            </a:extLst>
          </p:cNvPr>
          <p:cNvPicPr>
            <a:picLocks noChangeAspect="1"/>
          </p:cNvPicPr>
          <p:nvPr/>
        </p:nvPicPr>
        <p:blipFill>
          <a:blip r:embed="rId3"/>
          <a:stretch>
            <a:fillRect/>
          </a:stretch>
        </p:blipFill>
        <p:spPr>
          <a:xfrm>
            <a:off x="7820023" y="5169981"/>
            <a:ext cx="4295965" cy="832551"/>
          </a:xfrm>
          <a:prstGeom prst="rect">
            <a:avLst/>
          </a:prstGeom>
        </p:spPr>
      </p:pic>
      <p:sp>
        <p:nvSpPr>
          <p:cNvPr id="8" name="ZoneTexte 7">
            <a:extLst>
              <a:ext uri="{FF2B5EF4-FFF2-40B4-BE49-F238E27FC236}">
                <a16:creationId xmlns:a16="http://schemas.microsoft.com/office/drawing/2014/main" id="{56DF8423-2FC1-03BE-08AE-516C9C4EDC9A}"/>
              </a:ext>
            </a:extLst>
          </p:cNvPr>
          <p:cNvSpPr txBox="1"/>
          <p:nvPr/>
        </p:nvSpPr>
        <p:spPr>
          <a:xfrm>
            <a:off x="315124" y="5154144"/>
            <a:ext cx="7152476" cy="584775"/>
          </a:xfrm>
          <a:prstGeom prst="rect">
            <a:avLst/>
          </a:prstGeom>
          <a:noFill/>
        </p:spPr>
        <p:txBody>
          <a:bodyPr wrap="square">
            <a:spAutoFit/>
          </a:bodyPr>
          <a:lstStyle/>
          <a:p>
            <a:r>
              <a:rPr lang="fr-FR" sz="1600" dirty="0"/>
              <a:t>In </a:t>
            </a:r>
            <a:r>
              <a:rPr lang="fr-FR" sz="1600" dirty="0" err="1"/>
              <a:t>this</a:t>
            </a:r>
            <a:r>
              <a:rPr lang="fr-FR" sz="1600" dirty="0"/>
              <a:t> situation, </a:t>
            </a:r>
            <a:r>
              <a:rPr lang="fr-FR" sz="1600" dirty="0" err="1"/>
              <a:t>we</a:t>
            </a:r>
            <a:r>
              <a:rPr lang="fr-FR" sz="1600" dirty="0"/>
              <a:t> </a:t>
            </a:r>
            <a:r>
              <a:rPr lang="fr-FR" sz="1600" dirty="0" err="1"/>
              <a:t>also</a:t>
            </a:r>
            <a:r>
              <a:rPr lang="fr-FR" sz="1600" dirty="0"/>
              <a:t> </a:t>
            </a:r>
            <a:r>
              <a:rPr lang="fr-FR" sz="1600" dirty="0" err="1"/>
              <a:t>advise</a:t>
            </a:r>
            <a:r>
              <a:rPr lang="fr-FR" sz="1600" dirty="0"/>
              <a:t> to force the P Point option </a:t>
            </a:r>
            <a:r>
              <a:rPr lang="fr-FR" sz="1600" dirty="0" err="1"/>
              <a:t>directly</a:t>
            </a:r>
            <a:r>
              <a:rPr lang="fr-FR" sz="1600" dirty="0"/>
              <a:t> in the </a:t>
            </a:r>
            <a:r>
              <a:rPr lang="fr-FR" sz="1600" dirty="0" err="1"/>
              <a:t>tool</a:t>
            </a:r>
            <a:r>
              <a:rPr lang="fr-FR" sz="1600" dirty="0"/>
              <a:t> page, </a:t>
            </a:r>
            <a:r>
              <a:rPr lang="fr-FR" sz="1600" dirty="0" err="1"/>
              <a:t>so</a:t>
            </a:r>
            <a:r>
              <a:rPr lang="fr-FR" sz="1600" dirty="0"/>
              <a:t> </a:t>
            </a:r>
            <a:r>
              <a:rPr lang="fr-FR" sz="1600" dirty="0" err="1"/>
              <a:t>that</a:t>
            </a:r>
            <a:r>
              <a:rPr lang="fr-FR" sz="1600" dirty="0"/>
              <a:t> </a:t>
            </a:r>
            <a:r>
              <a:rPr lang="fr-FR" sz="1600" dirty="0" err="1"/>
              <a:t>you</a:t>
            </a:r>
            <a:r>
              <a:rPr lang="fr-FR" sz="1600" dirty="0"/>
              <a:t> </a:t>
            </a:r>
            <a:r>
              <a:rPr lang="fr-FR" sz="1600" dirty="0" err="1"/>
              <a:t>cannot</a:t>
            </a:r>
            <a:r>
              <a:rPr lang="fr-FR" sz="1600" dirty="0"/>
              <a:t> have 2 </a:t>
            </a:r>
            <a:r>
              <a:rPr lang="fr-FR" sz="1600" dirty="0" err="1"/>
              <a:t>different</a:t>
            </a:r>
            <a:r>
              <a:rPr lang="fr-FR" sz="1600" dirty="0"/>
              <a:t> </a:t>
            </a:r>
            <a:r>
              <a:rPr lang="fr-FR" sz="1600" dirty="0" err="1"/>
              <a:t>piloted</a:t>
            </a:r>
            <a:r>
              <a:rPr lang="fr-FR" sz="1600" dirty="0"/>
              <a:t> points for the </a:t>
            </a:r>
            <a:r>
              <a:rPr lang="fr-FR" sz="1600" dirty="0" err="1"/>
              <a:t>same</a:t>
            </a:r>
            <a:r>
              <a:rPr lang="fr-FR" sz="1600" dirty="0"/>
              <a:t> </a:t>
            </a:r>
            <a:r>
              <a:rPr lang="fr-FR" sz="1600" dirty="0" err="1"/>
              <a:t>tool</a:t>
            </a:r>
            <a:r>
              <a:rPr lang="fr-FR" sz="1600" dirty="0"/>
              <a:t>!</a:t>
            </a:r>
          </a:p>
        </p:txBody>
      </p:sp>
      <p:cxnSp>
        <p:nvCxnSpPr>
          <p:cNvPr id="12" name="Connecteur droit avec flèche 11">
            <a:extLst>
              <a:ext uri="{FF2B5EF4-FFF2-40B4-BE49-F238E27FC236}">
                <a16:creationId xmlns:a16="http://schemas.microsoft.com/office/drawing/2014/main" id="{9D0F83E8-CC3D-FB55-D09D-AC28622128E8}"/>
              </a:ext>
            </a:extLst>
          </p:cNvPr>
          <p:cNvCxnSpPr>
            <a:cxnSpLocks/>
          </p:cNvCxnSpPr>
          <p:nvPr/>
        </p:nvCxnSpPr>
        <p:spPr>
          <a:xfrm>
            <a:off x="7296150" y="5323212"/>
            <a:ext cx="1343025" cy="22449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430D3FB9-4666-0FC7-646F-DD032B8EC9C7}"/>
              </a:ext>
            </a:extLst>
          </p:cNvPr>
          <p:cNvGrpSpPr/>
          <p:nvPr/>
        </p:nvGrpSpPr>
        <p:grpSpPr>
          <a:xfrm>
            <a:off x="10901142" y="314548"/>
            <a:ext cx="845672" cy="809283"/>
            <a:chOff x="10127164" y="5361875"/>
            <a:chExt cx="737060" cy="700541"/>
          </a:xfrm>
        </p:grpSpPr>
        <p:sp>
          <p:nvSpPr>
            <p:cNvPr id="6" name="Rectangle : coins arrondis 5">
              <a:extLst>
                <a:ext uri="{FF2B5EF4-FFF2-40B4-BE49-F238E27FC236}">
                  <a16:creationId xmlns:a16="http://schemas.microsoft.com/office/drawing/2014/main" id="{0BC3027F-76F3-3A61-B1E9-F44244CB11E8}"/>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riangle isocèle 8">
              <a:extLst>
                <a:ext uri="{FF2B5EF4-FFF2-40B4-BE49-F238E27FC236}">
                  <a16:creationId xmlns:a16="http://schemas.microsoft.com/office/drawing/2014/main" id="{B0124F03-73E5-8628-073C-2226E5C5F513}"/>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14C2BF72-E470-24E7-BE99-81F66DFDB2BC}"/>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72</a:t>
              </a:r>
              <a:endParaRPr lang="fr-FR" b="1" dirty="0">
                <a:solidFill>
                  <a:schemeClr val="bg1"/>
                </a:solidFill>
              </a:endParaRPr>
            </a:p>
          </p:txBody>
        </p:sp>
      </p:grpSp>
    </p:spTree>
    <p:extLst>
      <p:ext uri="{BB962C8B-B14F-4D97-AF65-F5344CB8AC3E}">
        <p14:creationId xmlns:p14="http://schemas.microsoft.com/office/powerpoint/2010/main" val="27314366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53FB01-5D3C-BD78-C1EE-968BC67DFB0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0FF0BB38-DFEF-579B-4046-C1679D086036}"/>
              </a:ext>
            </a:extLst>
          </p:cNvPr>
          <p:cNvSpPr txBox="1"/>
          <p:nvPr/>
        </p:nvSpPr>
        <p:spPr>
          <a:xfrm>
            <a:off x="361024" y="819683"/>
            <a:ext cx="7776864" cy="646331"/>
          </a:xfrm>
          <a:prstGeom prst="rect">
            <a:avLst/>
          </a:prstGeom>
          <a:noFill/>
        </p:spPr>
        <p:txBody>
          <a:bodyPr wrap="square" rtlCol="0">
            <a:spAutoFit/>
          </a:bodyPr>
          <a:lstStyle/>
          <a:p>
            <a:r>
              <a:rPr lang="fr-FR" sz="3600" err="1">
                <a:latin typeface="Calibri" panose="020F0502020204030204" pitchFamily="34" charset="0"/>
              </a:rPr>
              <a:t>Turning</a:t>
            </a:r>
            <a:r>
              <a:rPr lang="fr-FR" sz="3600">
                <a:latin typeface="Calibri" panose="020F0502020204030204" pitchFamily="34" charset="0"/>
              </a:rPr>
              <a:t> / </a:t>
            </a:r>
            <a:r>
              <a:rPr lang="fr-FR" sz="3600" err="1">
                <a:latin typeface="Calibri" panose="020F0502020204030204" pitchFamily="34" charset="0"/>
              </a:rPr>
              <a:t>Toolpath</a:t>
            </a:r>
            <a:endParaRPr lang="fr-FR" sz="3600">
              <a:latin typeface="Calibri" panose="020F0502020204030204" pitchFamily="34" charset="0"/>
            </a:endParaRPr>
          </a:p>
        </p:txBody>
      </p:sp>
      <p:sp>
        <p:nvSpPr>
          <p:cNvPr id="10" name="ZoneTexte 9">
            <a:extLst>
              <a:ext uri="{FF2B5EF4-FFF2-40B4-BE49-F238E27FC236}">
                <a16:creationId xmlns:a16="http://schemas.microsoft.com/office/drawing/2014/main" id="{7243A5C3-BF43-89C2-7AC2-29F590AA6242}"/>
              </a:ext>
            </a:extLst>
          </p:cNvPr>
          <p:cNvSpPr txBox="1"/>
          <p:nvPr/>
        </p:nvSpPr>
        <p:spPr>
          <a:xfrm>
            <a:off x="6884128" y="5234864"/>
            <a:ext cx="4846150" cy="369332"/>
          </a:xfrm>
          <a:prstGeom prst="rect">
            <a:avLst/>
          </a:prstGeom>
          <a:noFill/>
        </p:spPr>
        <p:txBody>
          <a:bodyPr wrap="square">
            <a:spAutoFit/>
          </a:bodyPr>
          <a:lstStyle/>
          <a:p>
            <a:r>
              <a:rPr lang="fr-FR" dirty="0"/>
              <a:t>The </a:t>
            </a:r>
            <a:r>
              <a:rPr lang="fr-FR" b="1" dirty="0"/>
              <a:t>chip-</a:t>
            </a:r>
            <a:r>
              <a:rPr lang="fr-FR" b="1" dirty="0" err="1"/>
              <a:t>breaking</a:t>
            </a:r>
            <a:r>
              <a:rPr lang="fr-FR" dirty="0"/>
              <a:t> options are </a:t>
            </a:r>
            <a:r>
              <a:rPr lang="fr-FR" dirty="0" err="1"/>
              <a:t>added</a:t>
            </a:r>
            <a:r>
              <a:rPr lang="fr-FR" dirty="0"/>
              <a:t> to </a:t>
            </a:r>
            <a:r>
              <a:rPr lang="fr-FR" dirty="0" err="1"/>
              <a:t>this</a:t>
            </a:r>
            <a:r>
              <a:rPr lang="fr-FR" dirty="0"/>
              <a:t> cycle.</a:t>
            </a:r>
          </a:p>
        </p:txBody>
      </p:sp>
      <p:sp>
        <p:nvSpPr>
          <p:cNvPr id="8" name="ZoneTexte 7">
            <a:extLst>
              <a:ext uri="{FF2B5EF4-FFF2-40B4-BE49-F238E27FC236}">
                <a16:creationId xmlns:a16="http://schemas.microsoft.com/office/drawing/2014/main" id="{16539208-B439-C15A-592B-94D934D1062F}"/>
              </a:ext>
            </a:extLst>
          </p:cNvPr>
          <p:cNvSpPr txBox="1"/>
          <p:nvPr/>
        </p:nvSpPr>
        <p:spPr>
          <a:xfrm>
            <a:off x="361024" y="3409892"/>
            <a:ext cx="6136228" cy="1077218"/>
          </a:xfrm>
          <a:prstGeom prst="rect">
            <a:avLst/>
          </a:prstGeom>
          <a:noFill/>
        </p:spPr>
        <p:txBody>
          <a:bodyPr wrap="square">
            <a:spAutoFit/>
          </a:bodyPr>
          <a:lstStyle/>
          <a:p>
            <a:r>
              <a:rPr lang="fr-FR" sz="1600" dirty="0"/>
              <a:t>This type of return has 3 modes:</a:t>
            </a:r>
          </a:p>
          <a:p>
            <a:pPr marL="285750" indent="-285750">
              <a:buFontTx/>
              <a:buChar char="-"/>
            </a:pPr>
            <a:r>
              <a:rPr lang="fr-FR" sz="1600" b="1" dirty="0"/>
              <a:t>none</a:t>
            </a:r>
            <a:r>
              <a:rPr lang="fr-FR" sz="1600" dirty="0"/>
              <a:t>: the </a:t>
            </a:r>
            <a:r>
              <a:rPr lang="fr-FR" sz="1600" dirty="0" err="1"/>
              <a:t>leadout</a:t>
            </a:r>
            <a:r>
              <a:rPr lang="fr-FR" sz="1600" dirty="0"/>
              <a:t> </a:t>
            </a:r>
            <a:r>
              <a:rPr lang="fr-FR" sz="1600" dirty="0" err="1"/>
              <a:t>is</a:t>
            </a:r>
            <a:r>
              <a:rPr lang="fr-FR" sz="1600" dirty="0"/>
              <a:t> not </a:t>
            </a:r>
            <a:r>
              <a:rPr lang="fr-FR" sz="1600" dirty="0" err="1"/>
              <a:t>applied</a:t>
            </a:r>
            <a:endParaRPr lang="fr-FR" sz="1600" dirty="0"/>
          </a:p>
          <a:p>
            <a:pPr marL="285750" indent="-285750">
              <a:buFontTx/>
              <a:buChar char="-"/>
            </a:pPr>
            <a:r>
              <a:rPr lang="fr-FR" sz="1600" b="1" dirty="0"/>
              <a:t>Partial</a:t>
            </a:r>
            <a:r>
              <a:rPr lang="fr-FR" sz="1600" dirty="0"/>
              <a:t>: the return </a:t>
            </a:r>
            <a:r>
              <a:rPr lang="fr-FR" sz="1600" dirty="0" err="1"/>
              <a:t>is</a:t>
            </a:r>
            <a:r>
              <a:rPr lang="fr-FR" sz="1600" dirty="0"/>
              <a:t> </a:t>
            </a:r>
            <a:r>
              <a:rPr lang="fr-FR" sz="1600" dirty="0" err="1"/>
              <a:t>applied</a:t>
            </a:r>
            <a:r>
              <a:rPr lang="fr-FR" sz="1600" dirty="0"/>
              <a:t> </a:t>
            </a:r>
            <a:r>
              <a:rPr lang="fr-FR" sz="1600" dirty="0" err="1"/>
              <a:t>only</a:t>
            </a:r>
            <a:r>
              <a:rPr lang="fr-FR" sz="1600" dirty="0"/>
              <a:t> </a:t>
            </a:r>
            <a:r>
              <a:rPr lang="fr-FR" sz="1600" dirty="0" err="1"/>
              <a:t>while</a:t>
            </a:r>
            <a:r>
              <a:rPr lang="fr-FR" sz="1600" dirty="0"/>
              <a:t> </a:t>
            </a:r>
            <a:r>
              <a:rPr lang="fr-FR" sz="1600" dirty="0" err="1"/>
              <a:t>going</a:t>
            </a:r>
            <a:r>
              <a:rPr lang="fr-FR" sz="1600" dirty="0"/>
              <a:t> out of </a:t>
            </a:r>
            <a:r>
              <a:rPr lang="fr-FR" sz="1600" dirty="0" err="1"/>
              <a:t>undercut</a:t>
            </a:r>
            <a:r>
              <a:rPr lang="fr-FR" sz="1600" dirty="0"/>
              <a:t> areas</a:t>
            </a:r>
          </a:p>
          <a:p>
            <a:pPr marL="285750" indent="-285750">
              <a:buFontTx/>
              <a:buChar char="-"/>
            </a:pPr>
            <a:r>
              <a:rPr lang="fr-FR" sz="1600" b="1" dirty="0"/>
              <a:t>Total</a:t>
            </a:r>
            <a:r>
              <a:rPr lang="fr-FR" sz="1600" dirty="0"/>
              <a:t>: the return </a:t>
            </a:r>
            <a:r>
              <a:rPr lang="fr-FR" sz="1600" dirty="0" err="1"/>
              <a:t>is</a:t>
            </a:r>
            <a:r>
              <a:rPr lang="fr-FR" sz="1600" dirty="0"/>
              <a:t> </a:t>
            </a:r>
            <a:r>
              <a:rPr lang="fr-FR" sz="1600" dirty="0" err="1"/>
              <a:t>applied</a:t>
            </a:r>
            <a:r>
              <a:rPr lang="fr-FR" sz="1600" dirty="0"/>
              <a:t> in all the cases.</a:t>
            </a:r>
          </a:p>
        </p:txBody>
      </p:sp>
      <p:sp>
        <p:nvSpPr>
          <p:cNvPr id="7" name="Rectangle 6">
            <a:extLst>
              <a:ext uri="{FF2B5EF4-FFF2-40B4-BE49-F238E27FC236}">
                <a16:creationId xmlns:a16="http://schemas.microsoft.com/office/drawing/2014/main" id="{EFC3D294-8519-24F9-0E71-4B90CA4A0C5D}"/>
              </a:ext>
            </a:extLst>
          </p:cNvPr>
          <p:cNvSpPr/>
          <p:nvPr/>
        </p:nvSpPr>
        <p:spPr>
          <a:xfrm>
            <a:off x="9585078" y="1533154"/>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CAM-Team - </a:t>
            </a:r>
            <a:r>
              <a:rPr lang="fr-FR" b="1" dirty="0">
                <a:solidFill>
                  <a:srgbClr val="C00000"/>
                </a:solidFill>
              </a:rPr>
              <a:t>15240</a:t>
            </a:r>
          </a:p>
        </p:txBody>
      </p:sp>
      <p:sp>
        <p:nvSpPr>
          <p:cNvPr id="11" name="ZoneTexte 10">
            <a:extLst>
              <a:ext uri="{FF2B5EF4-FFF2-40B4-BE49-F238E27FC236}">
                <a16:creationId xmlns:a16="http://schemas.microsoft.com/office/drawing/2014/main" id="{4B46A898-48E8-B153-D863-081F17AC3FC3}"/>
              </a:ext>
            </a:extLst>
          </p:cNvPr>
          <p:cNvSpPr txBox="1"/>
          <p:nvPr/>
        </p:nvSpPr>
        <p:spPr>
          <a:xfrm>
            <a:off x="335360" y="1616838"/>
            <a:ext cx="2700950" cy="369332"/>
          </a:xfrm>
          <a:prstGeom prst="rect">
            <a:avLst/>
          </a:prstGeom>
          <a:noFill/>
        </p:spPr>
        <p:txBody>
          <a:bodyPr wrap="square">
            <a:spAutoFit/>
          </a:bodyPr>
          <a:lstStyle/>
          <a:p>
            <a:r>
              <a:rPr lang="fr-FR" b="1" dirty="0" err="1"/>
              <a:t>turnyuGO</a:t>
            </a:r>
            <a:endParaRPr lang="fr-FR" b="1" dirty="0"/>
          </a:p>
        </p:txBody>
      </p:sp>
      <p:sp>
        <p:nvSpPr>
          <p:cNvPr id="14" name="ZoneTexte 13">
            <a:extLst>
              <a:ext uri="{FF2B5EF4-FFF2-40B4-BE49-F238E27FC236}">
                <a16:creationId xmlns:a16="http://schemas.microsoft.com/office/drawing/2014/main" id="{0140ED17-D722-39D8-189F-6B38DEFB11C9}"/>
              </a:ext>
            </a:extLst>
          </p:cNvPr>
          <p:cNvSpPr txBox="1"/>
          <p:nvPr/>
        </p:nvSpPr>
        <p:spPr>
          <a:xfrm>
            <a:off x="6867575" y="1986170"/>
            <a:ext cx="5046787" cy="1200329"/>
          </a:xfrm>
          <a:prstGeom prst="rect">
            <a:avLst/>
          </a:prstGeom>
          <a:noFill/>
        </p:spPr>
        <p:txBody>
          <a:bodyPr wrap="square">
            <a:spAutoFit/>
          </a:bodyPr>
          <a:lstStyle/>
          <a:p>
            <a:r>
              <a:rPr lang="fr-FR" dirty="0" err="1"/>
              <a:t>We</a:t>
            </a:r>
            <a:r>
              <a:rPr lang="fr-FR" dirty="0"/>
              <a:t> </a:t>
            </a:r>
            <a:r>
              <a:rPr lang="fr-FR" dirty="0" err="1"/>
              <a:t>improved</a:t>
            </a:r>
            <a:r>
              <a:rPr lang="fr-FR" dirty="0"/>
              <a:t> the </a:t>
            </a:r>
            <a:r>
              <a:rPr lang="fr-FR" b="1" dirty="0"/>
              <a:t>chip-</a:t>
            </a:r>
            <a:r>
              <a:rPr lang="fr-FR" b="1" dirty="0" err="1"/>
              <a:t>breaking</a:t>
            </a:r>
            <a:r>
              <a:rPr lang="fr-FR" dirty="0"/>
              <a:t> </a:t>
            </a:r>
            <a:r>
              <a:rPr lang="fr-FR" dirty="0" err="1"/>
              <a:t>when</a:t>
            </a:r>
            <a:r>
              <a:rPr lang="fr-FR" dirty="0"/>
              <a:t> ‘</a:t>
            </a:r>
            <a:r>
              <a:rPr lang="fr-FR" dirty="0" err="1"/>
              <a:t>Retraction</a:t>
            </a:r>
            <a:r>
              <a:rPr lang="fr-FR" dirty="0"/>
              <a:t>’ </a:t>
            </a:r>
            <a:r>
              <a:rPr lang="fr-FR" dirty="0" err="1"/>
              <a:t>is</a:t>
            </a:r>
            <a:r>
              <a:rPr lang="fr-FR" dirty="0"/>
              <a:t> set to ‘Profile’. </a:t>
            </a:r>
            <a:r>
              <a:rPr lang="fr-FR" dirty="0" err="1"/>
              <a:t>Previously</a:t>
            </a:r>
            <a:r>
              <a:rPr lang="fr-FR" dirty="0"/>
              <a:t>, the last </a:t>
            </a:r>
            <a:r>
              <a:rPr lang="fr-FR" dirty="0" err="1"/>
              <a:t>pass</a:t>
            </a:r>
            <a:r>
              <a:rPr lang="fr-FR" dirty="0"/>
              <a:t> </a:t>
            </a:r>
            <a:r>
              <a:rPr lang="fr-FR" dirty="0" err="1"/>
              <a:t>that</a:t>
            </a:r>
            <a:r>
              <a:rPr lang="fr-FR" dirty="0"/>
              <a:t> </a:t>
            </a:r>
            <a:r>
              <a:rPr lang="fr-FR" dirty="0" err="1"/>
              <a:t>follows</a:t>
            </a:r>
            <a:r>
              <a:rPr lang="fr-FR" dirty="0"/>
              <a:t> the profile </a:t>
            </a:r>
            <a:r>
              <a:rPr lang="fr-FR" dirty="0" err="1"/>
              <a:t>was</a:t>
            </a:r>
            <a:r>
              <a:rPr lang="fr-FR" dirty="0"/>
              <a:t> not </a:t>
            </a:r>
            <a:r>
              <a:rPr lang="fr-FR" dirty="0" err="1"/>
              <a:t>considered</a:t>
            </a:r>
            <a:r>
              <a:rPr lang="fr-FR" dirty="0"/>
              <a:t> by chip-</a:t>
            </a:r>
            <a:r>
              <a:rPr lang="fr-FR" dirty="0" err="1"/>
              <a:t>breaking</a:t>
            </a:r>
            <a:r>
              <a:rPr lang="fr-FR" dirty="0"/>
              <a:t>: </a:t>
            </a:r>
            <a:r>
              <a:rPr lang="fr-FR" dirty="0" err="1"/>
              <a:t>it</a:t>
            </a:r>
            <a:r>
              <a:rPr lang="fr-FR" dirty="0"/>
              <a:t> </a:t>
            </a:r>
            <a:r>
              <a:rPr lang="fr-FR" dirty="0" err="1"/>
              <a:t>is</a:t>
            </a:r>
            <a:r>
              <a:rPr lang="fr-FR" dirty="0"/>
              <a:t> </a:t>
            </a:r>
            <a:r>
              <a:rPr lang="fr-FR" dirty="0" err="1"/>
              <a:t>done</a:t>
            </a:r>
            <a:r>
              <a:rPr lang="fr-FR" dirty="0"/>
              <a:t> in V6.10 but a </a:t>
            </a:r>
            <a:r>
              <a:rPr lang="fr-FR" dirty="0" err="1"/>
              <a:t>dwell</a:t>
            </a:r>
            <a:r>
              <a:rPr lang="fr-FR" dirty="0"/>
              <a:t> </a:t>
            </a:r>
            <a:r>
              <a:rPr lang="fr-FR" dirty="0" err="1"/>
              <a:t>is</a:t>
            </a:r>
            <a:r>
              <a:rPr lang="fr-FR" dirty="0"/>
              <a:t> </a:t>
            </a:r>
            <a:r>
              <a:rPr lang="fr-FR" dirty="0" err="1"/>
              <a:t>applied</a:t>
            </a:r>
            <a:r>
              <a:rPr lang="fr-FR" dirty="0"/>
              <a:t>, not a </a:t>
            </a:r>
            <a:r>
              <a:rPr lang="fr-FR" dirty="0" err="1"/>
              <a:t>retract</a:t>
            </a:r>
            <a:r>
              <a:rPr lang="fr-FR" dirty="0"/>
              <a:t>.</a:t>
            </a:r>
          </a:p>
        </p:txBody>
      </p:sp>
      <p:sp>
        <p:nvSpPr>
          <p:cNvPr id="15" name="ZoneTexte 14">
            <a:extLst>
              <a:ext uri="{FF2B5EF4-FFF2-40B4-BE49-F238E27FC236}">
                <a16:creationId xmlns:a16="http://schemas.microsoft.com/office/drawing/2014/main" id="{9586DEE3-CF0B-AE44-CAF3-6F7BE01810CC}"/>
              </a:ext>
            </a:extLst>
          </p:cNvPr>
          <p:cNvSpPr txBox="1"/>
          <p:nvPr/>
        </p:nvSpPr>
        <p:spPr>
          <a:xfrm>
            <a:off x="6867532" y="4784883"/>
            <a:ext cx="2700950" cy="369332"/>
          </a:xfrm>
          <a:prstGeom prst="rect">
            <a:avLst/>
          </a:prstGeom>
          <a:noFill/>
        </p:spPr>
        <p:txBody>
          <a:bodyPr wrap="square">
            <a:spAutoFit/>
          </a:bodyPr>
          <a:lstStyle/>
          <a:p>
            <a:r>
              <a:rPr lang="fr-FR" b="1" dirty="0" err="1"/>
              <a:t>Parallel</a:t>
            </a:r>
            <a:r>
              <a:rPr lang="fr-FR" b="1" dirty="0"/>
              <a:t> </a:t>
            </a:r>
            <a:r>
              <a:rPr lang="fr-FR" b="1" dirty="0" err="1"/>
              <a:t>Roughing</a:t>
            </a:r>
            <a:endParaRPr lang="fr-FR" b="1" dirty="0"/>
          </a:p>
        </p:txBody>
      </p:sp>
      <p:sp>
        <p:nvSpPr>
          <p:cNvPr id="16" name="Rectangle 15">
            <a:extLst>
              <a:ext uri="{FF2B5EF4-FFF2-40B4-BE49-F238E27FC236}">
                <a16:creationId xmlns:a16="http://schemas.microsoft.com/office/drawing/2014/main" id="{71EF827B-499D-2069-9909-B7AB3ECD0B72}"/>
              </a:ext>
            </a:extLst>
          </p:cNvPr>
          <p:cNvSpPr/>
          <p:nvPr/>
        </p:nvSpPr>
        <p:spPr>
          <a:xfrm rot="215785">
            <a:off x="8959210" y="4749443"/>
            <a:ext cx="2513185"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15149</a:t>
            </a:r>
          </a:p>
        </p:txBody>
      </p:sp>
      <p:sp>
        <p:nvSpPr>
          <p:cNvPr id="17" name="ZoneTexte 16">
            <a:extLst>
              <a:ext uri="{FF2B5EF4-FFF2-40B4-BE49-F238E27FC236}">
                <a16:creationId xmlns:a16="http://schemas.microsoft.com/office/drawing/2014/main" id="{F016EF57-C945-91C7-ECF6-EB888CE81A75}"/>
              </a:ext>
            </a:extLst>
          </p:cNvPr>
          <p:cNvSpPr txBox="1"/>
          <p:nvPr/>
        </p:nvSpPr>
        <p:spPr>
          <a:xfrm>
            <a:off x="319799" y="2411353"/>
            <a:ext cx="5433022" cy="923330"/>
          </a:xfrm>
          <a:prstGeom prst="rect">
            <a:avLst/>
          </a:prstGeom>
          <a:noFill/>
        </p:spPr>
        <p:txBody>
          <a:bodyPr wrap="square">
            <a:spAutoFit/>
          </a:bodyPr>
          <a:lstStyle/>
          <a:p>
            <a:r>
              <a:rPr lang="fr-FR" dirty="0" err="1"/>
              <a:t>We</a:t>
            </a:r>
            <a:r>
              <a:rPr lang="fr-FR" dirty="0"/>
              <a:t> </a:t>
            </a:r>
            <a:r>
              <a:rPr lang="fr-FR" dirty="0" err="1"/>
              <a:t>added</a:t>
            </a:r>
            <a:r>
              <a:rPr lang="fr-FR" dirty="0"/>
              <a:t> a new </a:t>
            </a:r>
            <a:r>
              <a:rPr lang="fr-FR" b="1" dirty="0"/>
              <a:t>management of return</a:t>
            </a:r>
            <a:r>
              <a:rPr lang="fr-FR" dirty="0"/>
              <a:t> to </a:t>
            </a:r>
            <a:r>
              <a:rPr lang="fr-FR" dirty="0" err="1"/>
              <a:t>prevent</a:t>
            </a:r>
            <a:r>
              <a:rPr lang="fr-FR" dirty="0"/>
              <a:t> </a:t>
            </a:r>
            <a:r>
              <a:rPr lang="fr-FR" dirty="0" err="1"/>
              <a:t>from</a:t>
            </a:r>
            <a:r>
              <a:rPr lang="fr-FR" dirty="0"/>
              <a:t> collisions </a:t>
            </a:r>
            <a:r>
              <a:rPr lang="fr-FR" dirty="0" err="1"/>
              <a:t>while</a:t>
            </a:r>
            <a:r>
              <a:rPr lang="fr-FR" dirty="0"/>
              <a:t> </a:t>
            </a:r>
            <a:r>
              <a:rPr lang="fr-FR" dirty="0" err="1"/>
              <a:t>retracting</a:t>
            </a:r>
            <a:r>
              <a:rPr lang="fr-FR" dirty="0"/>
              <a:t> </a:t>
            </a:r>
            <a:r>
              <a:rPr lang="fr-FR" dirty="0" err="1"/>
              <a:t>from</a:t>
            </a:r>
            <a:r>
              <a:rPr lang="fr-FR" dirty="0"/>
              <a:t> grooves and </a:t>
            </a:r>
            <a:r>
              <a:rPr lang="fr-FR" dirty="0" err="1"/>
              <a:t>undercut</a:t>
            </a:r>
            <a:r>
              <a:rPr lang="fr-FR" dirty="0"/>
              <a:t> areas. A </a:t>
            </a:r>
            <a:r>
              <a:rPr lang="fr-FR" b="1" dirty="0" err="1"/>
              <a:t>leadout</a:t>
            </a:r>
            <a:r>
              <a:rPr lang="fr-FR" b="1" dirty="0"/>
              <a:t> distance </a:t>
            </a:r>
            <a:r>
              <a:rPr lang="fr-FR" dirty="0"/>
              <a:t>can </a:t>
            </a:r>
            <a:r>
              <a:rPr lang="fr-FR" dirty="0" err="1"/>
              <a:t>be</a:t>
            </a:r>
            <a:r>
              <a:rPr lang="fr-FR" dirty="0"/>
              <a:t> </a:t>
            </a:r>
            <a:r>
              <a:rPr lang="fr-FR" dirty="0" err="1"/>
              <a:t>defined</a:t>
            </a:r>
            <a:r>
              <a:rPr lang="fr-FR" dirty="0"/>
              <a:t>.</a:t>
            </a:r>
          </a:p>
        </p:txBody>
      </p:sp>
      <p:pic>
        <p:nvPicPr>
          <p:cNvPr id="19" name="Image 18">
            <a:extLst>
              <a:ext uri="{FF2B5EF4-FFF2-40B4-BE49-F238E27FC236}">
                <a16:creationId xmlns:a16="http://schemas.microsoft.com/office/drawing/2014/main" id="{87BA7167-8FA5-B15A-0CFF-80A9CD23857F}"/>
              </a:ext>
            </a:extLst>
          </p:cNvPr>
          <p:cNvPicPr>
            <a:picLocks noChangeAspect="1"/>
          </p:cNvPicPr>
          <p:nvPr/>
        </p:nvPicPr>
        <p:blipFill rotWithShape="1">
          <a:blip r:embed="rId2"/>
          <a:srcRect t="6493"/>
          <a:stretch/>
        </p:blipFill>
        <p:spPr>
          <a:xfrm>
            <a:off x="716082" y="4670941"/>
            <a:ext cx="3764099" cy="2187060"/>
          </a:xfrm>
          <a:prstGeom prst="rect">
            <a:avLst/>
          </a:prstGeom>
        </p:spPr>
      </p:pic>
      <p:sp>
        <p:nvSpPr>
          <p:cNvPr id="20" name="ZoneTexte 19">
            <a:extLst>
              <a:ext uri="{FF2B5EF4-FFF2-40B4-BE49-F238E27FC236}">
                <a16:creationId xmlns:a16="http://schemas.microsoft.com/office/drawing/2014/main" id="{62B195BE-F7E5-36D9-55EF-A125F1D0597F}"/>
              </a:ext>
            </a:extLst>
          </p:cNvPr>
          <p:cNvSpPr txBox="1"/>
          <p:nvPr/>
        </p:nvSpPr>
        <p:spPr>
          <a:xfrm>
            <a:off x="6884128" y="1621290"/>
            <a:ext cx="2700950" cy="369332"/>
          </a:xfrm>
          <a:prstGeom prst="rect">
            <a:avLst/>
          </a:prstGeom>
          <a:noFill/>
        </p:spPr>
        <p:txBody>
          <a:bodyPr wrap="square">
            <a:spAutoFit/>
          </a:bodyPr>
          <a:lstStyle/>
          <a:p>
            <a:r>
              <a:rPr lang="fr-FR" b="1" dirty="0" err="1"/>
              <a:t>Roughing</a:t>
            </a:r>
            <a:endParaRPr lang="fr-FR" b="1" dirty="0"/>
          </a:p>
        </p:txBody>
      </p:sp>
      <p:cxnSp>
        <p:nvCxnSpPr>
          <p:cNvPr id="21" name="Connecteur droit avec flèche 20">
            <a:extLst>
              <a:ext uri="{FF2B5EF4-FFF2-40B4-BE49-F238E27FC236}">
                <a16:creationId xmlns:a16="http://schemas.microsoft.com/office/drawing/2014/main" id="{71573434-C797-B7C2-EC57-266AE20DB77D}"/>
              </a:ext>
            </a:extLst>
          </p:cNvPr>
          <p:cNvCxnSpPr>
            <a:cxnSpLocks/>
          </p:cNvCxnSpPr>
          <p:nvPr/>
        </p:nvCxnSpPr>
        <p:spPr>
          <a:xfrm>
            <a:off x="1113576" y="4458739"/>
            <a:ext cx="227563" cy="39192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A2B96A1C-1C96-8EC9-07A1-3C11FAB08FA3}"/>
              </a:ext>
            </a:extLst>
          </p:cNvPr>
          <p:cNvCxnSpPr>
            <a:cxnSpLocks/>
          </p:cNvCxnSpPr>
          <p:nvPr/>
        </p:nvCxnSpPr>
        <p:spPr>
          <a:xfrm>
            <a:off x="1341139" y="4115266"/>
            <a:ext cx="1572174" cy="70445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BA5280CB-5EC3-8643-AF70-F8937E6136B0}"/>
              </a:ext>
            </a:extLst>
          </p:cNvPr>
          <p:cNvGrpSpPr/>
          <p:nvPr/>
        </p:nvGrpSpPr>
        <p:grpSpPr>
          <a:xfrm>
            <a:off x="2067641" y="1526861"/>
            <a:ext cx="845672" cy="809283"/>
            <a:chOff x="10127164" y="5361875"/>
            <a:chExt cx="737060" cy="700541"/>
          </a:xfrm>
        </p:grpSpPr>
        <p:sp>
          <p:nvSpPr>
            <p:cNvPr id="5" name="Rectangle : coins arrondis 4">
              <a:extLst>
                <a:ext uri="{FF2B5EF4-FFF2-40B4-BE49-F238E27FC236}">
                  <a16:creationId xmlns:a16="http://schemas.microsoft.com/office/drawing/2014/main" id="{ABB2ADBC-AC45-30B6-4AEE-9FF15E3DC9AB}"/>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isocèle 5">
              <a:extLst>
                <a:ext uri="{FF2B5EF4-FFF2-40B4-BE49-F238E27FC236}">
                  <a16:creationId xmlns:a16="http://schemas.microsoft.com/office/drawing/2014/main" id="{43EF5AEB-5B90-E67A-05B7-65125E5D1968}"/>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B6766D30-6BAC-AC7A-70AE-0D75CB00E3A6}"/>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71</a:t>
              </a:r>
              <a:endParaRPr lang="fr-FR" b="1" dirty="0">
                <a:solidFill>
                  <a:schemeClr val="bg1"/>
                </a:solidFill>
              </a:endParaRPr>
            </a:p>
          </p:txBody>
        </p:sp>
      </p:grpSp>
    </p:spTree>
    <p:extLst>
      <p:ext uri="{BB962C8B-B14F-4D97-AF65-F5344CB8AC3E}">
        <p14:creationId xmlns:p14="http://schemas.microsoft.com/office/powerpoint/2010/main" val="21260585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AB69BB12-6ED7-5E7C-73D2-C1E5AF6080DD}"/>
              </a:ext>
            </a:extLst>
          </p:cNvPr>
          <p:cNvPicPr>
            <a:picLocks noChangeAspect="1"/>
          </p:cNvPicPr>
          <p:nvPr/>
        </p:nvPicPr>
        <p:blipFill>
          <a:blip r:embed="rId2"/>
          <a:stretch>
            <a:fillRect/>
          </a:stretch>
        </p:blipFill>
        <p:spPr>
          <a:xfrm>
            <a:off x="2302685" y="3767666"/>
            <a:ext cx="3725109" cy="2703291"/>
          </a:xfrm>
          <a:prstGeom prst="rect">
            <a:avLst/>
          </a:prstGeom>
        </p:spPr>
      </p:pic>
      <p:sp>
        <p:nvSpPr>
          <p:cNvPr id="3" name="Title 1">
            <a:extLst>
              <a:ext uri="{FF2B5EF4-FFF2-40B4-BE49-F238E27FC236}">
                <a16:creationId xmlns:a16="http://schemas.microsoft.com/office/drawing/2014/main" id="{CB53FB01-5D3C-BD78-C1EE-968BC67DFB0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0FF0BB38-DFEF-579B-4046-C1679D086036}"/>
              </a:ext>
            </a:extLst>
          </p:cNvPr>
          <p:cNvSpPr txBox="1"/>
          <p:nvPr/>
        </p:nvSpPr>
        <p:spPr>
          <a:xfrm>
            <a:off x="361024" y="819683"/>
            <a:ext cx="7776864" cy="646331"/>
          </a:xfrm>
          <a:prstGeom prst="rect">
            <a:avLst/>
          </a:prstGeom>
          <a:noFill/>
        </p:spPr>
        <p:txBody>
          <a:bodyPr wrap="square" rtlCol="0">
            <a:spAutoFit/>
          </a:bodyPr>
          <a:lstStyle/>
          <a:p>
            <a:r>
              <a:rPr lang="fr-FR" sz="3600" err="1">
                <a:latin typeface="Calibri" panose="020F0502020204030204" pitchFamily="34" charset="0"/>
              </a:rPr>
              <a:t>Turning</a:t>
            </a:r>
            <a:r>
              <a:rPr lang="fr-FR" sz="3600">
                <a:latin typeface="Calibri" panose="020F0502020204030204" pitchFamily="34" charset="0"/>
              </a:rPr>
              <a:t> / </a:t>
            </a:r>
            <a:r>
              <a:rPr lang="fr-FR" sz="3600" err="1">
                <a:latin typeface="Calibri" panose="020F0502020204030204" pitchFamily="34" charset="0"/>
              </a:rPr>
              <a:t>Toolpath</a:t>
            </a:r>
            <a:endParaRPr lang="fr-FR" sz="3600">
              <a:latin typeface="Calibri" panose="020F0502020204030204" pitchFamily="34" charset="0"/>
            </a:endParaRPr>
          </a:p>
        </p:txBody>
      </p:sp>
      <p:sp>
        <p:nvSpPr>
          <p:cNvPr id="8" name="ZoneTexte 7">
            <a:extLst>
              <a:ext uri="{FF2B5EF4-FFF2-40B4-BE49-F238E27FC236}">
                <a16:creationId xmlns:a16="http://schemas.microsoft.com/office/drawing/2014/main" id="{07C0EA4C-74E9-080B-1047-8978ECEF99DB}"/>
              </a:ext>
            </a:extLst>
          </p:cNvPr>
          <p:cNvSpPr txBox="1"/>
          <p:nvPr/>
        </p:nvSpPr>
        <p:spPr>
          <a:xfrm>
            <a:off x="419081" y="2167005"/>
            <a:ext cx="4829193" cy="923330"/>
          </a:xfrm>
          <a:prstGeom prst="rect">
            <a:avLst/>
          </a:prstGeom>
          <a:noFill/>
        </p:spPr>
        <p:txBody>
          <a:bodyPr wrap="square">
            <a:spAutoFit/>
          </a:bodyPr>
          <a:lstStyle/>
          <a:p>
            <a:r>
              <a:rPr lang="fr-FR" b="1" dirty="0" err="1"/>
              <a:t>Finishing</a:t>
            </a:r>
            <a:r>
              <a:rPr lang="fr-FR" b="1" dirty="0"/>
              <a:t> </a:t>
            </a:r>
            <a:r>
              <a:rPr lang="fr-FR" b="1" dirty="0" err="1"/>
              <a:t>Diameter</a:t>
            </a:r>
            <a:r>
              <a:rPr lang="fr-FR" b="1" dirty="0"/>
              <a:t> / Face</a:t>
            </a:r>
          </a:p>
          <a:p>
            <a:r>
              <a:rPr lang="fr-FR" dirty="0"/>
              <a:t>new </a:t>
            </a:r>
            <a:r>
              <a:rPr lang="fr-FR" b="1" dirty="0" err="1"/>
              <a:t>Leadout</a:t>
            </a:r>
            <a:r>
              <a:rPr lang="fr-FR" b="1" dirty="0"/>
              <a:t> distance </a:t>
            </a:r>
            <a:r>
              <a:rPr lang="fr-FR" dirty="0"/>
              <a:t>to </a:t>
            </a:r>
            <a:r>
              <a:rPr lang="fr-FR" dirty="0" err="1"/>
              <a:t>retract</a:t>
            </a:r>
            <a:r>
              <a:rPr lang="fr-FR" dirty="0"/>
              <a:t> </a:t>
            </a:r>
            <a:r>
              <a:rPr lang="fr-FR" dirty="0" err="1"/>
              <a:t>between</a:t>
            </a:r>
            <a:r>
              <a:rPr lang="fr-FR" dirty="0"/>
              <a:t> passes and </a:t>
            </a:r>
            <a:r>
              <a:rPr lang="fr-FR" dirty="0" err="1"/>
              <a:t>avoid</a:t>
            </a:r>
            <a:r>
              <a:rPr lang="fr-FR" dirty="0"/>
              <a:t> </a:t>
            </a:r>
            <a:r>
              <a:rPr lang="fr-FR" dirty="0" err="1"/>
              <a:t>being</a:t>
            </a:r>
            <a:r>
              <a:rPr lang="fr-FR" dirty="0"/>
              <a:t> </a:t>
            </a:r>
            <a:r>
              <a:rPr lang="fr-FR" dirty="0" err="1"/>
              <a:t>too</a:t>
            </a:r>
            <a:r>
              <a:rPr lang="fr-FR" dirty="0"/>
              <a:t> close to the part </a:t>
            </a:r>
            <a:r>
              <a:rPr lang="fr-FR" dirty="0" err="1"/>
              <a:t>flanks</a:t>
            </a:r>
            <a:r>
              <a:rPr lang="fr-FR" dirty="0"/>
              <a:t>.</a:t>
            </a:r>
          </a:p>
        </p:txBody>
      </p:sp>
      <p:sp>
        <p:nvSpPr>
          <p:cNvPr id="12" name="ZoneTexte 11">
            <a:extLst>
              <a:ext uri="{FF2B5EF4-FFF2-40B4-BE49-F238E27FC236}">
                <a16:creationId xmlns:a16="http://schemas.microsoft.com/office/drawing/2014/main" id="{8153FD44-AD96-D63C-1E30-DDD8AAC699CE}"/>
              </a:ext>
            </a:extLst>
          </p:cNvPr>
          <p:cNvSpPr txBox="1"/>
          <p:nvPr/>
        </p:nvSpPr>
        <p:spPr>
          <a:xfrm>
            <a:off x="7360184" y="2167005"/>
            <a:ext cx="4829192" cy="646331"/>
          </a:xfrm>
          <a:prstGeom prst="rect">
            <a:avLst/>
          </a:prstGeom>
          <a:noFill/>
        </p:spPr>
        <p:txBody>
          <a:bodyPr wrap="square">
            <a:spAutoFit/>
          </a:bodyPr>
          <a:lstStyle/>
          <a:p>
            <a:r>
              <a:rPr lang="fr-FR" b="1" dirty="0"/>
              <a:t>Finish </a:t>
            </a:r>
            <a:r>
              <a:rPr lang="fr-FR" b="1" dirty="0" err="1"/>
              <a:t>Grooving</a:t>
            </a:r>
            <a:r>
              <a:rPr lang="fr-FR" b="1" dirty="0"/>
              <a:t>: </a:t>
            </a:r>
          </a:p>
          <a:p>
            <a:r>
              <a:rPr lang="fr-FR" b="1" dirty="0" err="1"/>
              <a:t>Overlap</a:t>
            </a:r>
            <a:r>
              <a:rPr lang="fr-FR" dirty="0"/>
              <a:t>: new option to </a:t>
            </a:r>
            <a:r>
              <a:rPr lang="fr-FR" dirty="0" err="1"/>
              <a:t>retract</a:t>
            </a:r>
            <a:r>
              <a:rPr lang="fr-FR" dirty="0"/>
              <a:t> in groove corner</a:t>
            </a:r>
          </a:p>
        </p:txBody>
      </p:sp>
      <p:sp>
        <p:nvSpPr>
          <p:cNvPr id="5" name="Rectangle 4">
            <a:extLst>
              <a:ext uri="{FF2B5EF4-FFF2-40B4-BE49-F238E27FC236}">
                <a16:creationId xmlns:a16="http://schemas.microsoft.com/office/drawing/2014/main" id="{6D021E32-8DF4-9D7D-3BCC-4A747609B6BD}"/>
              </a:ext>
            </a:extLst>
          </p:cNvPr>
          <p:cNvSpPr/>
          <p:nvPr/>
        </p:nvSpPr>
        <p:spPr>
          <a:xfrm rot="21426085">
            <a:off x="250800" y="1746039"/>
            <a:ext cx="2692125"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15189</a:t>
            </a:r>
          </a:p>
        </p:txBody>
      </p:sp>
      <p:sp>
        <p:nvSpPr>
          <p:cNvPr id="9" name="Rectangle 8">
            <a:extLst>
              <a:ext uri="{FF2B5EF4-FFF2-40B4-BE49-F238E27FC236}">
                <a16:creationId xmlns:a16="http://schemas.microsoft.com/office/drawing/2014/main" id="{32F88BE8-1C3B-A201-7847-FED27FAB711B}"/>
              </a:ext>
            </a:extLst>
          </p:cNvPr>
          <p:cNvSpPr/>
          <p:nvPr/>
        </p:nvSpPr>
        <p:spPr>
          <a:xfrm>
            <a:off x="9495409" y="1977033"/>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Saeilo</a:t>
            </a:r>
            <a:r>
              <a:rPr lang="fr-FR" dirty="0">
                <a:solidFill>
                  <a:srgbClr val="C00000"/>
                </a:solidFill>
              </a:rPr>
              <a:t> - </a:t>
            </a:r>
            <a:r>
              <a:rPr lang="fr-FR" b="1" dirty="0">
                <a:solidFill>
                  <a:srgbClr val="C00000"/>
                </a:solidFill>
              </a:rPr>
              <a:t>14552</a:t>
            </a:r>
          </a:p>
        </p:txBody>
      </p:sp>
      <p:cxnSp>
        <p:nvCxnSpPr>
          <p:cNvPr id="18" name="Connecteur droit avec flèche 17">
            <a:extLst>
              <a:ext uri="{FF2B5EF4-FFF2-40B4-BE49-F238E27FC236}">
                <a16:creationId xmlns:a16="http://schemas.microsoft.com/office/drawing/2014/main" id="{A0C663B7-621F-9352-A8E1-C29D1569C09C}"/>
              </a:ext>
            </a:extLst>
          </p:cNvPr>
          <p:cNvCxnSpPr>
            <a:cxnSpLocks/>
          </p:cNvCxnSpPr>
          <p:nvPr/>
        </p:nvCxnSpPr>
        <p:spPr>
          <a:xfrm>
            <a:off x="2539944" y="3079119"/>
            <a:ext cx="399881" cy="128619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70ED3420-1833-7A5A-5367-774A7841E523}"/>
              </a:ext>
            </a:extLst>
          </p:cNvPr>
          <p:cNvSpPr/>
          <p:nvPr/>
        </p:nvSpPr>
        <p:spPr>
          <a:xfrm>
            <a:off x="2939825" y="5042642"/>
            <a:ext cx="489175" cy="116908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258B5CE0-E1E0-9A2F-AD99-F4350F959900}"/>
              </a:ext>
            </a:extLst>
          </p:cNvPr>
          <p:cNvPicPr>
            <a:picLocks noChangeAspect="1"/>
          </p:cNvPicPr>
          <p:nvPr/>
        </p:nvPicPr>
        <p:blipFill>
          <a:blip r:embed="rId3"/>
          <a:stretch>
            <a:fillRect/>
          </a:stretch>
        </p:blipFill>
        <p:spPr>
          <a:xfrm>
            <a:off x="8137888" y="3331523"/>
            <a:ext cx="2807340" cy="3023289"/>
          </a:xfrm>
          <a:prstGeom prst="rect">
            <a:avLst/>
          </a:prstGeom>
        </p:spPr>
      </p:pic>
      <p:pic>
        <p:nvPicPr>
          <p:cNvPr id="26" name="Image 25">
            <a:extLst>
              <a:ext uri="{FF2B5EF4-FFF2-40B4-BE49-F238E27FC236}">
                <a16:creationId xmlns:a16="http://schemas.microsoft.com/office/drawing/2014/main" id="{1CC1D101-086A-035F-70E6-E011CB5D8FC6}"/>
              </a:ext>
            </a:extLst>
          </p:cNvPr>
          <p:cNvPicPr>
            <a:picLocks noChangeAspect="1"/>
          </p:cNvPicPr>
          <p:nvPr/>
        </p:nvPicPr>
        <p:blipFill>
          <a:blip r:embed="rId4"/>
          <a:stretch>
            <a:fillRect/>
          </a:stretch>
        </p:blipFill>
        <p:spPr>
          <a:xfrm>
            <a:off x="0" y="4141685"/>
            <a:ext cx="2302685" cy="1801915"/>
          </a:xfrm>
          <a:prstGeom prst="rect">
            <a:avLst/>
          </a:prstGeom>
        </p:spPr>
      </p:pic>
      <p:grpSp>
        <p:nvGrpSpPr>
          <p:cNvPr id="2" name="Groupe 1">
            <a:extLst>
              <a:ext uri="{FF2B5EF4-FFF2-40B4-BE49-F238E27FC236}">
                <a16:creationId xmlns:a16="http://schemas.microsoft.com/office/drawing/2014/main" id="{B2A55F0B-CD54-8F99-9A74-6B8D45B88524}"/>
              </a:ext>
            </a:extLst>
          </p:cNvPr>
          <p:cNvGrpSpPr/>
          <p:nvPr/>
        </p:nvGrpSpPr>
        <p:grpSpPr>
          <a:xfrm>
            <a:off x="10901142" y="314548"/>
            <a:ext cx="845672" cy="809283"/>
            <a:chOff x="10127164" y="5361875"/>
            <a:chExt cx="737060" cy="700541"/>
          </a:xfrm>
        </p:grpSpPr>
        <p:sp>
          <p:nvSpPr>
            <p:cNvPr id="6" name="Rectangle : coins arrondis 5">
              <a:extLst>
                <a:ext uri="{FF2B5EF4-FFF2-40B4-BE49-F238E27FC236}">
                  <a16:creationId xmlns:a16="http://schemas.microsoft.com/office/drawing/2014/main" id="{406AEC31-37A6-BEB7-71C5-2EB1ABA412C6}"/>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a:extLst>
                <a:ext uri="{FF2B5EF4-FFF2-40B4-BE49-F238E27FC236}">
                  <a16:creationId xmlns:a16="http://schemas.microsoft.com/office/drawing/2014/main" id="{9317C3F8-1BEA-52F0-FDCC-65873D4A8878}"/>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F3353884-3FDE-1BDC-F6AC-D2BFD49389DB}"/>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73</a:t>
              </a:r>
              <a:endParaRPr lang="fr-FR" b="1" dirty="0">
                <a:solidFill>
                  <a:schemeClr val="bg1"/>
                </a:solidFill>
              </a:endParaRPr>
            </a:p>
          </p:txBody>
        </p:sp>
      </p:grpSp>
    </p:spTree>
    <p:extLst>
      <p:ext uri="{BB962C8B-B14F-4D97-AF65-F5344CB8AC3E}">
        <p14:creationId xmlns:p14="http://schemas.microsoft.com/office/powerpoint/2010/main" val="21104058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1B29601B-2DB8-22BE-BF0D-AB71DF4B61F8}"/>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D6E07A2C-CD37-BAF2-FDC6-576A2106A057}"/>
              </a:ext>
            </a:extLst>
          </p:cNvPr>
          <p:cNvSpPr txBox="1"/>
          <p:nvPr/>
        </p:nvSpPr>
        <p:spPr>
          <a:xfrm>
            <a:off x="335360" y="846554"/>
            <a:ext cx="7776864" cy="646331"/>
          </a:xfrm>
          <a:prstGeom prst="rect">
            <a:avLst/>
          </a:prstGeom>
          <a:noFill/>
        </p:spPr>
        <p:txBody>
          <a:bodyPr wrap="square" rtlCol="0">
            <a:spAutoFit/>
          </a:bodyPr>
          <a:lstStyle/>
          <a:p>
            <a:r>
              <a:rPr lang="fr-FR" sz="3600" err="1">
                <a:latin typeface="Calibri" panose="020F0502020204030204" pitchFamily="34" charset="0"/>
              </a:rPr>
              <a:t>Turning</a:t>
            </a:r>
            <a:r>
              <a:rPr lang="fr-FR" sz="3600">
                <a:latin typeface="Calibri" panose="020F0502020204030204" pitchFamily="34" charset="0"/>
              </a:rPr>
              <a:t> / </a:t>
            </a:r>
            <a:r>
              <a:rPr lang="fr-FR" sz="3600" err="1">
                <a:latin typeface="Calibri" panose="020F0502020204030204" pitchFamily="34" charset="0"/>
              </a:rPr>
              <a:t>Broaching</a:t>
            </a:r>
            <a:endParaRPr lang="fr-FR" sz="3600">
              <a:latin typeface="Calibri" panose="020F0502020204030204" pitchFamily="34" charset="0"/>
            </a:endParaRPr>
          </a:p>
        </p:txBody>
      </p:sp>
      <p:sp>
        <p:nvSpPr>
          <p:cNvPr id="6" name="ZoneTexte 5">
            <a:extLst>
              <a:ext uri="{FF2B5EF4-FFF2-40B4-BE49-F238E27FC236}">
                <a16:creationId xmlns:a16="http://schemas.microsoft.com/office/drawing/2014/main" id="{7A1CE8F0-18F4-2D88-91B4-B31B7926854E}"/>
              </a:ext>
            </a:extLst>
          </p:cNvPr>
          <p:cNvSpPr txBox="1"/>
          <p:nvPr/>
        </p:nvSpPr>
        <p:spPr>
          <a:xfrm>
            <a:off x="7217251" y="2205381"/>
            <a:ext cx="4529563" cy="646331"/>
          </a:xfrm>
          <a:prstGeom prst="rect">
            <a:avLst/>
          </a:prstGeom>
          <a:noFill/>
        </p:spPr>
        <p:txBody>
          <a:bodyPr wrap="square" rtlCol="0">
            <a:spAutoFit/>
          </a:bodyPr>
          <a:lstStyle/>
          <a:p>
            <a:r>
              <a:rPr lang="fr-FR" dirty="0"/>
              <a:t>2. New </a:t>
            </a:r>
            <a:r>
              <a:rPr lang="fr-FR" dirty="0" err="1"/>
              <a:t>ability</a:t>
            </a:r>
            <a:r>
              <a:rPr lang="fr-FR" dirty="0"/>
              <a:t> to </a:t>
            </a:r>
            <a:r>
              <a:rPr lang="fr-FR" dirty="0" err="1"/>
              <a:t>define</a:t>
            </a:r>
            <a:r>
              <a:rPr lang="fr-FR" dirty="0"/>
              <a:t> the </a:t>
            </a:r>
            <a:r>
              <a:rPr lang="fr-FR" b="1" dirty="0"/>
              <a:t>minimum </a:t>
            </a:r>
            <a:r>
              <a:rPr lang="fr-FR" b="1" dirty="0" err="1"/>
              <a:t>desired</a:t>
            </a:r>
            <a:r>
              <a:rPr lang="fr-FR" b="1" dirty="0"/>
              <a:t> </a:t>
            </a:r>
            <a:r>
              <a:rPr lang="fr-FR" b="1" dirty="0" err="1"/>
              <a:t>overlap</a:t>
            </a:r>
            <a:r>
              <a:rPr lang="fr-FR" dirty="0"/>
              <a:t> in case of </a:t>
            </a:r>
            <a:r>
              <a:rPr lang="fr-FR" dirty="0" err="1"/>
              <a:t>several</a:t>
            </a:r>
            <a:r>
              <a:rPr lang="fr-FR" dirty="0"/>
              <a:t> </a:t>
            </a:r>
            <a:r>
              <a:rPr lang="fr-FR" dirty="0" err="1"/>
              <a:t>lateral</a:t>
            </a:r>
            <a:r>
              <a:rPr lang="fr-FR" dirty="0"/>
              <a:t> passes.</a:t>
            </a:r>
          </a:p>
        </p:txBody>
      </p:sp>
      <p:sp>
        <p:nvSpPr>
          <p:cNvPr id="8" name="ZoneTexte 7">
            <a:extLst>
              <a:ext uri="{FF2B5EF4-FFF2-40B4-BE49-F238E27FC236}">
                <a16:creationId xmlns:a16="http://schemas.microsoft.com/office/drawing/2014/main" id="{80387452-F2C9-0AEF-391D-1D0A0EAA0637}"/>
              </a:ext>
            </a:extLst>
          </p:cNvPr>
          <p:cNvSpPr txBox="1"/>
          <p:nvPr/>
        </p:nvSpPr>
        <p:spPr>
          <a:xfrm>
            <a:off x="335359" y="2175809"/>
            <a:ext cx="5332016" cy="923330"/>
          </a:xfrm>
          <a:prstGeom prst="rect">
            <a:avLst/>
          </a:prstGeom>
          <a:noFill/>
        </p:spPr>
        <p:txBody>
          <a:bodyPr wrap="square">
            <a:spAutoFit/>
          </a:bodyPr>
          <a:lstStyle/>
          <a:p>
            <a:r>
              <a:rPr lang="fr-FR" dirty="0"/>
              <a:t>1. </a:t>
            </a:r>
            <a:r>
              <a:rPr lang="fr-FR" dirty="0" err="1"/>
              <a:t>We</a:t>
            </a:r>
            <a:r>
              <a:rPr lang="fr-FR" dirty="0"/>
              <a:t> </a:t>
            </a:r>
            <a:r>
              <a:rPr lang="fr-FR" dirty="0" err="1"/>
              <a:t>added</a:t>
            </a:r>
            <a:r>
              <a:rPr lang="fr-FR" dirty="0"/>
              <a:t> an option to </a:t>
            </a:r>
            <a:r>
              <a:rPr lang="fr-FR" b="1" dirty="0" err="1"/>
              <a:t>read</a:t>
            </a:r>
            <a:r>
              <a:rPr lang="fr-FR" b="1" dirty="0"/>
              <a:t> the </a:t>
            </a:r>
            <a:r>
              <a:rPr lang="fr-FR" b="1" dirty="0" err="1"/>
              <a:t>width</a:t>
            </a:r>
            <a:r>
              <a:rPr lang="fr-FR" b="1" dirty="0"/>
              <a:t> of slot </a:t>
            </a:r>
            <a:r>
              <a:rPr lang="fr-FR" b="1" dirty="0" err="1"/>
              <a:t>directly</a:t>
            </a:r>
            <a:r>
              <a:rPr lang="fr-FR" b="1" dirty="0"/>
              <a:t> </a:t>
            </a:r>
            <a:r>
              <a:rPr lang="fr-FR" dirty="0"/>
              <a:t>by </a:t>
            </a:r>
            <a:r>
              <a:rPr lang="fr-FR" dirty="0" err="1"/>
              <a:t>calculating</a:t>
            </a:r>
            <a:r>
              <a:rPr lang="fr-FR" dirty="0"/>
              <a:t> the </a:t>
            </a:r>
            <a:r>
              <a:rPr lang="fr-FR" dirty="0" err="1"/>
              <a:t>width</a:t>
            </a:r>
            <a:r>
              <a:rPr lang="fr-FR" dirty="0"/>
              <a:t> of the </a:t>
            </a:r>
            <a:r>
              <a:rPr lang="fr-FR" dirty="0" err="1"/>
              <a:t>selected</a:t>
            </a:r>
            <a:r>
              <a:rPr lang="fr-FR" dirty="0"/>
              <a:t> face.</a:t>
            </a:r>
          </a:p>
          <a:p>
            <a:r>
              <a:rPr lang="fr-FR" dirty="0"/>
              <a:t>The Slot </a:t>
            </a:r>
            <a:r>
              <a:rPr lang="fr-FR" dirty="0" err="1"/>
              <a:t>Width</a:t>
            </a:r>
            <a:r>
              <a:rPr lang="fr-FR" dirty="0"/>
              <a:t> </a:t>
            </a:r>
            <a:r>
              <a:rPr lang="fr-FR" dirty="0" err="1"/>
              <a:t>is</a:t>
            </a:r>
            <a:r>
              <a:rPr lang="fr-FR" dirty="0"/>
              <a:t> </a:t>
            </a:r>
            <a:r>
              <a:rPr lang="fr-FR" dirty="0" err="1"/>
              <a:t>greyed</a:t>
            </a:r>
            <a:r>
              <a:rPr lang="fr-FR" dirty="0"/>
              <a:t> out in </a:t>
            </a:r>
            <a:r>
              <a:rPr lang="fr-FR" dirty="0" err="1"/>
              <a:t>that</a:t>
            </a:r>
            <a:r>
              <a:rPr lang="fr-FR" dirty="0"/>
              <a:t> situation.</a:t>
            </a:r>
          </a:p>
        </p:txBody>
      </p:sp>
      <p:sp>
        <p:nvSpPr>
          <p:cNvPr id="7" name="Rectangle 6">
            <a:extLst>
              <a:ext uri="{FF2B5EF4-FFF2-40B4-BE49-F238E27FC236}">
                <a16:creationId xmlns:a16="http://schemas.microsoft.com/office/drawing/2014/main" id="{D14FA744-5E76-39AD-6F27-62F23E05ED9A}"/>
              </a:ext>
            </a:extLst>
          </p:cNvPr>
          <p:cNvSpPr/>
          <p:nvPr/>
        </p:nvSpPr>
        <p:spPr>
          <a:xfrm>
            <a:off x="8842170" y="1631782"/>
            <a:ext cx="2459619"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Gmbh - </a:t>
            </a:r>
            <a:r>
              <a:rPr lang="fr-FR" b="1" dirty="0">
                <a:solidFill>
                  <a:srgbClr val="C00000"/>
                </a:solidFill>
              </a:rPr>
              <a:t>15259</a:t>
            </a:r>
          </a:p>
        </p:txBody>
      </p:sp>
      <p:pic>
        <p:nvPicPr>
          <p:cNvPr id="13" name="Image 12">
            <a:extLst>
              <a:ext uri="{FF2B5EF4-FFF2-40B4-BE49-F238E27FC236}">
                <a16:creationId xmlns:a16="http://schemas.microsoft.com/office/drawing/2014/main" id="{CA9381A3-CE10-09F0-81FF-5D68DB0AA08C}"/>
              </a:ext>
            </a:extLst>
          </p:cNvPr>
          <p:cNvPicPr>
            <a:picLocks noChangeAspect="1"/>
          </p:cNvPicPr>
          <p:nvPr/>
        </p:nvPicPr>
        <p:blipFill>
          <a:blip r:embed="rId3"/>
          <a:stretch>
            <a:fillRect/>
          </a:stretch>
        </p:blipFill>
        <p:spPr>
          <a:xfrm>
            <a:off x="5123606" y="3244577"/>
            <a:ext cx="4683578" cy="3202190"/>
          </a:xfrm>
          <a:prstGeom prst="rect">
            <a:avLst/>
          </a:prstGeom>
        </p:spPr>
      </p:pic>
      <p:pic>
        <p:nvPicPr>
          <p:cNvPr id="15" name="Image 14">
            <a:extLst>
              <a:ext uri="{FF2B5EF4-FFF2-40B4-BE49-F238E27FC236}">
                <a16:creationId xmlns:a16="http://schemas.microsoft.com/office/drawing/2014/main" id="{97FA82BF-BF06-149B-7D91-CAEED6A0E000}"/>
              </a:ext>
            </a:extLst>
          </p:cNvPr>
          <p:cNvPicPr>
            <a:picLocks noChangeAspect="1"/>
          </p:cNvPicPr>
          <p:nvPr/>
        </p:nvPicPr>
        <p:blipFill>
          <a:blip r:embed="rId4"/>
          <a:stretch>
            <a:fillRect/>
          </a:stretch>
        </p:blipFill>
        <p:spPr>
          <a:xfrm>
            <a:off x="324455" y="3370312"/>
            <a:ext cx="3738927" cy="2553592"/>
          </a:xfrm>
          <a:prstGeom prst="rect">
            <a:avLst/>
          </a:prstGeom>
        </p:spPr>
      </p:pic>
      <p:sp>
        <p:nvSpPr>
          <p:cNvPr id="16" name="Rectangle 15">
            <a:extLst>
              <a:ext uri="{FF2B5EF4-FFF2-40B4-BE49-F238E27FC236}">
                <a16:creationId xmlns:a16="http://schemas.microsoft.com/office/drawing/2014/main" id="{77D09DB7-BE13-45FB-B54B-730EF3E95C39}"/>
              </a:ext>
            </a:extLst>
          </p:cNvPr>
          <p:cNvSpPr/>
          <p:nvPr/>
        </p:nvSpPr>
        <p:spPr>
          <a:xfrm>
            <a:off x="5388074" y="5071357"/>
            <a:ext cx="2724150" cy="133003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4E0D8602-9D5D-83C4-7954-2C0140E69786}"/>
              </a:ext>
            </a:extLst>
          </p:cNvPr>
          <p:cNvSpPr txBox="1"/>
          <p:nvPr/>
        </p:nvSpPr>
        <p:spPr>
          <a:xfrm>
            <a:off x="335359" y="1616838"/>
            <a:ext cx="5979716" cy="369332"/>
          </a:xfrm>
          <a:prstGeom prst="rect">
            <a:avLst/>
          </a:prstGeom>
          <a:noFill/>
        </p:spPr>
        <p:txBody>
          <a:bodyPr wrap="square">
            <a:spAutoFit/>
          </a:bodyPr>
          <a:lstStyle/>
          <a:p>
            <a:r>
              <a:rPr lang="fr-FR" b="1" dirty="0" err="1"/>
              <a:t>Improvements</a:t>
            </a:r>
            <a:r>
              <a:rPr lang="fr-FR" b="1" dirty="0"/>
              <a:t> in the </a:t>
            </a:r>
            <a:r>
              <a:rPr lang="fr-FR" b="1" dirty="0" err="1"/>
              <a:t>broaching</a:t>
            </a:r>
            <a:r>
              <a:rPr lang="fr-FR" b="1" dirty="0"/>
              <a:t> of slots </a:t>
            </a:r>
            <a:r>
              <a:rPr lang="fr-FR" b="1" dirty="0" err="1"/>
              <a:t>wider</a:t>
            </a:r>
            <a:r>
              <a:rPr lang="fr-FR" b="1" dirty="0"/>
              <a:t> </a:t>
            </a:r>
            <a:r>
              <a:rPr lang="fr-FR" b="1" dirty="0" err="1"/>
              <a:t>than</a:t>
            </a:r>
            <a:r>
              <a:rPr lang="fr-FR" b="1" dirty="0"/>
              <a:t> </a:t>
            </a:r>
            <a:r>
              <a:rPr lang="fr-FR" b="1" dirty="0" err="1"/>
              <a:t>tool</a:t>
            </a:r>
            <a:endParaRPr lang="fr-FR" b="1" dirty="0"/>
          </a:p>
        </p:txBody>
      </p:sp>
      <p:cxnSp>
        <p:nvCxnSpPr>
          <p:cNvPr id="18" name="Connecteur droit avec flèche 17">
            <a:extLst>
              <a:ext uri="{FF2B5EF4-FFF2-40B4-BE49-F238E27FC236}">
                <a16:creationId xmlns:a16="http://schemas.microsoft.com/office/drawing/2014/main" id="{098F2C09-A5D4-CC9C-A26A-2CF6014BB360}"/>
              </a:ext>
            </a:extLst>
          </p:cNvPr>
          <p:cNvCxnSpPr>
            <a:cxnSpLocks/>
          </p:cNvCxnSpPr>
          <p:nvPr/>
        </p:nvCxnSpPr>
        <p:spPr>
          <a:xfrm>
            <a:off x="4468839" y="3177766"/>
            <a:ext cx="827438" cy="189359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69C954A0-DDA0-DFBE-4C5E-D55124F33347}"/>
              </a:ext>
            </a:extLst>
          </p:cNvPr>
          <p:cNvCxnSpPr>
            <a:cxnSpLocks/>
          </p:cNvCxnSpPr>
          <p:nvPr/>
        </p:nvCxnSpPr>
        <p:spPr>
          <a:xfrm flipH="1">
            <a:off x="7804088" y="6143898"/>
            <a:ext cx="2181884"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e 4">
            <a:extLst>
              <a:ext uri="{FF2B5EF4-FFF2-40B4-BE49-F238E27FC236}">
                <a16:creationId xmlns:a16="http://schemas.microsoft.com/office/drawing/2014/main" id="{418F1A6D-942A-2D1C-B26B-F565BFB57455}"/>
              </a:ext>
            </a:extLst>
          </p:cNvPr>
          <p:cNvGrpSpPr/>
          <p:nvPr/>
        </p:nvGrpSpPr>
        <p:grpSpPr>
          <a:xfrm>
            <a:off x="10901142" y="314548"/>
            <a:ext cx="845672" cy="809283"/>
            <a:chOff x="10127164" y="5361875"/>
            <a:chExt cx="737060" cy="700541"/>
          </a:xfrm>
        </p:grpSpPr>
        <p:sp>
          <p:nvSpPr>
            <p:cNvPr id="9" name="Rectangle : coins arrondis 8">
              <a:extLst>
                <a:ext uri="{FF2B5EF4-FFF2-40B4-BE49-F238E27FC236}">
                  <a16:creationId xmlns:a16="http://schemas.microsoft.com/office/drawing/2014/main" id="{9ABA5812-9490-C8FC-048A-650A1E80A40C}"/>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a:extLst>
                <a:ext uri="{FF2B5EF4-FFF2-40B4-BE49-F238E27FC236}">
                  <a16:creationId xmlns:a16="http://schemas.microsoft.com/office/drawing/2014/main" id="{0240FBFC-878C-EE7A-9F33-A577145C1F1B}"/>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A7EFD39A-9079-2FB9-BABD-8FB532E8657E}"/>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74</a:t>
              </a:r>
              <a:endParaRPr lang="fr-FR" b="1" dirty="0">
                <a:solidFill>
                  <a:schemeClr val="bg1"/>
                </a:solidFill>
              </a:endParaRPr>
            </a:p>
          </p:txBody>
        </p:sp>
      </p:grpSp>
      <p:cxnSp>
        <p:nvCxnSpPr>
          <p:cNvPr id="26" name="Connecteur droit 25">
            <a:extLst>
              <a:ext uri="{FF2B5EF4-FFF2-40B4-BE49-F238E27FC236}">
                <a16:creationId xmlns:a16="http://schemas.microsoft.com/office/drawing/2014/main" id="{66306214-C3CF-8FA8-616C-091E17EAFC6C}"/>
              </a:ext>
            </a:extLst>
          </p:cNvPr>
          <p:cNvCxnSpPr/>
          <p:nvPr/>
        </p:nvCxnSpPr>
        <p:spPr>
          <a:xfrm flipV="1">
            <a:off x="9987437" y="2933322"/>
            <a:ext cx="0" cy="321962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9073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53FB01-5D3C-BD78-C1EE-968BC67DFB0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B66723C0-5262-5F97-FA07-C2CA3788B0A9}"/>
              </a:ext>
            </a:extLst>
          </p:cNvPr>
          <p:cNvSpPr txBox="1"/>
          <p:nvPr/>
        </p:nvSpPr>
        <p:spPr>
          <a:xfrm>
            <a:off x="335360" y="773402"/>
            <a:ext cx="3075352" cy="646331"/>
          </a:xfrm>
          <a:prstGeom prst="rect">
            <a:avLst/>
          </a:prstGeom>
          <a:noFill/>
        </p:spPr>
        <p:txBody>
          <a:bodyPr wrap="square" rtlCol="0">
            <a:spAutoFit/>
          </a:bodyPr>
          <a:lstStyle/>
          <a:p>
            <a:r>
              <a:rPr lang="fr-FR" sz="3600" dirty="0" err="1">
                <a:latin typeface="Calibri" panose="020F0502020204030204" pitchFamily="34" charset="0"/>
              </a:rPr>
              <a:t>Turning</a:t>
            </a:r>
            <a:r>
              <a:rPr lang="fr-FR" sz="3600" dirty="0">
                <a:latin typeface="Calibri" panose="020F0502020204030204" pitchFamily="34" charset="0"/>
              </a:rPr>
              <a:t> / MTE</a:t>
            </a:r>
          </a:p>
        </p:txBody>
      </p:sp>
      <p:sp>
        <p:nvSpPr>
          <p:cNvPr id="7" name="ZoneTexte 6">
            <a:extLst>
              <a:ext uri="{FF2B5EF4-FFF2-40B4-BE49-F238E27FC236}">
                <a16:creationId xmlns:a16="http://schemas.microsoft.com/office/drawing/2014/main" id="{3A356861-7B56-04C6-726E-83206F979F9C}"/>
              </a:ext>
            </a:extLst>
          </p:cNvPr>
          <p:cNvSpPr txBox="1"/>
          <p:nvPr/>
        </p:nvSpPr>
        <p:spPr>
          <a:xfrm>
            <a:off x="315124" y="2064406"/>
            <a:ext cx="10105226" cy="307777"/>
          </a:xfrm>
          <a:prstGeom prst="rect">
            <a:avLst/>
          </a:prstGeom>
          <a:noFill/>
        </p:spPr>
        <p:txBody>
          <a:bodyPr wrap="square">
            <a:spAutoFit/>
          </a:bodyPr>
          <a:lstStyle/>
          <a:p>
            <a:r>
              <a:rPr lang="fr-FR" sz="1400" dirty="0"/>
              <a:t>The opposite </a:t>
            </a:r>
            <a:r>
              <a:rPr lang="fr-FR" sz="1400" dirty="0" err="1"/>
              <a:t>tool</a:t>
            </a:r>
            <a:r>
              <a:rPr lang="fr-FR" sz="1400" dirty="0"/>
              <a:t> </a:t>
            </a:r>
            <a:r>
              <a:rPr lang="fr-FR" sz="1400" dirty="0" err="1"/>
              <a:t>is</a:t>
            </a:r>
            <a:r>
              <a:rPr lang="fr-FR" sz="1400" dirty="0"/>
              <a:t> </a:t>
            </a:r>
            <a:r>
              <a:rPr lang="fr-FR" sz="1400" dirty="0" err="1"/>
              <a:t>now</a:t>
            </a:r>
            <a:r>
              <a:rPr lang="fr-FR" sz="1400" dirty="0"/>
              <a:t> </a:t>
            </a:r>
            <a:r>
              <a:rPr lang="fr-FR" sz="1400" b="1" dirty="0" err="1"/>
              <a:t>displayed</a:t>
            </a:r>
            <a:r>
              <a:rPr lang="fr-FR" sz="1400" b="1" dirty="0"/>
              <a:t> in the </a:t>
            </a:r>
            <a:r>
              <a:rPr lang="fr-FR" sz="1400" b="1" dirty="0" err="1"/>
              <a:t>machining</a:t>
            </a:r>
            <a:r>
              <a:rPr lang="fr-FR" sz="1400" b="1" dirty="0"/>
              <a:t> </a:t>
            </a:r>
            <a:r>
              <a:rPr lang="fr-FR" sz="1400" b="1" dirty="0" err="1"/>
              <a:t>tree</a:t>
            </a:r>
            <a:r>
              <a:rPr lang="fr-FR" sz="1400" dirty="0" err="1"/>
              <a:t>.No</a:t>
            </a:r>
            <a:r>
              <a:rPr lang="fr-FR" sz="1400" dirty="0"/>
              <a:t> more popup menu to </a:t>
            </a:r>
            <a:r>
              <a:rPr lang="fr-FR" sz="1400" dirty="0" err="1"/>
              <a:t>add</a:t>
            </a:r>
            <a:r>
              <a:rPr lang="fr-FR" sz="1400" dirty="0"/>
              <a:t> and </a:t>
            </a:r>
            <a:r>
              <a:rPr lang="fr-FR" sz="1400" dirty="0" err="1"/>
              <a:t>delete</a:t>
            </a:r>
            <a:r>
              <a:rPr lang="fr-FR" sz="1400" dirty="0"/>
              <a:t> the </a:t>
            </a:r>
            <a:r>
              <a:rPr lang="fr-FR" sz="1400" dirty="0" err="1"/>
              <a:t>tool</a:t>
            </a:r>
            <a:endParaRPr lang="fr-FR" sz="1400" dirty="0"/>
          </a:p>
        </p:txBody>
      </p:sp>
      <p:pic>
        <p:nvPicPr>
          <p:cNvPr id="8" name="Image 7">
            <a:extLst>
              <a:ext uri="{FF2B5EF4-FFF2-40B4-BE49-F238E27FC236}">
                <a16:creationId xmlns:a16="http://schemas.microsoft.com/office/drawing/2014/main" id="{CFC9B093-2896-2E75-80E2-D62F225ECD3E}"/>
              </a:ext>
            </a:extLst>
          </p:cNvPr>
          <p:cNvPicPr>
            <a:picLocks noChangeAspect="1"/>
          </p:cNvPicPr>
          <p:nvPr/>
        </p:nvPicPr>
        <p:blipFill>
          <a:blip r:embed="rId2"/>
          <a:stretch>
            <a:fillRect/>
          </a:stretch>
        </p:blipFill>
        <p:spPr>
          <a:xfrm>
            <a:off x="358815" y="4389312"/>
            <a:ext cx="3035464" cy="1859137"/>
          </a:xfrm>
          <a:prstGeom prst="rect">
            <a:avLst/>
          </a:prstGeom>
        </p:spPr>
      </p:pic>
      <p:pic>
        <p:nvPicPr>
          <p:cNvPr id="9" name="Image 8">
            <a:extLst>
              <a:ext uri="{FF2B5EF4-FFF2-40B4-BE49-F238E27FC236}">
                <a16:creationId xmlns:a16="http://schemas.microsoft.com/office/drawing/2014/main" id="{13EFCBDD-2F95-E5B3-B90F-DFB22AA2EFAC}"/>
              </a:ext>
            </a:extLst>
          </p:cNvPr>
          <p:cNvPicPr>
            <a:picLocks noChangeAspect="1"/>
          </p:cNvPicPr>
          <p:nvPr/>
        </p:nvPicPr>
        <p:blipFill>
          <a:blip r:embed="rId3"/>
          <a:stretch>
            <a:fillRect/>
          </a:stretch>
        </p:blipFill>
        <p:spPr>
          <a:xfrm>
            <a:off x="8424096" y="1425369"/>
            <a:ext cx="2730529" cy="2788833"/>
          </a:xfrm>
          <a:prstGeom prst="rect">
            <a:avLst/>
          </a:prstGeom>
        </p:spPr>
      </p:pic>
      <p:sp>
        <p:nvSpPr>
          <p:cNvPr id="14" name="ZoneTexte 13">
            <a:extLst>
              <a:ext uri="{FF2B5EF4-FFF2-40B4-BE49-F238E27FC236}">
                <a16:creationId xmlns:a16="http://schemas.microsoft.com/office/drawing/2014/main" id="{A7068E26-B16B-1F80-D093-EA21EDCF46A8}"/>
              </a:ext>
            </a:extLst>
          </p:cNvPr>
          <p:cNvSpPr txBox="1"/>
          <p:nvPr/>
        </p:nvSpPr>
        <p:spPr>
          <a:xfrm>
            <a:off x="2785572" y="2496622"/>
            <a:ext cx="802378" cy="369332"/>
          </a:xfrm>
          <a:prstGeom prst="rect">
            <a:avLst/>
          </a:prstGeom>
          <a:noFill/>
        </p:spPr>
        <p:txBody>
          <a:bodyPr wrap="square" rtlCol="0">
            <a:spAutoFit/>
          </a:bodyPr>
          <a:lstStyle/>
          <a:p>
            <a:r>
              <a:rPr lang="fr-FR" b="1">
                <a:solidFill>
                  <a:schemeClr val="tx1">
                    <a:lumMod val="75000"/>
                    <a:lumOff val="25000"/>
                  </a:schemeClr>
                </a:solidFill>
              </a:rPr>
              <a:t>V6.09</a:t>
            </a:r>
          </a:p>
        </p:txBody>
      </p:sp>
      <p:sp>
        <p:nvSpPr>
          <p:cNvPr id="15" name="ZoneTexte 14">
            <a:extLst>
              <a:ext uri="{FF2B5EF4-FFF2-40B4-BE49-F238E27FC236}">
                <a16:creationId xmlns:a16="http://schemas.microsoft.com/office/drawing/2014/main" id="{3AA44564-5837-9AAD-FA23-7C47194651A5}"/>
              </a:ext>
            </a:extLst>
          </p:cNvPr>
          <p:cNvSpPr txBox="1"/>
          <p:nvPr/>
        </p:nvSpPr>
        <p:spPr>
          <a:xfrm>
            <a:off x="3550922" y="2496622"/>
            <a:ext cx="802378" cy="369332"/>
          </a:xfrm>
          <a:prstGeom prst="rect">
            <a:avLst/>
          </a:prstGeom>
          <a:noFill/>
        </p:spPr>
        <p:txBody>
          <a:bodyPr wrap="square" rtlCol="0">
            <a:spAutoFit/>
          </a:bodyPr>
          <a:lstStyle/>
          <a:p>
            <a:r>
              <a:rPr lang="fr-FR" b="1">
                <a:solidFill>
                  <a:srgbClr val="C00000"/>
                </a:solidFill>
              </a:rPr>
              <a:t>V6.10</a:t>
            </a:r>
          </a:p>
        </p:txBody>
      </p:sp>
      <p:cxnSp>
        <p:nvCxnSpPr>
          <p:cNvPr id="16" name="Connecteur droit 15">
            <a:extLst>
              <a:ext uri="{FF2B5EF4-FFF2-40B4-BE49-F238E27FC236}">
                <a16:creationId xmlns:a16="http://schemas.microsoft.com/office/drawing/2014/main" id="{2CF5DF53-906A-3DEA-A41E-35850A8E1A75}"/>
              </a:ext>
            </a:extLst>
          </p:cNvPr>
          <p:cNvCxnSpPr>
            <a:cxnSpLocks/>
          </p:cNvCxnSpPr>
          <p:nvPr/>
        </p:nvCxnSpPr>
        <p:spPr>
          <a:xfrm>
            <a:off x="3519847" y="2591193"/>
            <a:ext cx="0" cy="382637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D03AA80A-1ADC-0EBA-8233-A2E90C40A5E5}"/>
              </a:ext>
            </a:extLst>
          </p:cNvPr>
          <p:cNvPicPr>
            <a:picLocks noChangeAspect="1"/>
          </p:cNvPicPr>
          <p:nvPr/>
        </p:nvPicPr>
        <p:blipFill rotWithShape="1">
          <a:blip r:embed="rId4"/>
          <a:srcRect r="10751"/>
          <a:stretch/>
        </p:blipFill>
        <p:spPr>
          <a:xfrm>
            <a:off x="3599064" y="2918270"/>
            <a:ext cx="2295382" cy="1242349"/>
          </a:xfrm>
          <a:prstGeom prst="rect">
            <a:avLst/>
          </a:prstGeom>
        </p:spPr>
      </p:pic>
      <p:pic>
        <p:nvPicPr>
          <p:cNvPr id="20" name="Image 19">
            <a:extLst>
              <a:ext uri="{FF2B5EF4-FFF2-40B4-BE49-F238E27FC236}">
                <a16:creationId xmlns:a16="http://schemas.microsoft.com/office/drawing/2014/main" id="{248CF2CB-5983-D488-F7BB-FFE1B3DB5F80}"/>
              </a:ext>
            </a:extLst>
          </p:cNvPr>
          <p:cNvPicPr>
            <a:picLocks noChangeAspect="1"/>
          </p:cNvPicPr>
          <p:nvPr/>
        </p:nvPicPr>
        <p:blipFill>
          <a:blip r:embed="rId5"/>
          <a:stretch>
            <a:fillRect/>
          </a:stretch>
        </p:blipFill>
        <p:spPr>
          <a:xfrm>
            <a:off x="10738" y="2832508"/>
            <a:ext cx="3417829" cy="1455438"/>
          </a:xfrm>
          <a:prstGeom prst="rect">
            <a:avLst/>
          </a:prstGeom>
        </p:spPr>
      </p:pic>
      <p:sp>
        <p:nvSpPr>
          <p:cNvPr id="2" name="Rectangle 1">
            <a:extLst>
              <a:ext uri="{FF2B5EF4-FFF2-40B4-BE49-F238E27FC236}">
                <a16:creationId xmlns:a16="http://schemas.microsoft.com/office/drawing/2014/main" id="{71A7BF00-EC1A-715D-AA45-5D6DECBDD57C}"/>
              </a:ext>
            </a:extLst>
          </p:cNvPr>
          <p:cNvSpPr/>
          <p:nvPr/>
        </p:nvSpPr>
        <p:spPr>
          <a:xfrm>
            <a:off x="4561849" y="1493917"/>
            <a:ext cx="251796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14941</a:t>
            </a:r>
          </a:p>
        </p:txBody>
      </p:sp>
      <p:sp>
        <p:nvSpPr>
          <p:cNvPr id="17" name="ZoneTexte 16">
            <a:extLst>
              <a:ext uri="{FF2B5EF4-FFF2-40B4-BE49-F238E27FC236}">
                <a16:creationId xmlns:a16="http://schemas.microsoft.com/office/drawing/2014/main" id="{00C2BA60-E399-6E63-7EB6-76063AFF9496}"/>
              </a:ext>
            </a:extLst>
          </p:cNvPr>
          <p:cNvSpPr txBox="1"/>
          <p:nvPr/>
        </p:nvSpPr>
        <p:spPr>
          <a:xfrm>
            <a:off x="315124" y="1616838"/>
            <a:ext cx="4361651" cy="369332"/>
          </a:xfrm>
          <a:prstGeom prst="rect">
            <a:avLst/>
          </a:prstGeom>
          <a:noFill/>
        </p:spPr>
        <p:txBody>
          <a:bodyPr wrap="square" rtlCol="0">
            <a:spAutoFit/>
          </a:bodyPr>
          <a:lstStyle/>
          <a:p>
            <a:r>
              <a:rPr lang="fr-FR" sz="1800" b="1" dirty="0"/>
              <a:t>MTE </a:t>
            </a:r>
            <a:r>
              <a:rPr lang="fr-FR" sz="1800" b="1" dirty="0" err="1"/>
              <a:t>Balanced</a:t>
            </a:r>
            <a:r>
              <a:rPr lang="fr-FR" sz="1800" b="1" dirty="0"/>
              <a:t> </a:t>
            </a:r>
            <a:r>
              <a:rPr lang="fr-FR" sz="1800" b="1" dirty="0" err="1"/>
              <a:t>operations</a:t>
            </a:r>
            <a:r>
              <a:rPr lang="fr-FR" sz="1800" b="1" dirty="0"/>
              <a:t>: Opposite Tool</a:t>
            </a:r>
          </a:p>
        </p:txBody>
      </p:sp>
      <p:pic>
        <p:nvPicPr>
          <p:cNvPr id="21" name="Image 20">
            <a:extLst>
              <a:ext uri="{FF2B5EF4-FFF2-40B4-BE49-F238E27FC236}">
                <a16:creationId xmlns:a16="http://schemas.microsoft.com/office/drawing/2014/main" id="{0731F408-77DC-8A39-B002-175AED92CCEE}"/>
              </a:ext>
            </a:extLst>
          </p:cNvPr>
          <p:cNvPicPr>
            <a:picLocks noChangeAspect="1"/>
          </p:cNvPicPr>
          <p:nvPr/>
        </p:nvPicPr>
        <p:blipFill>
          <a:blip r:embed="rId6"/>
          <a:stretch>
            <a:fillRect/>
          </a:stretch>
        </p:blipFill>
        <p:spPr>
          <a:xfrm>
            <a:off x="3684240" y="4706706"/>
            <a:ext cx="1860235" cy="1624660"/>
          </a:xfrm>
          <a:prstGeom prst="rect">
            <a:avLst/>
          </a:prstGeom>
        </p:spPr>
      </p:pic>
      <p:sp>
        <p:nvSpPr>
          <p:cNvPr id="22" name="ZoneTexte 21">
            <a:extLst>
              <a:ext uri="{FF2B5EF4-FFF2-40B4-BE49-F238E27FC236}">
                <a16:creationId xmlns:a16="http://schemas.microsoft.com/office/drawing/2014/main" id="{A2F8FFFD-0A76-1B1F-6FC2-2682633542AE}"/>
              </a:ext>
            </a:extLst>
          </p:cNvPr>
          <p:cNvSpPr txBox="1"/>
          <p:nvPr/>
        </p:nvSpPr>
        <p:spPr>
          <a:xfrm>
            <a:off x="6827290" y="4951811"/>
            <a:ext cx="4670368" cy="369332"/>
          </a:xfrm>
          <a:prstGeom prst="rect">
            <a:avLst/>
          </a:prstGeom>
          <a:noFill/>
        </p:spPr>
        <p:txBody>
          <a:bodyPr wrap="square" rtlCol="0">
            <a:spAutoFit/>
          </a:bodyPr>
          <a:lstStyle/>
          <a:p>
            <a:r>
              <a:rPr lang="fr-FR" b="1" dirty="0"/>
              <a:t>Multiple Grooves </a:t>
            </a:r>
            <a:r>
              <a:rPr lang="fr-FR" dirty="0"/>
              <a:t>in</a:t>
            </a:r>
            <a:r>
              <a:rPr lang="fr-FR" b="1" dirty="0"/>
              <a:t> </a:t>
            </a:r>
            <a:r>
              <a:rPr lang="fr-FR" b="1" dirty="0" err="1"/>
              <a:t>Automatic</a:t>
            </a:r>
            <a:r>
              <a:rPr lang="fr-FR" b="1" dirty="0"/>
              <a:t> </a:t>
            </a:r>
            <a:r>
              <a:rPr lang="fr-FR" b="1" dirty="0" err="1"/>
              <a:t>Turning</a:t>
            </a:r>
            <a:r>
              <a:rPr lang="fr-FR" b="1" dirty="0"/>
              <a:t> </a:t>
            </a:r>
            <a:r>
              <a:rPr lang="fr-FR" b="1" dirty="0" err="1"/>
              <a:t>Opelists</a:t>
            </a:r>
            <a:endParaRPr lang="fr-FR" b="1" dirty="0"/>
          </a:p>
        </p:txBody>
      </p:sp>
      <p:sp>
        <p:nvSpPr>
          <p:cNvPr id="23" name="ZoneTexte 22">
            <a:extLst>
              <a:ext uri="{FF2B5EF4-FFF2-40B4-BE49-F238E27FC236}">
                <a16:creationId xmlns:a16="http://schemas.microsoft.com/office/drawing/2014/main" id="{3C4803A7-7C86-BBBE-49DD-0C7DF31660CA}"/>
              </a:ext>
            </a:extLst>
          </p:cNvPr>
          <p:cNvSpPr txBox="1"/>
          <p:nvPr/>
        </p:nvSpPr>
        <p:spPr>
          <a:xfrm>
            <a:off x="6818237" y="5453664"/>
            <a:ext cx="4950460" cy="830997"/>
          </a:xfrm>
          <a:prstGeom prst="rect">
            <a:avLst/>
          </a:prstGeom>
          <a:noFill/>
        </p:spPr>
        <p:txBody>
          <a:bodyPr wrap="square" rtlCol="0">
            <a:spAutoFit/>
          </a:bodyPr>
          <a:lstStyle/>
          <a:p>
            <a:r>
              <a:rPr lang="fr-FR" sz="1600" dirty="0"/>
              <a:t>For the </a:t>
            </a:r>
            <a:r>
              <a:rPr lang="fr-FR" sz="1600" dirty="0" err="1"/>
              <a:t>calculation</a:t>
            </a:r>
            <a:r>
              <a:rPr lang="fr-FR" sz="1600" dirty="0"/>
              <a:t> of groove </a:t>
            </a:r>
            <a:r>
              <a:rPr lang="fr-FR" sz="1600" dirty="0" err="1"/>
              <a:t>width</a:t>
            </a:r>
            <a:r>
              <a:rPr lang="fr-FR" sz="1600" dirty="0"/>
              <a:t> and the </a:t>
            </a:r>
            <a:r>
              <a:rPr lang="fr-FR" sz="1600" dirty="0" err="1"/>
              <a:t>choice</a:t>
            </a:r>
            <a:r>
              <a:rPr lang="fr-FR" sz="1600" dirty="0"/>
              <a:t> of </a:t>
            </a:r>
            <a:r>
              <a:rPr lang="fr-FR" sz="1600" dirty="0" err="1"/>
              <a:t>tool</a:t>
            </a:r>
            <a:r>
              <a:rPr lang="fr-FR" sz="1600" dirty="0"/>
              <a:t>, </a:t>
            </a:r>
            <a:r>
              <a:rPr lang="fr-FR" sz="1600" dirty="0" err="1"/>
              <a:t>we</a:t>
            </a:r>
            <a:r>
              <a:rPr lang="fr-FR" sz="1600" dirty="0"/>
              <a:t> </a:t>
            </a:r>
            <a:r>
              <a:rPr lang="fr-FR" sz="1600" dirty="0" err="1"/>
              <a:t>now</a:t>
            </a:r>
            <a:r>
              <a:rPr lang="fr-FR" sz="1600" dirty="0"/>
              <a:t> </a:t>
            </a:r>
            <a:r>
              <a:rPr lang="fr-FR" sz="1600" dirty="0" err="1"/>
              <a:t>take</a:t>
            </a:r>
            <a:r>
              <a:rPr lang="fr-FR" sz="1600" dirty="0"/>
              <a:t> </a:t>
            </a:r>
            <a:r>
              <a:rPr lang="fr-FR" sz="1600" dirty="0" err="1"/>
              <a:t>into</a:t>
            </a:r>
            <a:r>
              <a:rPr lang="fr-FR" sz="1600" dirty="0"/>
              <a:t> </a:t>
            </a:r>
            <a:r>
              <a:rPr lang="fr-FR" sz="1600" dirty="0" err="1"/>
              <a:t>consideration</a:t>
            </a:r>
            <a:r>
              <a:rPr lang="fr-FR" sz="1600" dirty="0"/>
              <a:t> the </a:t>
            </a:r>
            <a:r>
              <a:rPr lang="fr-FR" sz="1600" b="1" dirty="0"/>
              <a:t>stock </a:t>
            </a:r>
            <a:r>
              <a:rPr lang="fr-FR" sz="1600" b="1" dirty="0" err="1"/>
              <a:t>allowances</a:t>
            </a:r>
            <a:r>
              <a:rPr lang="fr-FR" sz="1600" b="1" dirty="0"/>
              <a:t> on the grooves </a:t>
            </a:r>
            <a:r>
              <a:rPr lang="fr-FR" sz="1600" dirty="0"/>
              <a:t>(</a:t>
            </a:r>
            <a:r>
              <a:rPr lang="fr-FR" sz="1600" dirty="0" err="1"/>
              <a:t>added</a:t>
            </a:r>
            <a:r>
              <a:rPr lang="fr-FR" sz="1600" dirty="0"/>
              <a:t> to the </a:t>
            </a:r>
            <a:r>
              <a:rPr lang="fr-FR" sz="1600" dirty="0" err="1"/>
              <a:t>width</a:t>
            </a:r>
            <a:r>
              <a:rPr lang="fr-FR" sz="1600" dirty="0"/>
              <a:t> of </a:t>
            </a:r>
            <a:r>
              <a:rPr lang="fr-FR" sz="1600" dirty="0" err="1"/>
              <a:t>tool</a:t>
            </a:r>
            <a:r>
              <a:rPr lang="fr-FR" sz="1600" dirty="0"/>
              <a:t>)</a:t>
            </a:r>
          </a:p>
        </p:txBody>
      </p:sp>
      <p:grpSp>
        <p:nvGrpSpPr>
          <p:cNvPr id="5" name="Groupe 4">
            <a:extLst>
              <a:ext uri="{FF2B5EF4-FFF2-40B4-BE49-F238E27FC236}">
                <a16:creationId xmlns:a16="http://schemas.microsoft.com/office/drawing/2014/main" id="{4F3ED710-E51E-E362-AF65-A65C056F4960}"/>
              </a:ext>
            </a:extLst>
          </p:cNvPr>
          <p:cNvGrpSpPr/>
          <p:nvPr/>
        </p:nvGrpSpPr>
        <p:grpSpPr>
          <a:xfrm>
            <a:off x="10901142" y="314548"/>
            <a:ext cx="845672" cy="809283"/>
            <a:chOff x="10127164" y="5361875"/>
            <a:chExt cx="737060" cy="700541"/>
          </a:xfrm>
        </p:grpSpPr>
        <p:sp>
          <p:nvSpPr>
            <p:cNvPr id="6" name="Rectangle : coins arrondis 5">
              <a:extLst>
                <a:ext uri="{FF2B5EF4-FFF2-40B4-BE49-F238E27FC236}">
                  <a16:creationId xmlns:a16="http://schemas.microsoft.com/office/drawing/2014/main" id="{CE74CC89-89AB-0CE3-EE6B-660EB7C769E2}"/>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a:extLst>
                <a:ext uri="{FF2B5EF4-FFF2-40B4-BE49-F238E27FC236}">
                  <a16:creationId xmlns:a16="http://schemas.microsoft.com/office/drawing/2014/main" id="{C92D2386-AB59-0669-A513-0FFFE67F92E2}"/>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8A95A61-7B72-94AC-4179-6AE6F6FCEECD}"/>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75</a:t>
              </a:r>
              <a:endParaRPr lang="fr-FR" b="1" dirty="0">
                <a:solidFill>
                  <a:schemeClr val="bg1"/>
                </a:solidFill>
              </a:endParaRPr>
            </a:p>
          </p:txBody>
        </p:sp>
      </p:grpSp>
      <p:sp>
        <p:nvSpPr>
          <p:cNvPr id="12" name="Rectangle 11">
            <a:extLst>
              <a:ext uri="{FF2B5EF4-FFF2-40B4-BE49-F238E27FC236}">
                <a16:creationId xmlns:a16="http://schemas.microsoft.com/office/drawing/2014/main" id="{252070AE-24B4-8DDE-9400-D2E2678726D3}"/>
              </a:ext>
            </a:extLst>
          </p:cNvPr>
          <p:cNvSpPr/>
          <p:nvPr/>
        </p:nvSpPr>
        <p:spPr>
          <a:xfrm>
            <a:off x="6715178" y="4853239"/>
            <a:ext cx="5208233" cy="179578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055068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0A698B13-E291-E74E-987B-8825E655A0EA}"/>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7F482969-60CA-9623-3036-7FDB8C5BA984}"/>
              </a:ext>
            </a:extLst>
          </p:cNvPr>
          <p:cNvSpPr txBox="1"/>
          <p:nvPr/>
        </p:nvSpPr>
        <p:spPr>
          <a:xfrm>
            <a:off x="335360" y="828681"/>
            <a:ext cx="7776864" cy="646331"/>
          </a:xfrm>
          <a:prstGeom prst="rect">
            <a:avLst/>
          </a:prstGeom>
          <a:noFill/>
        </p:spPr>
        <p:txBody>
          <a:bodyPr wrap="square" rtlCol="0">
            <a:spAutoFit/>
          </a:bodyPr>
          <a:lstStyle/>
          <a:p>
            <a:r>
              <a:rPr lang="fr-FR" sz="3600" dirty="0" err="1">
                <a:latin typeface="Calibri" panose="020F0502020204030204" pitchFamily="34" charset="0"/>
              </a:rPr>
              <a:t>Swiss</a:t>
            </a:r>
            <a:r>
              <a:rPr lang="fr-FR" sz="3600" dirty="0">
                <a:latin typeface="Calibri" panose="020F0502020204030204" pitchFamily="34" charset="0"/>
              </a:rPr>
              <a:t> </a:t>
            </a:r>
            <a:r>
              <a:rPr lang="fr-FR" sz="3600" dirty="0" err="1">
                <a:latin typeface="Calibri" panose="020F0502020204030204" pitchFamily="34" charset="0"/>
              </a:rPr>
              <a:t>Machining</a:t>
            </a:r>
            <a:endParaRPr lang="fr-FR" sz="3600" dirty="0">
              <a:latin typeface="Calibri" panose="020F0502020204030204" pitchFamily="34" charset="0"/>
            </a:endParaRPr>
          </a:p>
        </p:txBody>
      </p:sp>
      <p:sp>
        <p:nvSpPr>
          <p:cNvPr id="5" name="ZoneTexte 4">
            <a:extLst>
              <a:ext uri="{FF2B5EF4-FFF2-40B4-BE49-F238E27FC236}">
                <a16:creationId xmlns:a16="http://schemas.microsoft.com/office/drawing/2014/main" id="{DB490531-5A23-631B-20DD-7E5E479751DC}"/>
              </a:ext>
            </a:extLst>
          </p:cNvPr>
          <p:cNvSpPr txBox="1"/>
          <p:nvPr/>
        </p:nvSpPr>
        <p:spPr>
          <a:xfrm>
            <a:off x="315124" y="1616838"/>
            <a:ext cx="4361651" cy="369332"/>
          </a:xfrm>
          <a:prstGeom prst="rect">
            <a:avLst/>
          </a:prstGeom>
          <a:noFill/>
        </p:spPr>
        <p:txBody>
          <a:bodyPr wrap="square" rtlCol="0">
            <a:spAutoFit/>
          </a:bodyPr>
          <a:lstStyle/>
          <a:p>
            <a:r>
              <a:rPr lang="fr-FR" sz="1800" b="1" dirty="0"/>
              <a:t>Setting Chuck / Stock</a:t>
            </a:r>
          </a:p>
        </p:txBody>
      </p:sp>
      <p:sp>
        <p:nvSpPr>
          <p:cNvPr id="7" name="ZoneTexte 6">
            <a:extLst>
              <a:ext uri="{FF2B5EF4-FFF2-40B4-BE49-F238E27FC236}">
                <a16:creationId xmlns:a16="http://schemas.microsoft.com/office/drawing/2014/main" id="{4294D54D-F26D-5E83-E899-08391A7E9E1A}"/>
              </a:ext>
            </a:extLst>
          </p:cNvPr>
          <p:cNvSpPr txBox="1"/>
          <p:nvPr/>
        </p:nvSpPr>
        <p:spPr>
          <a:xfrm>
            <a:off x="335360" y="1986170"/>
            <a:ext cx="7493852" cy="1815882"/>
          </a:xfrm>
          <a:prstGeom prst="rect">
            <a:avLst/>
          </a:prstGeom>
          <a:noFill/>
        </p:spPr>
        <p:txBody>
          <a:bodyPr wrap="square">
            <a:spAutoFit/>
          </a:bodyPr>
          <a:lstStyle/>
          <a:p>
            <a:r>
              <a:rPr lang="fr-FR" sz="1400" dirty="0"/>
              <a:t>New </a:t>
            </a:r>
            <a:r>
              <a:rPr lang="fr-FR" sz="1400" dirty="0" err="1"/>
              <a:t>calculation</a:t>
            </a:r>
            <a:r>
              <a:rPr lang="fr-FR" sz="1400" dirty="0"/>
              <a:t> of the </a:t>
            </a:r>
            <a:r>
              <a:rPr lang="fr-FR" sz="1400" b="1" dirty="0"/>
              <a:t>position of stock in the </a:t>
            </a:r>
            <a:r>
              <a:rPr lang="fr-FR" sz="1400" b="1" dirty="0" err="1"/>
              <a:t>chuck</a:t>
            </a:r>
            <a:r>
              <a:rPr lang="fr-FR" sz="1400" b="1" dirty="0"/>
              <a:t>,</a:t>
            </a:r>
          </a:p>
          <a:p>
            <a:r>
              <a:rPr lang="fr-FR" sz="1400" dirty="0" err="1"/>
              <a:t>We</a:t>
            </a:r>
            <a:r>
              <a:rPr lang="fr-FR" sz="1400" dirty="0"/>
              <a:t> </a:t>
            </a:r>
            <a:r>
              <a:rPr lang="fr-FR" sz="1400" dirty="0" err="1"/>
              <a:t>calculate</a:t>
            </a:r>
            <a:r>
              <a:rPr lang="fr-FR" sz="1400" dirty="0"/>
              <a:t> a </a:t>
            </a:r>
            <a:r>
              <a:rPr lang="fr-FR" sz="1400" b="1" dirty="0"/>
              <a:t>distance </a:t>
            </a:r>
            <a:r>
              <a:rPr lang="fr-FR" sz="1400" dirty="0" err="1"/>
              <a:t>between</a:t>
            </a:r>
            <a:r>
              <a:rPr lang="fr-FR" sz="1400" dirty="0"/>
              <a:t> </a:t>
            </a:r>
            <a:r>
              <a:rPr lang="fr-FR" sz="1400" b="1" dirty="0" err="1"/>
              <a:t>sliding</a:t>
            </a:r>
            <a:r>
              <a:rPr lang="fr-FR" sz="1400" b="1" dirty="0"/>
              <a:t> </a:t>
            </a:r>
            <a:r>
              <a:rPr lang="fr-FR" sz="1400" b="1" dirty="0" err="1"/>
              <a:t>headstock</a:t>
            </a:r>
            <a:r>
              <a:rPr lang="fr-FR" sz="1400" b="1" dirty="0"/>
              <a:t> in maxi position </a:t>
            </a:r>
            <a:r>
              <a:rPr lang="fr-FR" sz="1400" dirty="0"/>
              <a:t>and</a:t>
            </a:r>
            <a:r>
              <a:rPr lang="fr-FR" sz="1400" b="1" dirty="0"/>
              <a:t> the end of part</a:t>
            </a:r>
            <a:r>
              <a:rPr lang="fr-FR" sz="1400" dirty="0"/>
              <a:t>. </a:t>
            </a:r>
          </a:p>
          <a:p>
            <a:r>
              <a:rPr lang="fr-FR" sz="1400" dirty="0"/>
              <a:t>For </a:t>
            </a:r>
            <a:r>
              <a:rPr lang="fr-FR" sz="1400" dirty="0" err="1"/>
              <a:t>this</a:t>
            </a:r>
            <a:r>
              <a:rPr lang="fr-FR" sz="1400" dirty="0"/>
              <a:t>, </a:t>
            </a:r>
            <a:r>
              <a:rPr lang="fr-FR" sz="1400" dirty="0" err="1"/>
              <a:t>some</a:t>
            </a:r>
            <a:r>
              <a:rPr lang="fr-FR" sz="1400" dirty="0"/>
              <a:t> values are </a:t>
            </a:r>
            <a:r>
              <a:rPr lang="fr-FR" sz="1400" dirty="0" err="1"/>
              <a:t>recovered</a:t>
            </a:r>
            <a:r>
              <a:rPr lang="fr-FR" sz="1400" dirty="0"/>
              <a:t> in the part and </a:t>
            </a:r>
            <a:r>
              <a:rPr lang="fr-FR" sz="1400" dirty="0" err="1"/>
              <a:t>others</a:t>
            </a:r>
            <a:r>
              <a:rPr lang="fr-FR" sz="1400" dirty="0"/>
              <a:t> are </a:t>
            </a:r>
            <a:r>
              <a:rPr lang="fr-FR" sz="1400" dirty="0" err="1"/>
              <a:t>calculated</a:t>
            </a:r>
            <a:r>
              <a:rPr lang="fr-FR" sz="1400" dirty="0"/>
              <a:t>:</a:t>
            </a:r>
          </a:p>
          <a:p>
            <a:r>
              <a:rPr lang="fr-FR" sz="1400" dirty="0"/>
              <a:t>- </a:t>
            </a:r>
            <a:r>
              <a:rPr lang="fr-FR" sz="1400" dirty="0" err="1"/>
              <a:t>We</a:t>
            </a:r>
            <a:r>
              <a:rPr lang="fr-FR" sz="1400" dirty="0"/>
              <a:t> </a:t>
            </a:r>
            <a:r>
              <a:rPr lang="fr-FR" sz="1400" dirty="0" err="1"/>
              <a:t>read</a:t>
            </a:r>
            <a:r>
              <a:rPr lang="fr-FR" sz="1400" dirty="0"/>
              <a:t> the </a:t>
            </a:r>
            <a:r>
              <a:rPr lang="fr-FR" sz="1400" dirty="0" err="1"/>
              <a:t>parting</a:t>
            </a:r>
            <a:r>
              <a:rPr lang="fr-FR" sz="1400" dirty="0"/>
              <a:t> cycle to </a:t>
            </a:r>
            <a:r>
              <a:rPr lang="fr-FR" sz="1400" dirty="0" err="1"/>
              <a:t>recover</a:t>
            </a:r>
            <a:r>
              <a:rPr lang="fr-FR" sz="1400" dirty="0"/>
              <a:t> </a:t>
            </a:r>
            <a:r>
              <a:rPr lang="fr-FR" sz="1400" dirty="0" err="1"/>
              <a:t>tool</a:t>
            </a:r>
            <a:r>
              <a:rPr lang="fr-FR" sz="1400" dirty="0"/>
              <a:t> </a:t>
            </a:r>
            <a:r>
              <a:rPr lang="fr-FR" sz="1400" dirty="0" err="1"/>
              <a:t>width</a:t>
            </a:r>
            <a:r>
              <a:rPr lang="fr-FR" sz="1400" dirty="0"/>
              <a:t>(TW) and </a:t>
            </a:r>
            <a:r>
              <a:rPr lang="fr-FR" sz="1400" dirty="0" err="1"/>
              <a:t>allowance</a:t>
            </a:r>
            <a:r>
              <a:rPr lang="fr-FR" sz="1400" dirty="0"/>
              <a:t> (PA).</a:t>
            </a:r>
          </a:p>
          <a:p>
            <a:pPr marL="285750" indent="-285750">
              <a:buFontTx/>
              <a:buChar char="-"/>
            </a:pPr>
            <a:r>
              <a:rPr lang="fr-FR" sz="1400" dirty="0" err="1"/>
              <a:t>We</a:t>
            </a:r>
            <a:r>
              <a:rPr lang="fr-FR" sz="1400" dirty="0"/>
              <a:t> </a:t>
            </a:r>
            <a:r>
              <a:rPr lang="fr-FR" sz="1400" dirty="0" err="1"/>
              <a:t>analyze</a:t>
            </a:r>
            <a:r>
              <a:rPr lang="fr-FR" sz="1400" dirty="0"/>
              <a:t> stock and part to </a:t>
            </a:r>
            <a:r>
              <a:rPr lang="fr-FR" sz="1400" dirty="0" err="1"/>
              <a:t>get</a:t>
            </a:r>
            <a:r>
              <a:rPr lang="fr-FR" sz="1400" dirty="0"/>
              <a:t> the </a:t>
            </a:r>
            <a:r>
              <a:rPr lang="fr-FR" sz="1400" dirty="0" err="1"/>
              <a:t>lengths</a:t>
            </a:r>
            <a:r>
              <a:rPr lang="fr-FR" sz="1400" dirty="0"/>
              <a:t> (PL) and </a:t>
            </a:r>
            <a:r>
              <a:rPr lang="fr-FR" sz="1400" dirty="0" err="1"/>
              <a:t>Facing</a:t>
            </a:r>
            <a:r>
              <a:rPr lang="fr-FR" sz="1400" dirty="0"/>
              <a:t> </a:t>
            </a:r>
            <a:r>
              <a:rPr lang="fr-FR" sz="1400" dirty="0" err="1"/>
              <a:t>allowance</a:t>
            </a:r>
            <a:r>
              <a:rPr lang="fr-FR" sz="1400" dirty="0"/>
              <a:t> (FA).</a:t>
            </a:r>
          </a:p>
          <a:p>
            <a:pPr marL="285750" indent="-285750">
              <a:buFontTx/>
              <a:buChar char="-"/>
            </a:pPr>
            <a:r>
              <a:rPr lang="fr-FR" sz="1400" dirty="0"/>
              <a:t>The machine </a:t>
            </a:r>
            <a:r>
              <a:rPr lang="fr-FR" sz="1400" dirty="0" err="1"/>
              <a:t>kinematics</a:t>
            </a:r>
            <a:r>
              <a:rPr lang="fr-FR" sz="1400" dirty="0"/>
              <a:t> for the distance of </a:t>
            </a:r>
            <a:r>
              <a:rPr lang="fr-FR" sz="1400" dirty="0" err="1"/>
              <a:t>sliding</a:t>
            </a:r>
            <a:r>
              <a:rPr lang="fr-FR" sz="1400" dirty="0"/>
              <a:t> </a:t>
            </a:r>
            <a:r>
              <a:rPr lang="fr-FR" sz="1400" dirty="0" err="1"/>
              <a:t>headstock</a:t>
            </a:r>
            <a:r>
              <a:rPr lang="fr-FR" sz="1400" dirty="0"/>
              <a:t>. It must </a:t>
            </a:r>
            <a:r>
              <a:rPr lang="fr-FR" sz="1400" dirty="0" err="1"/>
              <a:t>be</a:t>
            </a:r>
            <a:r>
              <a:rPr lang="fr-FR" sz="1400" dirty="0"/>
              <a:t> </a:t>
            </a:r>
            <a:r>
              <a:rPr lang="fr-FR" sz="1400" dirty="0" err="1"/>
              <a:t>defined</a:t>
            </a:r>
            <a:r>
              <a:rPr lang="fr-FR" sz="1400" dirty="0"/>
              <a:t> in maxi position in the MCG file to </a:t>
            </a:r>
            <a:r>
              <a:rPr lang="fr-FR" sz="1400" dirty="0" err="1"/>
              <a:t>be</a:t>
            </a:r>
            <a:r>
              <a:rPr lang="fr-FR" sz="1400" dirty="0"/>
              <a:t> </a:t>
            </a:r>
            <a:r>
              <a:rPr lang="fr-FR" sz="1400" dirty="0" err="1"/>
              <a:t>calculated</a:t>
            </a:r>
            <a:r>
              <a:rPr lang="fr-FR" sz="1400" dirty="0"/>
              <a:t> </a:t>
            </a:r>
            <a:r>
              <a:rPr lang="fr-FR" sz="1400" dirty="0" err="1"/>
              <a:t>correctly</a:t>
            </a:r>
            <a:r>
              <a:rPr lang="fr-FR" sz="1400" dirty="0"/>
              <a:t>.</a:t>
            </a:r>
          </a:p>
          <a:p>
            <a:r>
              <a:rPr lang="fr-FR" sz="1400" dirty="0"/>
              <a:t>- </a:t>
            </a:r>
            <a:r>
              <a:rPr lang="fr-FR" sz="1400" dirty="0" err="1"/>
              <a:t>We</a:t>
            </a:r>
            <a:r>
              <a:rPr lang="fr-FR" sz="1400" dirty="0"/>
              <a:t> </a:t>
            </a:r>
            <a:r>
              <a:rPr lang="fr-FR" sz="1400" dirty="0" err="1"/>
              <a:t>also</a:t>
            </a:r>
            <a:r>
              <a:rPr lang="fr-FR" sz="1400" dirty="0"/>
              <a:t> </a:t>
            </a:r>
            <a:r>
              <a:rPr lang="fr-FR" sz="1400" dirty="0" err="1"/>
              <a:t>added</a:t>
            </a:r>
            <a:r>
              <a:rPr lang="fr-FR" sz="1400" dirty="0"/>
              <a:t> a </a:t>
            </a:r>
            <a:r>
              <a:rPr lang="fr-FR" sz="1400" dirty="0" err="1"/>
              <a:t>safety</a:t>
            </a:r>
            <a:r>
              <a:rPr lang="fr-FR" sz="1400" dirty="0"/>
              <a:t> distance (S) if the user </a:t>
            </a:r>
            <a:r>
              <a:rPr lang="fr-FR" sz="1400" dirty="0" err="1"/>
              <a:t>wants</a:t>
            </a:r>
            <a:r>
              <a:rPr lang="fr-FR" sz="1400" dirty="0"/>
              <a:t> to move the position.</a:t>
            </a:r>
          </a:p>
        </p:txBody>
      </p:sp>
      <p:sp>
        <p:nvSpPr>
          <p:cNvPr id="9" name="ZoneTexte 8">
            <a:extLst>
              <a:ext uri="{FF2B5EF4-FFF2-40B4-BE49-F238E27FC236}">
                <a16:creationId xmlns:a16="http://schemas.microsoft.com/office/drawing/2014/main" id="{E9752067-9385-DA97-5CD3-8B4A3D380CA6}"/>
              </a:ext>
            </a:extLst>
          </p:cNvPr>
          <p:cNvSpPr txBox="1"/>
          <p:nvPr/>
        </p:nvSpPr>
        <p:spPr>
          <a:xfrm>
            <a:off x="345440" y="4080265"/>
            <a:ext cx="7143332" cy="954107"/>
          </a:xfrm>
          <a:prstGeom prst="rect">
            <a:avLst/>
          </a:prstGeom>
          <a:noFill/>
        </p:spPr>
        <p:txBody>
          <a:bodyPr wrap="square" rtlCol="0">
            <a:spAutoFit/>
          </a:bodyPr>
          <a:lstStyle/>
          <a:p>
            <a:r>
              <a:rPr lang="fr-FR" sz="1400" dirty="0"/>
              <a:t>All </a:t>
            </a:r>
            <a:r>
              <a:rPr lang="fr-FR" sz="1400" dirty="0" err="1"/>
              <a:t>those</a:t>
            </a:r>
            <a:r>
              <a:rPr lang="fr-FR" sz="1400" dirty="0"/>
              <a:t> information are </a:t>
            </a:r>
            <a:r>
              <a:rPr lang="fr-FR" sz="1400" dirty="0" err="1"/>
              <a:t>displayed</a:t>
            </a:r>
            <a:r>
              <a:rPr lang="fr-FR" sz="1400" dirty="0"/>
              <a:t> in the </a:t>
            </a:r>
            <a:r>
              <a:rPr lang="fr-FR" sz="1400" dirty="0" err="1"/>
              <a:t>dialog</a:t>
            </a:r>
            <a:r>
              <a:rPr lang="fr-FR" sz="1400" dirty="0"/>
              <a:t> and </a:t>
            </a:r>
            <a:r>
              <a:rPr lang="fr-FR" sz="1400" dirty="0" err="1"/>
              <a:t>we</a:t>
            </a:r>
            <a:r>
              <a:rPr lang="fr-FR" sz="1400" dirty="0"/>
              <a:t> </a:t>
            </a:r>
            <a:r>
              <a:rPr lang="fr-FR" sz="1400" dirty="0" err="1"/>
              <a:t>calculate</a:t>
            </a:r>
            <a:r>
              <a:rPr lang="fr-FR" sz="1400" dirty="0"/>
              <a:t> the </a:t>
            </a:r>
            <a:r>
              <a:rPr lang="fr-FR" sz="1400" dirty="0" err="1"/>
              <a:t>result</a:t>
            </a:r>
            <a:r>
              <a:rPr lang="fr-FR" sz="1400" dirty="0"/>
              <a:t>.  </a:t>
            </a:r>
          </a:p>
          <a:p>
            <a:r>
              <a:rPr lang="fr-FR" sz="1400" dirty="0"/>
              <a:t>There </a:t>
            </a:r>
            <a:r>
              <a:rPr lang="fr-FR" sz="1400" dirty="0" err="1"/>
              <a:t>is</a:t>
            </a:r>
            <a:r>
              <a:rPr lang="fr-FR" sz="1400" dirty="0"/>
              <a:t> </a:t>
            </a:r>
            <a:r>
              <a:rPr lang="fr-FR" sz="1400" dirty="0" err="1"/>
              <a:t>also</a:t>
            </a:r>
            <a:r>
              <a:rPr lang="fr-FR" sz="1400" dirty="0"/>
              <a:t> a </a:t>
            </a:r>
            <a:r>
              <a:rPr lang="fr-FR" sz="1400" dirty="0" err="1"/>
              <a:t>treatment</a:t>
            </a:r>
            <a:r>
              <a:rPr lang="fr-FR" sz="1400" dirty="0"/>
              <a:t> of </a:t>
            </a:r>
            <a:r>
              <a:rPr lang="fr-FR" sz="1400" dirty="0" err="1"/>
              <a:t>mistakes</a:t>
            </a:r>
            <a:r>
              <a:rPr lang="fr-FR" sz="1400" dirty="0"/>
              <a:t>:</a:t>
            </a:r>
          </a:p>
          <a:p>
            <a:r>
              <a:rPr lang="fr-FR" sz="1400" dirty="0"/>
              <a:t>- </a:t>
            </a:r>
            <a:r>
              <a:rPr lang="fr-FR" sz="1400" dirty="0" err="1"/>
              <a:t>We</a:t>
            </a:r>
            <a:r>
              <a:rPr lang="fr-FR" sz="1400" dirty="0"/>
              <a:t> display information to </a:t>
            </a:r>
            <a:r>
              <a:rPr lang="fr-FR" sz="1400" dirty="0" err="1"/>
              <a:t>understand</a:t>
            </a:r>
            <a:r>
              <a:rPr lang="fr-FR" sz="1400" dirty="0"/>
              <a:t> </a:t>
            </a:r>
            <a:r>
              <a:rPr lang="fr-FR" sz="1400" dirty="0" err="1"/>
              <a:t>why</a:t>
            </a:r>
            <a:r>
              <a:rPr lang="fr-FR" sz="1400" dirty="0"/>
              <a:t> the </a:t>
            </a:r>
            <a:r>
              <a:rPr lang="fr-FR" sz="1400" dirty="0" err="1"/>
              <a:t>result</a:t>
            </a:r>
            <a:r>
              <a:rPr lang="fr-FR" sz="1400" dirty="0"/>
              <a:t> </a:t>
            </a:r>
            <a:r>
              <a:rPr lang="fr-FR" sz="1400" dirty="0" err="1"/>
              <a:t>is</a:t>
            </a:r>
            <a:r>
              <a:rPr lang="fr-FR" sz="1400" dirty="0"/>
              <a:t> incorrect </a:t>
            </a:r>
          </a:p>
          <a:p>
            <a:r>
              <a:rPr lang="fr-FR" sz="1400" dirty="0"/>
              <a:t>- The </a:t>
            </a:r>
            <a:r>
              <a:rPr lang="fr-FR" sz="1400" dirty="0" err="1"/>
              <a:t>parting</a:t>
            </a:r>
            <a:r>
              <a:rPr lang="fr-FR" sz="1400" dirty="0"/>
              <a:t> values are </a:t>
            </a:r>
            <a:r>
              <a:rPr lang="fr-FR" sz="1400" dirty="0" err="1"/>
              <a:t>greyed</a:t>
            </a:r>
            <a:r>
              <a:rPr lang="fr-FR" sz="1400" dirty="0"/>
              <a:t> out if the cycle </a:t>
            </a:r>
            <a:r>
              <a:rPr lang="fr-FR" sz="1400" dirty="0" err="1"/>
              <a:t>does</a:t>
            </a:r>
            <a:r>
              <a:rPr lang="fr-FR" sz="1400" dirty="0"/>
              <a:t> </a:t>
            </a:r>
            <a:r>
              <a:rPr lang="fr-FR" sz="1400" dirty="0" err="1"/>
              <a:t>exist</a:t>
            </a:r>
            <a:r>
              <a:rPr lang="fr-FR" sz="1400" dirty="0"/>
              <a:t>.</a:t>
            </a:r>
          </a:p>
        </p:txBody>
      </p:sp>
      <p:sp>
        <p:nvSpPr>
          <p:cNvPr id="10" name="ZoneTexte 9">
            <a:extLst>
              <a:ext uri="{FF2B5EF4-FFF2-40B4-BE49-F238E27FC236}">
                <a16:creationId xmlns:a16="http://schemas.microsoft.com/office/drawing/2014/main" id="{77FCD608-B292-CE24-A487-B1FE63CB3640}"/>
              </a:ext>
            </a:extLst>
          </p:cNvPr>
          <p:cNvSpPr txBox="1"/>
          <p:nvPr/>
        </p:nvSpPr>
        <p:spPr>
          <a:xfrm>
            <a:off x="345440" y="5240616"/>
            <a:ext cx="7301828" cy="307777"/>
          </a:xfrm>
          <a:prstGeom prst="rect">
            <a:avLst/>
          </a:prstGeom>
          <a:noFill/>
        </p:spPr>
        <p:txBody>
          <a:bodyPr wrap="square">
            <a:spAutoFit/>
          </a:bodyPr>
          <a:lstStyle/>
          <a:p>
            <a:r>
              <a:rPr lang="fr-FR" sz="1400" dirty="0" err="1"/>
              <a:t>When</a:t>
            </a:r>
            <a:r>
              <a:rPr lang="fr-FR" sz="1400" dirty="0"/>
              <a:t> </a:t>
            </a:r>
            <a:r>
              <a:rPr lang="fr-FR" sz="1400" dirty="0" err="1"/>
              <a:t>we</a:t>
            </a:r>
            <a:r>
              <a:rPr lang="fr-FR" sz="1400" dirty="0"/>
              <a:t> </a:t>
            </a:r>
            <a:r>
              <a:rPr lang="fr-FR" sz="1400" dirty="0" err="1"/>
              <a:t>validate</a:t>
            </a:r>
            <a:r>
              <a:rPr lang="fr-FR" sz="1400" dirty="0"/>
              <a:t> the </a:t>
            </a:r>
            <a:r>
              <a:rPr lang="fr-FR" sz="1400" dirty="0" err="1"/>
              <a:t>dialog</a:t>
            </a:r>
            <a:r>
              <a:rPr lang="fr-FR" sz="1400" dirty="0"/>
              <a:t>, the value </a:t>
            </a:r>
            <a:r>
              <a:rPr lang="fr-FR" sz="1400" dirty="0" err="1"/>
              <a:t>is</a:t>
            </a:r>
            <a:r>
              <a:rPr lang="fr-FR" sz="1400" dirty="0"/>
              <a:t> </a:t>
            </a:r>
            <a:r>
              <a:rPr lang="fr-FR" sz="1400" b="1" dirty="0" err="1"/>
              <a:t>automatically</a:t>
            </a:r>
            <a:r>
              <a:rPr lang="fr-FR" sz="1400" b="1" dirty="0"/>
              <a:t> </a:t>
            </a:r>
            <a:r>
              <a:rPr lang="fr-FR" sz="1400" b="1" dirty="0" err="1"/>
              <a:t>written</a:t>
            </a:r>
            <a:r>
              <a:rPr lang="fr-FR" sz="1400" b="1" dirty="0"/>
              <a:t> </a:t>
            </a:r>
            <a:r>
              <a:rPr lang="fr-FR" sz="1400" dirty="0"/>
              <a:t>in the </a:t>
            </a:r>
            <a:r>
              <a:rPr lang="fr-FR" sz="1400" dirty="0" err="1"/>
              <a:t>dialog</a:t>
            </a:r>
            <a:r>
              <a:rPr lang="fr-FR" sz="1400" dirty="0"/>
              <a:t> area.</a:t>
            </a:r>
          </a:p>
        </p:txBody>
      </p:sp>
      <p:pic>
        <p:nvPicPr>
          <p:cNvPr id="1026" name="Picture 2">
            <a:extLst>
              <a:ext uri="{FF2B5EF4-FFF2-40B4-BE49-F238E27FC236}">
                <a16:creationId xmlns:a16="http://schemas.microsoft.com/office/drawing/2014/main" id="{EA45755D-1187-288B-80AD-F1043AA77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3094" y="1342417"/>
            <a:ext cx="4142604" cy="5495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9930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CB53FB01-5D3C-BD78-C1EE-968BC67DFB0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83A9144A-6EB6-E3B4-32DB-A6CC55375B8A}"/>
              </a:ext>
            </a:extLst>
          </p:cNvPr>
          <p:cNvSpPr txBox="1"/>
          <p:nvPr/>
        </p:nvSpPr>
        <p:spPr>
          <a:xfrm>
            <a:off x="335360" y="2006892"/>
            <a:ext cx="4162750" cy="830997"/>
          </a:xfrm>
          <a:prstGeom prst="rect">
            <a:avLst/>
          </a:prstGeom>
          <a:noFill/>
        </p:spPr>
        <p:txBody>
          <a:bodyPr wrap="square" rtlCol="0">
            <a:spAutoFit/>
          </a:bodyPr>
          <a:lstStyle/>
          <a:p>
            <a:r>
              <a:rPr lang="fr-FR" sz="1600" dirty="0">
                <a:solidFill>
                  <a:schemeClr val="tx1">
                    <a:lumMod val="75000"/>
                    <a:lumOff val="25000"/>
                  </a:schemeClr>
                </a:solidFill>
              </a:rPr>
              <a:t>New </a:t>
            </a:r>
            <a:r>
              <a:rPr lang="fr-FR" sz="1600" dirty="0" err="1">
                <a:solidFill>
                  <a:schemeClr val="tx1">
                    <a:lumMod val="75000"/>
                    <a:lumOff val="25000"/>
                  </a:schemeClr>
                </a:solidFill>
              </a:rPr>
              <a:t>parameter</a:t>
            </a:r>
            <a:r>
              <a:rPr lang="fr-FR" sz="1600" dirty="0">
                <a:solidFill>
                  <a:schemeClr val="tx1">
                    <a:lumMod val="75000"/>
                    <a:lumOff val="25000"/>
                  </a:schemeClr>
                </a:solidFill>
              </a:rPr>
              <a:t>, </a:t>
            </a:r>
            <a:r>
              <a:rPr lang="fr-FR" sz="1600" dirty="0" err="1">
                <a:solidFill>
                  <a:schemeClr val="tx1">
                    <a:lumMod val="75000"/>
                    <a:lumOff val="25000"/>
                  </a:schemeClr>
                </a:solidFill>
              </a:rPr>
              <a:t>dedicated</a:t>
            </a:r>
            <a:r>
              <a:rPr lang="fr-FR" sz="1600" dirty="0">
                <a:solidFill>
                  <a:schemeClr val="tx1">
                    <a:lumMod val="75000"/>
                    <a:lumOff val="25000"/>
                  </a:schemeClr>
                </a:solidFill>
              </a:rPr>
              <a:t> to </a:t>
            </a:r>
            <a:r>
              <a:rPr lang="fr-FR" sz="1600" dirty="0" err="1">
                <a:solidFill>
                  <a:schemeClr val="tx1">
                    <a:lumMod val="75000"/>
                    <a:lumOff val="25000"/>
                  </a:schemeClr>
                </a:solidFill>
              </a:rPr>
              <a:t>swiss</a:t>
            </a:r>
            <a:r>
              <a:rPr lang="fr-FR" sz="1600" dirty="0">
                <a:solidFill>
                  <a:schemeClr val="tx1">
                    <a:lumMod val="75000"/>
                    <a:lumOff val="25000"/>
                  </a:schemeClr>
                </a:solidFill>
              </a:rPr>
              <a:t> </a:t>
            </a:r>
            <a:r>
              <a:rPr lang="fr-FR" sz="1600" dirty="0" err="1">
                <a:solidFill>
                  <a:schemeClr val="tx1">
                    <a:lumMod val="75000"/>
                    <a:lumOff val="25000"/>
                  </a:schemeClr>
                </a:solidFill>
              </a:rPr>
              <a:t>machining</a:t>
            </a:r>
            <a:r>
              <a:rPr lang="fr-FR" sz="1600" dirty="0">
                <a:solidFill>
                  <a:schemeClr val="tx1">
                    <a:lumMod val="75000"/>
                    <a:lumOff val="25000"/>
                  </a:schemeClr>
                </a:solidFill>
              </a:rPr>
              <a:t>: </a:t>
            </a:r>
            <a:r>
              <a:rPr lang="fr-FR" sz="1600" b="1" dirty="0" err="1">
                <a:solidFill>
                  <a:schemeClr val="tx1">
                    <a:lumMod val="75000"/>
                    <a:lumOff val="25000"/>
                  </a:schemeClr>
                </a:solidFill>
              </a:rPr>
              <a:t>Deburring</a:t>
            </a:r>
            <a:r>
              <a:rPr lang="fr-FR" sz="1600" b="1" dirty="0">
                <a:solidFill>
                  <a:schemeClr val="tx1">
                    <a:lumMod val="75000"/>
                    <a:lumOff val="25000"/>
                  </a:schemeClr>
                </a:solidFill>
              </a:rPr>
              <a:t> </a:t>
            </a:r>
            <a:r>
              <a:rPr lang="fr-FR" sz="1600" b="1" dirty="0" err="1">
                <a:solidFill>
                  <a:schemeClr val="tx1">
                    <a:lumMod val="75000"/>
                    <a:lumOff val="25000"/>
                  </a:schemeClr>
                </a:solidFill>
              </a:rPr>
              <a:t>length</a:t>
            </a:r>
            <a:r>
              <a:rPr lang="fr-FR" sz="1600" b="1" dirty="0">
                <a:solidFill>
                  <a:schemeClr val="tx1">
                    <a:lumMod val="75000"/>
                    <a:lumOff val="25000"/>
                  </a:schemeClr>
                </a:solidFill>
              </a:rPr>
              <a:t>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useful</a:t>
            </a:r>
            <a:r>
              <a:rPr lang="fr-FR" sz="1600" dirty="0">
                <a:solidFill>
                  <a:schemeClr val="tx1">
                    <a:lumMod val="75000"/>
                    <a:lumOff val="25000"/>
                  </a:schemeClr>
                </a:solidFill>
              </a:rPr>
              <a:t> to </a:t>
            </a:r>
            <a:r>
              <a:rPr lang="fr-FR" sz="1600" b="1" dirty="0" err="1">
                <a:solidFill>
                  <a:schemeClr val="tx1">
                    <a:lumMod val="75000"/>
                    <a:lumOff val="25000"/>
                  </a:schemeClr>
                </a:solidFill>
              </a:rPr>
              <a:t>cut</a:t>
            </a:r>
            <a:r>
              <a:rPr lang="fr-FR" sz="1600" b="1" dirty="0">
                <a:solidFill>
                  <a:schemeClr val="tx1">
                    <a:lumMod val="75000"/>
                    <a:lumOff val="25000"/>
                  </a:schemeClr>
                </a:solidFill>
              </a:rPr>
              <a:t> the chip </a:t>
            </a:r>
            <a:r>
              <a:rPr lang="fr-FR" sz="1600" dirty="0">
                <a:solidFill>
                  <a:schemeClr val="tx1">
                    <a:lumMod val="75000"/>
                    <a:lumOff val="25000"/>
                  </a:schemeClr>
                </a:solidFill>
              </a:rPr>
              <a:t>on the bar to </a:t>
            </a:r>
            <a:r>
              <a:rPr lang="fr-FR" sz="1600" b="1" dirty="0" err="1">
                <a:solidFill>
                  <a:schemeClr val="tx1">
                    <a:lumMod val="75000"/>
                    <a:lumOff val="25000"/>
                  </a:schemeClr>
                </a:solidFill>
              </a:rPr>
              <a:t>avoid</a:t>
            </a:r>
            <a:r>
              <a:rPr lang="fr-FR" sz="1600" b="1" dirty="0">
                <a:solidFill>
                  <a:schemeClr val="tx1">
                    <a:lumMod val="75000"/>
                    <a:lumOff val="25000"/>
                  </a:schemeClr>
                </a:solidFill>
              </a:rPr>
              <a:t> </a:t>
            </a:r>
            <a:r>
              <a:rPr lang="fr-FR" sz="1600" b="1" dirty="0" err="1">
                <a:solidFill>
                  <a:schemeClr val="tx1">
                    <a:lumMod val="75000"/>
                    <a:lumOff val="25000"/>
                  </a:schemeClr>
                </a:solidFill>
              </a:rPr>
              <a:t>injuring</a:t>
            </a:r>
            <a:r>
              <a:rPr lang="fr-FR" sz="1600" b="1" dirty="0">
                <a:solidFill>
                  <a:schemeClr val="tx1">
                    <a:lumMod val="75000"/>
                    <a:lumOff val="25000"/>
                  </a:schemeClr>
                </a:solidFill>
              </a:rPr>
              <a:t> the guide bush</a:t>
            </a:r>
            <a:r>
              <a:rPr lang="fr-FR" sz="1600" dirty="0">
                <a:solidFill>
                  <a:schemeClr val="tx1">
                    <a:lumMod val="75000"/>
                    <a:lumOff val="25000"/>
                  </a:schemeClr>
                </a:solidFill>
              </a:rPr>
              <a:t>.</a:t>
            </a:r>
          </a:p>
        </p:txBody>
      </p:sp>
      <p:pic>
        <p:nvPicPr>
          <p:cNvPr id="5" name="Image 4">
            <a:extLst>
              <a:ext uri="{FF2B5EF4-FFF2-40B4-BE49-F238E27FC236}">
                <a16:creationId xmlns:a16="http://schemas.microsoft.com/office/drawing/2014/main" id="{D4D5B0CE-DF04-717C-E80B-85EA0CB4509E}"/>
              </a:ext>
            </a:extLst>
          </p:cNvPr>
          <p:cNvPicPr>
            <a:picLocks noChangeAspect="1"/>
          </p:cNvPicPr>
          <p:nvPr/>
        </p:nvPicPr>
        <p:blipFill>
          <a:blip r:embed="rId3"/>
          <a:stretch>
            <a:fillRect/>
          </a:stretch>
        </p:blipFill>
        <p:spPr>
          <a:xfrm>
            <a:off x="493873" y="2908394"/>
            <a:ext cx="2923581" cy="2223435"/>
          </a:xfrm>
          <a:prstGeom prst="rect">
            <a:avLst/>
          </a:prstGeom>
        </p:spPr>
      </p:pic>
      <p:sp>
        <p:nvSpPr>
          <p:cNvPr id="6" name="ZoneTexte 5">
            <a:extLst>
              <a:ext uri="{FF2B5EF4-FFF2-40B4-BE49-F238E27FC236}">
                <a16:creationId xmlns:a16="http://schemas.microsoft.com/office/drawing/2014/main" id="{C9C63403-2560-7618-05BF-61C9966007B9}"/>
              </a:ext>
            </a:extLst>
          </p:cNvPr>
          <p:cNvSpPr txBox="1"/>
          <p:nvPr/>
        </p:nvSpPr>
        <p:spPr>
          <a:xfrm>
            <a:off x="335360" y="846554"/>
            <a:ext cx="7776864" cy="646331"/>
          </a:xfrm>
          <a:prstGeom prst="rect">
            <a:avLst/>
          </a:prstGeom>
          <a:noFill/>
        </p:spPr>
        <p:txBody>
          <a:bodyPr wrap="square" rtlCol="0">
            <a:spAutoFit/>
          </a:bodyPr>
          <a:lstStyle/>
          <a:p>
            <a:r>
              <a:rPr lang="fr-FR" sz="3600" err="1">
                <a:latin typeface="Calibri" panose="020F0502020204030204" pitchFamily="34" charset="0"/>
              </a:rPr>
              <a:t>Swiss</a:t>
            </a:r>
            <a:r>
              <a:rPr lang="fr-FR" sz="3600">
                <a:latin typeface="Calibri" panose="020F0502020204030204" pitchFamily="34" charset="0"/>
              </a:rPr>
              <a:t> </a:t>
            </a:r>
            <a:r>
              <a:rPr lang="fr-FR" sz="3600" err="1">
                <a:latin typeface="Calibri" panose="020F0502020204030204" pitchFamily="34" charset="0"/>
              </a:rPr>
              <a:t>Machining</a:t>
            </a:r>
            <a:endParaRPr lang="fr-FR" sz="3600">
              <a:latin typeface="Calibri" panose="020F0502020204030204" pitchFamily="34" charset="0"/>
            </a:endParaRPr>
          </a:p>
        </p:txBody>
      </p:sp>
      <p:sp>
        <p:nvSpPr>
          <p:cNvPr id="9" name="ZoneTexte 8">
            <a:extLst>
              <a:ext uri="{FF2B5EF4-FFF2-40B4-BE49-F238E27FC236}">
                <a16:creationId xmlns:a16="http://schemas.microsoft.com/office/drawing/2014/main" id="{0B0228D3-E2CA-0ED6-9EF9-B1AE693E7D81}"/>
              </a:ext>
            </a:extLst>
          </p:cNvPr>
          <p:cNvSpPr txBox="1"/>
          <p:nvPr/>
        </p:nvSpPr>
        <p:spPr>
          <a:xfrm>
            <a:off x="345440" y="1588226"/>
            <a:ext cx="3878352" cy="369332"/>
          </a:xfrm>
          <a:prstGeom prst="rect">
            <a:avLst/>
          </a:prstGeom>
          <a:noFill/>
        </p:spPr>
        <p:txBody>
          <a:bodyPr wrap="square">
            <a:spAutoFit/>
          </a:bodyPr>
          <a:lstStyle/>
          <a:p>
            <a:r>
              <a:rPr lang="fr-FR" b="1" dirty="0" err="1"/>
              <a:t>Roughing</a:t>
            </a:r>
            <a:r>
              <a:rPr lang="fr-FR" b="1" dirty="0"/>
              <a:t>  &amp; </a:t>
            </a:r>
            <a:r>
              <a:rPr lang="fr-FR" b="1" dirty="0" err="1"/>
              <a:t>Parallel</a:t>
            </a:r>
            <a:r>
              <a:rPr lang="fr-FR" b="1" dirty="0"/>
              <a:t> </a:t>
            </a:r>
            <a:r>
              <a:rPr lang="fr-FR" b="1" dirty="0" err="1"/>
              <a:t>Roughing</a:t>
            </a:r>
            <a:endParaRPr lang="fr-FR" dirty="0"/>
          </a:p>
        </p:txBody>
      </p:sp>
      <p:pic>
        <p:nvPicPr>
          <p:cNvPr id="14" name="Image 13">
            <a:extLst>
              <a:ext uri="{FF2B5EF4-FFF2-40B4-BE49-F238E27FC236}">
                <a16:creationId xmlns:a16="http://schemas.microsoft.com/office/drawing/2014/main" id="{61A7ED22-39F3-A129-0AD2-F91825B1EEA7}"/>
              </a:ext>
            </a:extLst>
          </p:cNvPr>
          <p:cNvPicPr>
            <a:picLocks noChangeAspect="1"/>
          </p:cNvPicPr>
          <p:nvPr/>
        </p:nvPicPr>
        <p:blipFill>
          <a:blip r:embed="rId4"/>
          <a:stretch>
            <a:fillRect/>
          </a:stretch>
        </p:blipFill>
        <p:spPr>
          <a:xfrm>
            <a:off x="9877425" y="2055982"/>
            <a:ext cx="2314575" cy="2243138"/>
          </a:xfrm>
          <a:prstGeom prst="rect">
            <a:avLst/>
          </a:prstGeom>
        </p:spPr>
      </p:pic>
      <p:sp>
        <p:nvSpPr>
          <p:cNvPr id="18" name="ZoneTexte 17">
            <a:extLst>
              <a:ext uri="{FF2B5EF4-FFF2-40B4-BE49-F238E27FC236}">
                <a16:creationId xmlns:a16="http://schemas.microsoft.com/office/drawing/2014/main" id="{61624CC6-91B6-DD51-3FE7-D29A62B7C444}"/>
              </a:ext>
            </a:extLst>
          </p:cNvPr>
          <p:cNvSpPr txBox="1"/>
          <p:nvPr/>
        </p:nvSpPr>
        <p:spPr>
          <a:xfrm>
            <a:off x="5141516" y="2034843"/>
            <a:ext cx="4735909" cy="1169551"/>
          </a:xfrm>
          <a:prstGeom prst="rect">
            <a:avLst/>
          </a:prstGeom>
          <a:noFill/>
        </p:spPr>
        <p:txBody>
          <a:bodyPr wrap="square">
            <a:spAutoFit/>
          </a:bodyPr>
          <a:lstStyle/>
          <a:p>
            <a:pPr marR="0" algn="l"/>
            <a:r>
              <a:rPr lang="en-US" sz="1400" b="0" i="0" u="none" strike="noStrike" baseline="0" dirty="0">
                <a:solidFill>
                  <a:srgbClr val="404040"/>
                </a:solidFill>
                <a:latin typeface="+mn-lt"/>
              </a:rPr>
              <a:t>Several modes of use:</a:t>
            </a:r>
          </a:p>
          <a:p>
            <a:pPr marR="0" algn="l"/>
            <a:r>
              <a:rPr lang="en-US" sz="1400" b="0" i="0" u="none" strike="noStrike" baseline="0" dirty="0">
                <a:solidFill>
                  <a:srgbClr val="404040"/>
                </a:solidFill>
                <a:latin typeface="+mn-lt"/>
              </a:rPr>
              <a:t>- </a:t>
            </a:r>
            <a:r>
              <a:rPr lang="en-US" sz="1400" b="1" i="0" u="none" strike="noStrike" baseline="0" dirty="0">
                <a:solidFill>
                  <a:srgbClr val="404040"/>
                </a:solidFill>
                <a:latin typeface="+mn-lt"/>
              </a:rPr>
              <a:t>Linear</a:t>
            </a:r>
            <a:r>
              <a:rPr lang="en-US" sz="1400" b="0" i="0" u="none" strike="noStrike" baseline="0" dirty="0">
                <a:solidFill>
                  <a:srgbClr val="404040"/>
                </a:solidFill>
                <a:latin typeface="+mn-lt"/>
              </a:rPr>
              <a:t> applies a Z toolpath with the length entered, length that includes the tool radius. This Z motion is done in the direction of toolpath.</a:t>
            </a:r>
          </a:p>
          <a:p>
            <a:pPr marR="0" algn="l"/>
            <a:r>
              <a:rPr lang="en-US" sz="1400" b="0" i="0" u="none" strike="noStrike" baseline="0" dirty="0">
                <a:solidFill>
                  <a:srgbClr val="404040"/>
                </a:solidFill>
                <a:latin typeface="+mn-lt"/>
              </a:rPr>
              <a:t>- </a:t>
            </a:r>
            <a:r>
              <a:rPr lang="en-US" sz="1400" b="1" i="0" u="none" strike="noStrike" baseline="0" dirty="0">
                <a:solidFill>
                  <a:srgbClr val="404040"/>
                </a:solidFill>
                <a:latin typeface="+mn-lt"/>
              </a:rPr>
              <a:t>Chamfer</a:t>
            </a:r>
            <a:r>
              <a:rPr lang="en-US" sz="1400" b="0" i="0" u="none" strike="noStrike" baseline="0" dirty="0">
                <a:solidFill>
                  <a:srgbClr val="404040"/>
                </a:solidFill>
                <a:latin typeface="+mn-lt"/>
              </a:rPr>
              <a:t> applies a </a:t>
            </a:r>
            <a:r>
              <a:rPr lang="en-US" sz="1400" b="1" i="0" u="none" strike="noStrike" baseline="0" dirty="0">
                <a:solidFill>
                  <a:srgbClr val="404040"/>
                </a:solidFill>
                <a:latin typeface="+mn-lt"/>
              </a:rPr>
              <a:t>backwards chamfer</a:t>
            </a:r>
            <a:r>
              <a:rPr lang="en-US" sz="1400" b="0" i="0" u="none" strike="noStrike" baseline="0" dirty="0">
                <a:solidFill>
                  <a:srgbClr val="404040"/>
                </a:solidFill>
                <a:latin typeface="+mn-lt"/>
              </a:rPr>
              <a:t> to remove the burr.</a:t>
            </a:r>
          </a:p>
        </p:txBody>
      </p:sp>
      <p:sp>
        <p:nvSpPr>
          <p:cNvPr id="20" name="ZoneTexte 19">
            <a:extLst>
              <a:ext uri="{FF2B5EF4-FFF2-40B4-BE49-F238E27FC236}">
                <a16:creationId xmlns:a16="http://schemas.microsoft.com/office/drawing/2014/main" id="{243F06AC-5FD6-69D9-5DBD-53ED0301AA48}"/>
              </a:ext>
            </a:extLst>
          </p:cNvPr>
          <p:cNvSpPr txBox="1"/>
          <p:nvPr/>
        </p:nvSpPr>
        <p:spPr>
          <a:xfrm>
            <a:off x="5141516" y="4411008"/>
            <a:ext cx="6096000" cy="1600438"/>
          </a:xfrm>
          <a:prstGeom prst="rect">
            <a:avLst/>
          </a:prstGeom>
          <a:noFill/>
        </p:spPr>
        <p:txBody>
          <a:bodyPr wrap="square">
            <a:spAutoFit/>
          </a:bodyPr>
          <a:lstStyle/>
          <a:p>
            <a:pPr marR="0" algn="l"/>
            <a:r>
              <a:rPr lang="en-US" sz="1400" b="0" i="0" u="none" strike="noStrike" baseline="0" dirty="0">
                <a:solidFill>
                  <a:srgbClr val="404040"/>
                </a:solidFill>
                <a:latin typeface="+mn-lt"/>
              </a:rPr>
              <a:t>Application:</a:t>
            </a:r>
          </a:p>
          <a:p>
            <a:pPr marR="0" algn="l"/>
            <a:r>
              <a:rPr lang="en-US" sz="1400" b="0" i="0" u="none" strike="noStrike" baseline="0" dirty="0">
                <a:solidFill>
                  <a:srgbClr val="404040"/>
                </a:solidFill>
                <a:latin typeface="+mn-lt"/>
              </a:rPr>
              <a:t>- If Machining Type is set to </a:t>
            </a:r>
            <a:r>
              <a:rPr lang="en-US" sz="1400" b="1" i="0" u="none" strike="noStrike" baseline="0" dirty="0">
                <a:solidFill>
                  <a:srgbClr val="404040"/>
                </a:solidFill>
                <a:latin typeface="+mn-lt"/>
              </a:rPr>
              <a:t>Offset</a:t>
            </a:r>
            <a:r>
              <a:rPr lang="en-US" sz="1400" b="0" i="0" u="none" strike="noStrike" baseline="0" dirty="0">
                <a:solidFill>
                  <a:srgbClr val="404040"/>
                </a:solidFill>
                <a:latin typeface="+mn-lt"/>
              </a:rPr>
              <a:t> and </a:t>
            </a:r>
            <a:r>
              <a:rPr lang="en-US" sz="1400" b="1" i="0" u="none" strike="noStrike" baseline="0" dirty="0">
                <a:solidFill>
                  <a:srgbClr val="404040"/>
                </a:solidFill>
                <a:latin typeface="+mn-lt"/>
              </a:rPr>
              <a:t>Z translation, the deburring motion is applied at each pass </a:t>
            </a:r>
            <a:r>
              <a:rPr lang="en-US" sz="1400" b="0" i="0" u="none" strike="noStrike" baseline="0" dirty="0">
                <a:solidFill>
                  <a:srgbClr val="404040"/>
                </a:solidFill>
                <a:latin typeface="+mn-lt"/>
              </a:rPr>
              <a:t>(because the guide bush goes back at each pass)</a:t>
            </a:r>
          </a:p>
          <a:p>
            <a:pPr marR="0" algn="l"/>
            <a:r>
              <a:rPr lang="en-US" sz="1400" b="0" i="0" u="none" strike="noStrike" baseline="0" dirty="0">
                <a:solidFill>
                  <a:srgbClr val="404040"/>
                </a:solidFill>
                <a:latin typeface="+mn-lt"/>
              </a:rPr>
              <a:t>- If Machining Type is set to </a:t>
            </a:r>
            <a:r>
              <a:rPr lang="en-US" sz="1400" b="1" i="0" u="none" strike="noStrike" baseline="0" dirty="0">
                <a:solidFill>
                  <a:srgbClr val="404040"/>
                </a:solidFill>
                <a:latin typeface="+mn-lt"/>
              </a:rPr>
              <a:t>X translation, the deburring motion is applied only at the  first step.</a:t>
            </a:r>
          </a:p>
          <a:p>
            <a:pPr marR="0" algn="l"/>
            <a:endParaRPr lang="en-US" sz="1400" b="1" i="0" u="none" strike="noStrike" baseline="0" dirty="0">
              <a:solidFill>
                <a:srgbClr val="404040"/>
              </a:solidFill>
              <a:latin typeface="+mn-lt"/>
            </a:endParaRPr>
          </a:p>
          <a:p>
            <a:pPr marR="0" algn="l"/>
            <a:r>
              <a:rPr lang="en-US" sz="1400" b="1" i="0" u="none" strike="noStrike" baseline="0" dirty="0">
                <a:solidFill>
                  <a:srgbClr val="404040"/>
                </a:solidFill>
                <a:latin typeface="+mn-lt"/>
              </a:rPr>
              <a:t>Warning: deburring is not possible in 'Part' toolpath.</a:t>
            </a:r>
          </a:p>
        </p:txBody>
      </p:sp>
      <p:grpSp>
        <p:nvGrpSpPr>
          <p:cNvPr id="8" name="Groupe 7">
            <a:extLst>
              <a:ext uri="{FF2B5EF4-FFF2-40B4-BE49-F238E27FC236}">
                <a16:creationId xmlns:a16="http://schemas.microsoft.com/office/drawing/2014/main" id="{28CBE989-A4B9-809D-7423-CD008C23F010}"/>
              </a:ext>
            </a:extLst>
          </p:cNvPr>
          <p:cNvGrpSpPr/>
          <p:nvPr/>
        </p:nvGrpSpPr>
        <p:grpSpPr>
          <a:xfrm>
            <a:off x="10901142" y="314548"/>
            <a:ext cx="845672" cy="809283"/>
            <a:chOff x="10127164" y="5361875"/>
            <a:chExt cx="737060" cy="700541"/>
          </a:xfrm>
        </p:grpSpPr>
        <p:sp>
          <p:nvSpPr>
            <p:cNvPr id="10" name="Rectangle : coins arrondis 9">
              <a:extLst>
                <a:ext uri="{FF2B5EF4-FFF2-40B4-BE49-F238E27FC236}">
                  <a16:creationId xmlns:a16="http://schemas.microsoft.com/office/drawing/2014/main" id="{BA4901B3-4BD5-4AA6-E01C-D0F22EE6DF9A}"/>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a:extLst>
                <a:ext uri="{FF2B5EF4-FFF2-40B4-BE49-F238E27FC236}">
                  <a16:creationId xmlns:a16="http://schemas.microsoft.com/office/drawing/2014/main" id="{A95EA1C3-77AE-A3A8-2C3B-282B135E3590}"/>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FEFB15DC-A172-D10A-550C-94BF4D1F22A1}"/>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80</a:t>
              </a:r>
              <a:endParaRPr lang="fr-FR" b="1" dirty="0">
                <a:solidFill>
                  <a:schemeClr val="bg1"/>
                </a:solidFill>
              </a:endParaRPr>
            </a:p>
          </p:txBody>
        </p:sp>
      </p:grpSp>
    </p:spTree>
    <p:extLst>
      <p:ext uri="{BB962C8B-B14F-4D97-AF65-F5344CB8AC3E}">
        <p14:creationId xmlns:p14="http://schemas.microsoft.com/office/powerpoint/2010/main" val="6563668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15F52DFD-CC43-E443-95E4-374E392AF763}"/>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D2BC61D5-ED7F-3DD3-5730-4FD5A8B080C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2F382C7B-7469-C5D6-1070-134D4395E900}"/>
              </a:ext>
            </a:extLst>
          </p:cNvPr>
          <p:cNvSpPr txBox="1"/>
          <p:nvPr/>
        </p:nvSpPr>
        <p:spPr>
          <a:xfrm>
            <a:off x="335360" y="773402"/>
            <a:ext cx="3075352" cy="646331"/>
          </a:xfrm>
          <a:prstGeom prst="rect">
            <a:avLst/>
          </a:prstGeom>
          <a:noFill/>
        </p:spPr>
        <p:txBody>
          <a:bodyPr wrap="square" rtlCol="0">
            <a:spAutoFit/>
          </a:bodyPr>
          <a:lstStyle/>
          <a:p>
            <a:r>
              <a:rPr lang="fr-FR" sz="3600" dirty="0" err="1">
                <a:latin typeface="Calibri" panose="020F0502020204030204" pitchFamily="34" charset="0"/>
              </a:rPr>
              <a:t>Swiss</a:t>
            </a:r>
            <a:r>
              <a:rPr lang="fr-FR" sz="3600" dirty="0">
                <a:latin typeface="Calibri" panose="020F0502020204030204" pitchFamily="34" charset="0"/>
              </a:rPr>
              <a:t> / MTE</a:t>
            </a:r>
          </a:p>
        </p:txBody>
      </p:sp>
      <p:sp>
        <p:nvSpPr>
          <p:cNvPr id="12" name="ZoneTexte 11">
            <a:extLst>
              <a:ext uri="{FF2B5EF4-FFF2-40B4-BE49-F238E27FC236}">
                <a16:creationId xmlns:a16="http://schemas.microsoft.com/office/drawing/2014/main" id="{08790DE6-5C1F-CF16-D53C-5643206F0712}"/>
              </a:ext>
            </a:extLst>
          </p:cNvPr>
          <p:cNvSpPr txBox="1"/>
          <p:nvPr/>
        </p:nvSpPr>
        <p:spPr>
          <a:xfrm>
            <a:off x="345440" y="1440459"/>
            <a:ext cx="2483485" cy="461665"/>
          </a:xfrm>
          <a:prstGeom prst="rect">
            <a:avLst/>
          </a:prstGeom>
          <a:noFill/>
        </p:spPr>
        <p:txBody>
          <a:bodyPr wrap="square">
            <a:spAutoFit/>
          </a:bodyPr>
          <a:lstStyle/>
          <a:p>
            <a:r>
              <a:rPr lang="fr-FR" sz="2400" b="1"/>
              <a:t>Machine MCG</a:t>
            </a:r>
          </a:p>
        </p:txBody>
      </p:sp>
      <p:sp>
        <p:nvSpPr>
          <p:cNvPr id="13" name="ZoneTexte 12">
            <a:extLst>
              <a:ext uri="{FF2B5EF4-FFF2-40B4-BE49-F238E27FC236}">
                <a16:creationId xmlns:a16="http://schemas.microsoft.com/office/drawing/2014/main" id="{D3C73419-2C33-B978-73D6-71482FFFAE39}"/>
              </a:ext>
            </a:extLst>
          </p:cNvPr>
          <p:cNvSpPr txBox="1"/>
          <p:nvPr/>
        </p:nvSpPr>
        <p:spPr>
          <a:xfrm>
            <a:off x="345440" y="1975074"/>
            <a:ext cx="6018416" cy="738664"/>
          </a:xfrm>
          <a:prstGeom prst="rect">
            <a:avLst/>
          </a:prstGeom>
          <a:noFill/>
        </p:spPr>
        <p:txBody>
          <a:bodyPr wrap="square" rtlCol="0">
            <a:spAutoFit/>
          </a:bodyPr>
          <a:lstStyle/>
          <a:p>
            <a:r>
              <a:rPr lang="fr-FR" sz="1400" dirty="0"/>
              <a:t>In the </a:t>
            </a:r>
            <a:r>
              <a:rPr lang="fr-FR" sz="1400" dirty="0" err="1"/>
              <a:t>creation</a:t>
            </a:r>
            <a:r>
              <a:rPr lang="fr-FR" sz="1400" dirty="0"/>
              <a:t> of machine (for </a:t>
            </a:r>
            <a:r>
              <a:rPr lang="fr-FR" sz="1400" dirty="0" err="1"/>
              <a:t>swiss</a:t>
            </a:r>
            <a:r>
              <a:rPr lang="fr-FR" sz="1400" dirty="0"/>
              <a:t> </a:t>
            </a:r>
            <a:r>
              <a:rPr lang="fr-FR" sz="1400" dirty="0" err="1"/>
              <a:t>lathe</a:t>
            </a:r>
            <a:r>
              <a:rPr lang="fr-FR" sz="1400" dirty="0"/>
              <a:t> </a:t>
            </a:r>
            <a:r>
              <a:rPr lang="fr-FR" sz="1400" dirty="0" err="1"/>
              <a:t>only</a:t>
            </a:r>
            <a:r>
              <a:rPr lang="fr-FR" sz="1400" dirty="0"/>
              <a:t>), </a:t>
            </a:r>
            <a:r>
              <a:rPr lang="fr-FR" sz="1400" dirty="0" err="1"/>
              <a:t>we</a:t>
            </a:r>
            <a:r>
              <a:rPr lang="fr-FR" sz="1400" dirty="0"/>
              <a:t> can </a:t>
            </a:r>
            <a:r>
              <a:rPr lang="fr-FR" sz="1400" dirty="0" err="1"/>
              <a:t>create</a:t>
            </a:r>
            <a:r>
              <a:rPr lang="fr-FR" sz="1400" dirty="0"/>
              <a:t> </a:t>
            </a:r>
            <a:r>
              <a:rPr lang="fr-FR" sz="1400" b="1" dirty="0"/>
              <a:t>Patterns Table</a:t>
            </a:r>
            <a:r>
              <a:rPr lang="fr-FR" sz="1400" dirty="0"/>
              <a:t>.</a:t>
            </a:r>
          </a:p>
          <a:p>
            <a:r>
              <a:rPr lang="fr-FR" sz="1400" dirty="0" err="1"/>
              <a:t>They</a:t>
            </a:r>
            <a:r>
              <a:rPr lang="fr-FR" sz="1400" dirty="0"/>
              <a:t> enable to manage </a:t>
            </a:r>
            <a:r>
              <a:rPr lang="fr-FR" sz="1400" b="1" dirty="0"/>
              <a:t>machine </a:t>
            </a:r>
            <a:r>
              <a:rPr lang="fr-FR" sz="1400" b="1" dirty="0" err="1"/>
              <a:t>with</a:t>
            </a:r>
            <a:r>
              <a:rPr lang="fr-FR" sz="1400" b="1" dirty="0"/>
              <a:t> more </a:t>
            </a:r>
            <a:r>
              <a:rPr lang="fr-FR" sz="1400" b="1" dirty="0" err="1"/>
              <a:t>than</a:t>
            </a:r>
            <a:r>
              <a:rPr lang="fr-FR" sz="1400" b="1" dirty="0"/>
              <a:t> 2 channels </a:t>
            </a:r>
            <a:r>
              <a:rPr lang="fr-FR" sz="1400" dirty="0"/>
              <a:t>and </a:t>
            </a:r>
            <a:r>
              <a:rPr lang="fr-FR" sz="1400" dirty="0" err="1"/>
              <a:t>they</a:t>
            </a:r>
            <a:r>
              <a:rPr lang="fr-FR" sz="1400" dirty="0"/>
              <a:t> </a:t>
            </a:r>
            <a:r>
              <a:rPr lang="fr-FR" sz="1400" dirty="0" err="1"/>
              <a:t>describe</a:t>
            </a:r>
            <a:r>
              <a:rPr lang="fr-FR" sz="1400" dirty="0"/>
              <a:t> to the CN </a:t>
            </a:r>
            <a:r>
              <a:rPr lang="fr-FR" sz="1400" b="1" dirty="0" err="1"/>
              <a:t>which</a:t>
            </a:r>
            <a:r>
              <a:rPr lang="fr-FR" sz="1400" b="1" dirty="0"/>
              <a:t> axes </a:t>
            </a:r>
            <a:r>
              <a:rPr lang="fr-FR" sz="1400" b="1" dirty="0" err="1"/>
              <a:t>will</a:t>
            </a:r>
            <a:r>
              <a:rPr lang="fr-FR" sz="1400" b="1" dirty="0"/>
              <a:t> </a:t>
            </a:r>
            <a:r>
              <a:rPr lang="fr-FR" sz="1400" b="1" dirty="0" err="1"/>
              <a:t>be</a:t>
            </a:r>
            <a:r>
              <a:rPr lang="fr-FR" sz="1400" b="1" dirty="0"/>
              <a:t> </a:t>
            </a:r>
            <a:r>
              <a:rPr lang="fr-FR" sz="1400" b="1" dirty="0" err="1"/>
              <a:t>driven</a:t>
            </a:r>
            <a:r>
              <a:rPr lang="fr-FR" sz="1400" b="1" dirty="0"/>
              <a:t> by channels</a:t>
            </a:r>
            <a:r>
              <a:rPr lang="fr-FR" sz="1400" dirty="0"/>
              <a:t>.</a:t>
            </a:r>
          </a:p>
        </p:txBody>
      </p:sp>
      <p:pic>
        <p:nvPicPr>
          <p:cNvPr id="1030" name="Picture 6">
            <a:extLst>
              <a:ext uri="{FF2B5EF4-FFF2-40B4-BE49-F238E27FC236}">
                <a16:creationId xmlns:a16="http://schemas.microsoft.com/office/drawing/2014/main" id="{717D0A18-6CA7-6EB3-B961-99A7E3A097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0" t="2496" r="1241" b="2168"/>
          <a:stretch/>
        </p:blipFill>
        <p:spPr bwMode="auto">
          <a:xfrm>
            <a:off x="6544918" y="3429000"/>
            <a:ext cx="5535387" cy="34290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E0DB92D-A3AC-00DA-34B4-192C0316FCC7}"/>
              </a:ext>
            </a:extLst>
          </p:cNvPr>
          <p:cNvSpPr txBox="1"/>
          <p:nvPr/>
        </p:nvSpPr>
        <p:spPr>
          <a:xfrm>
            <a:off x="335360" y="3328626"/>
            <a:ext cx="5750560" cy="2462213"/>
          </a:xfrm>
          <a:prstGeom prst="rect">
            <a:avLst/>
          </a:prstGeom>
          <a:noFill/>
        </p:spPr>
        <p:txBody>
          <a:bodyPr wrap="square">
            <a:spAutoFit/>
          </a:bodyPr>
          <a:lstStyle/>
          <a:p>
            <a:r>
              <a:rPr lang="fr-FR" sz="1400" dirty="0" err="1"/>
              <a:t>While</a:t>
            </a:r>
            <a:r>
              <a:rPr lang="fr-FR" sz="1400" dirty="0"/>
              <a:t> </a:t>
            </a:r>
            <a:r>
              <a:rPr lang="fr-FR" sz="1400" dirty="0" err="1"/>
              <a:t>synchronizing</a:t>
            </a:r>
            <a:r>
              <a:rPr lang="fr-FR" sz="1400" dirty="0"/>
              <a:t> cycles, </a:t>
            </a:r>
            <a:r>
              <a:rPr lang="fr-FR" sz="1400" dirty="0" err="1"/>
              <a:t>those</a:t>
            </a:r>
            <a:r>
              <a:rPr lang="fr-FR" sz="1400" dirty="0"/>
              <a:t> patterns enable to check and help the user to </a:t>
            </a:r>
            <a:r>
              <a:rPr lang="fr-FR" sz="1400" dirty="0" err="1"/>
              <a:t>define</a:t>
            </a:r>
            <a:r>
              <a:rPr lang="fr-FR" sz="1400" dirty="0"/>
              <a:t> </a:t>
            </a:r>
            <a:r>
              <a:rPr lang="fr-FR" sz="1400" dirty="0" err="1"/>
              <a:t>correctly</a:t>
            </a:r>
            <a:r>
              <a:rPr lang="fr-FR" sz="1400" dirty="0"/>
              <a:t> </a:t>
            </a:r>
            <a:r>
              <a:rPr lang="fr-FR" sz="1400" dirty="0" err="1"/>
              <a:t>his</a:t>
            </a:r>
            <a:r>
              <a:rPr lang="fr-FR" sz="1400" dirty="0"/>
              <a:t> </a:t>
            </a:r>
            <a:r>
              <a:rPr lang="fr-FR" sz="1400" b="1" dirty="0" err="1"/>
              <a:t>choice</a:t>
            </a:r>
            <a:r>
              <a:rPr lang="fr-FR" sz="1400" b="1" dirty="0"/>
              <a:t> of </a:t>
            </a:r>
            <a:r>
              <a:rPr lang="fr-FR" sz="1400" b="1" dirty="0" err="1"/>
              <a:t>synchronization</a:t>
            </a:r>
            <a:r>
              <a:rPr lang="fr-FR" sz="1400" b="1" dirty="0"/>
              <a:t> </a:t>
            </a:r>
            <a:r>
              <a:rPr lang="fr-FR" sz="1400" dirty="0" err="1"/>
              <a:t>according</a:t>
            </a:r>
            <a:r>
              <a:rPr lang="fr-FR" sz="1400" dirty="0"/>
              <a:t> to the </a:t>
            </a:r>
            <a:r>
              <a:rPr lang="fr-FR" sz="1400" b="1" dirty="0" err="1"/>
              <a:t>capability</a:t>
            </a:r>
            <a:r>
              <a:rPr lang="fr-FR" sz="1400" b="1" dirty="0"/>
              <a:t> of groups of axis</a:t>
            </a:r>
            <a:r>
              <a:rPr lang="fr-FR" sz="1400" dirty="0"/>
              <a:t>. </a:t>
            </a:r>
          </a:p>
          <a:p>
            <a:r>
              <a:rPr lang="fr-FR" sz="1400" dirty="0"/>
              <a:t>You can </a:t>
            </a:r>
            <a:r>
              <a:rPr lang="fr-FR" sz="1400" dirty="0" err="1"/>
              <a:t>also</a:t>
            </a:r>
            <a:r>
              <a:rPr lang="fr-FR" sz="1400" dirty="0"/>
              <a:t> </a:t>
            </a:r>
            <a:r>
              <a:rPr lang="fr-FR" sz="1400" dirty="0" err="1"/>
              <a:t>define</a:t>
            </a:r>
            <a:r>
              <a:rPr lang="fr-FR" sz="1400" dirty="0"/>
              <a:t> the </a:t>
            </a:r>
            <a:r>
              <a:rPr lang="fr-FR" sz="1400" b="1" dirty="0"/>
              <a:t>G-codes</a:t>
            </a:r>
            <a:r>
              <a:rPr lang="fr-FR" sz="1400" dirty="0"/>
              <a:t> to pilot the machine.  A check enables to know how to </a:t>
            </a:r>
            <a:r>
              <a:rPr lang="fr-FR" sz="1400" dirty="0" err="1"/>
              <a:t>generate</a:t>
            </a:r>
            <a:r>
              <a:rPr lang="fr-FR" sz="1400" dirty="0"/>
              <a:t> the </a:t>
            </a:r>
            <a:r>
              <a:rPr lang="fr-FR" sz="1400" dirty="0" err="1"/>
              <a:t>secondary</a:t>
            </a:r>
            <a:r>
              <a:rPr lang="fr-FR" sz="1400" dirty="0"/>
              <a:t> codes in the channels.</a:t>
            </a:r>
          </a:p>
          <a:p>
            <a:r>
              <a:rPr lang="fr-FR" sz="1400" dirty="0"/>
              <a:t>In </a:t>
            </a:r>
            <a:r>
              <a:rPr lang="fr-FR" sz="1400" dirty="0" err="1"/>
              <a:t>each</a:t>
            </a:r>
            <a:r>
              <a:rPr lang="fr-FR" sz="1400" dirty="0"/>
              <a:t> </a:t>
            </a:r>
            <a:r>
              <a:rPr lang="fr-FR" sz="1400" dirty="0" err="1"/>
              <a:t>channel</a:t>
            </a:r>
            <a:r>
              <a:rPr lang="fr-FR" sz="1400" dirty="0"/>
              <a:t>, a popup enables to </a:t>
            </a:r>
            <a:r>
              <a:rPr lang="fr-FR" sz="1400" dirty="0" err="1"/>
              <a:t>write</a:t>
            </a:r>
            <a:r>
              <a:rPr lang="fr-FR" sz="1400" dirty="0"/>
              <a:t> or </a:t>
            </a:r>
            <a:r>
              <a:rPr lang="fr-FR" sz="1400" dirty="0" err="1"/>
              <a:t>delete</a:t>
            </a:r>
            <a:r>
              <a:rPr lang="fr-FR" sz="1400" dirty="0"/>
              <a:t> the machine axis </a:t>
            </a:r>
            <a:r>
              <a:rPr lang="fr-FR" sz="1400" dirty="0" err="1"/>
              <a:t>that</a:t>
            </a:r>
            <a:r>
              <a:rPr lang="fr-FR" sz="1400" dirty="0"/>
              <a:t> are programmable. A check enables to know if an axis has </a:t>
            </a:r>
            <a:r>
              <a:rPr lang="fr-FR" sz="1400" dirty="0" err="1"/>
              <a:t>already</a:t>
            </a:r>
            <a:r>
              <a:rPr lang="fr-FR" sz="1400" dirty="0"/>
              <a:t> </a:t>
            </a:r>
            <a:r>
              <a:rPr lang="fr-FR" sz="1400" dirty="0" err="1"/>
              <a:t>be</a:t>
            </a:r>
            <a:r>
              <a:rPr lang="fr-FR" sz="1400" dirty="0"/>
              <a:t> </a:t>
            </a:r>
            <a:r>
              <a:rPr lang="fr-FR" sz="1400" dirty="0" err="1"/>
              <a:t>chosen</a:t>
            </a:r>
            <a:r>
              <a:rPr lang="fr-FR" sz="1400" dirty="0"/>
              <a:t> or not.</a:t>
            </a:r>
          </a:p>
          <a:p>
            <a:r>
              <a:rPr lang="fr-FR" sz="1400" dirty="0" err="1"/>
              <a:t>We</a:t>
            </a:r>
            <a:r>
              <a:rPr lang="fr-FR" sz="1400" dirty="0"/>
              <a:t> </a:t>
            </a:r>
            <a:r>
              <a:rPr lang="fr-FR" sz="1400" dirty="0" err="1"/>
              <a:t>also</a:t>
            </a:r>
            <a:r>
              <a:rPr lang="fr-FR" sz="1400" dirty="0"/>
              <a:t> control if the axis fit </a:t>
            </a:r>
            <a:r>
              <a:rPr lang="fr-FR" sz="1400" dirty="0" err="1"/>
              <a:t>with</a:t>
            </a:r>
            <a:r>
              <a:rPr lang="fr-FR" sz="1400" dirty="0"/>
              <a:t> the </a:t>
            </a:r>
            <a:r>
              <a:rPr lang="fr-FR" sz="1400" dirty="0" err="1"/>
              <a:t>machine’s</a:t>
            </a:r>
            <a:r>
              <a:rPr lang="fr-FR" sz="1400" dirty="0"/>
              <a:t> (</a:t>
            </a:r>
            <a:r>
              <a:rPr lang="fr-FR" sz="1400" dirty="0" err="1"/>
              <a:t>displayed</a:t>
            </a:r>
            <a:r>
              <a:rPr lang="fr-FR" sz="1400" dirty="0"/>
              <a:t> </a:t>
            </a:r>
            <a:r>
              <a:rPr lang="fr-FR" sz="1400" dirty="0" err="1"/>
              <a:t>with</a:t>
            </a:r>
            <a:r>
              <a:rPr lang="fr-FR" sz="1400" dirty="0"/>
              <a:t> green </a:t>
            </a:r>
            <a:r>
              <a:rPr lang="fr-FR" sz="1400" dirty="0" err="1"/>
              <a:t>colour</a:t>
            </a:r>
            <a:r>
              <a:rPr lang="fr-FR" sz="1400" dirty="0"/>
              <a:t>). If not, </a:t>
            </a:r>
            <a:r>
              <a:rPr lang="fr-FR" sz="1400" dirty="0" err="1"/>
              <a:t>we</a:t>
            </a:r>
            <a:r>
              <a:rPr lang="fr-FR" sz="1400" dirty="0"/>
              <a:t> </a:t>
            </a:r>
            <a:r>
              <a:rPr lang="fr-FR" sz="1400" dirty="0" err="1"/>
              <a:t>write</a:t>
            </a:r>
            <a:r>
              <a:rPr lang="fr-FR" sz="1400" dirty="0"/>
              <a:t> in </a:t>
            </a:r>
            <a:r>
              <a:rPr lang="fr-FR" sz="1400" dirty="0" err="1"/>
              <a:t>red</a:t>
            </a:r>
            <a:r>
              <a:rPr lang="fr-FR" sz="1400" dirty="0"/>
              <a:t> </a:t>
            </a:r>
            <a:r>
              <a:rPr lang="fr-FR" sz="1400" dirty="0" err="1"/>
              <a:t>colour</a:t>
            </a:r>
            <a:r>
              <a:rPr lang="fr-FR" sz="1400" dirty="0"/>
              <a:t>. If a group of axis </a:t>
            </a:r>
            <a:r>
              <a:rPr lang="fr-FR" sz="1400" dirty="0" err="1"/>
              <a:t>does</a:t>
            </a:r>
            <a:r>
              <a:rPr lang="fr-FR" sz="1400" dirty="0"/>
              <a:t> not </a:t>
            </a:r>
            <a:r>
              <a:rPr lang="fr-FR" sz="1400" dirty="0" err="1"/>
              <a:t>contain</a:t>
            </a:r>
            <a:r>
              <a:rPr lang="fr-FR" sz="1400" dirty="0"/>
              <a:t> </a:t>
            </a:r>
            <a:r>
              <a:rPr lang="fr-FR" sz="1400" dirty="0" err="1"/>
              <a:t>any</a:t>
            </a:r>
            <a:r>
              <a:rPr lang="fr-FR" sz="1400" dirty="0"/>
              <a:t> </a:t>
            </a:r>
            <a:r>
              <a:rPr lang="fr-FR" sz="1400" dirty="0" err="1"/>
              <a:t>tool</a:t>
            </a:r>
            <a:r>
              <a:rPr lang="fr-FR" sz="1400" dirty="0"/>
              <a:t> support (</a:t>
            </a:r>
            <a:r>
              <a:rPr lang="fr-FR" sz="1400" dirty="0" err="1"/>
              <a:t>turret</a:t>
            </a:r>
            <a:r>
              <a:rPr lang="fr-FR" sz="1400" dirty="0"/>
              <a:t> </a:t>
            </a:r>
            <a:r>
              <a:rPr lang="fr-FR" sz="1400" dirty="0" err="1"/>
              <a:t>number</a:t>
            </a:r>
            <a:r>
              <a:rPr lang="fr-FR" sz="1400" dirty="0"/>
              <a:t>) </a:t>
            </a:r>
            <a:r>
              <a:rPr lang="fr-FR" sz="1400" dirty="0" err="1"/>
              <a:t>then</a:t>
            </a:r>
            <a:r>
              <a:rPr lang="fr-FR" sz="1400" dirty="0"/>
              <a:t> </a:t>
            </a:r>
            <a:r>
              <a:rPr lang="fr-FR" sz="1400" dirty="0" err="1"/>
              <a:t>we</a:t>
            </a:r>
            <a:r>
              <a:rPr lang="fr-FR" sz="1400" dirty="0"/>
              <a:t> show </a:t>
            </a:r>
            <a:r>
              <a:rPr lang="fr-FR" sz="1400" dirty="0" err="1"/>
              <a:t>it</a:t>
            </a:r>
            <a:r>
              <a:rPr lang="fr-FR" sz="1400" dirty="0"/>
              <a:t> in orange </a:t>
            </a:r>
            <a:r>
              <a:rPr lang="fr-FR" sz="1400" dirty="0" err="1"/>
              <a:t>colour</a:t>
            </a:r>
            <a:r>
              <a:rPr lang="fr-FR" sz="1400" dirty="0"/>
              <a:t>.</a:t>
            </a:r>
          </a:p>
        </p:txBody>
      </p:sp>
      <p:pic>
        <p:nvPicPr>
          <p:cNvPr id="16" name="Image 15">
            <a:extLst>
              <a:ext uri="{FF2B5EF4-FFF2-40B4-BE49-F238E27FC236}">
                <a16:creationId xmlns:a16="http://schemas.microsoft.com/office/drawing/2014/main" id="{AF5BD732-61E2-2AA4-073E-174CBA0EE340}"/>
              </a:ext>
            </a:extLst>
          </p:cNvPr>
          <p:cNvPicPr>
            <a:picLocks noChangeAspect="1"/>
          </p:cNvPicPr>
          <p:nvPr/>
        </p:nvPicPr>
        <p:blipFill>
          <a:blip r:embed="rId4"/>
          <a:stretch>
            <a:fillRect/>
          </a:stretch>
        </p:blipFill>
        <p:spPr>
          <a:xfrm>
            <a:off x="6544918" y="1828461"/>
            <a:ext cx="3385045" cy="1181291"/>
          </a:xfrm>
          <a:prstGeom prst="rect">
            <a:avLst/>
          </a:prstGeom>
        </p:spPr>
      </p:pic>
      <p:cxnSp>
        <p:nvCxnSpPr>
          <p:cNvPr id="17" name="Connecteur droit avec flèche 16">
            <a:extLst>
              <a:ext uri="{FF2B5EF4-FFF2-40B4-BE49-F238E27FC236}">
                <a16:creationId xmlns:a16="http://schemas.microsoft.com/office/drawing/2014/main" id="{C908FDDF-A204-059C-CED6-8A04C9DEA373}"/>
              </a:ext>
            </a:extLst>
          </p:cNvPr>
          <p:cNvCxnSpPr>
            <a:cxnSpLocks/>
          </p:cNvCxnSpPr>
          <p:nvPr/>
        </p:nvCxnSpPr>
        <p:spPr>
          <a:xfrm>
            <a:off x="8202738" y="2963757"/>
            <a:ext cx="0" cy="55529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e 4">
            <a:extLst>
              <a:ext uri="{FF2B5EF4-FFF2-40B4-BE49-F238E27FC236}">
                <a16:creationId xmlns:a16="http://schemas.microsoft.com/office/drawing/2014/main" id="{1DBE17B8-F3D7-2A10-D322-35FD57414B48}"/>
              </a:ext>
            </a:extLst>
          </p:cNvPr>
          <p:cNvGrpSpPr/>
          <p:nvPr/>
        </p:nvGrpSpPr>
        <p:grpSpPr>
          <a:xfrm>
            <a:off x="10897128" y="312966"/>
            <a:ext cx="845672" cy="809283"/>
            <a:chOff x="10127164" y="5361875"/>
            <a:chExt cx="737060" cy="700541"/>
          </a:xfrm>
        </p:grpSpPr>
        <p:sp>
          <p:nvSpPr>
            <p:cNvPr id="6" name="Rectangle : coins arrondis 5">
              <a:extLst>
                <a:ext uri="{FF2B5EF4-FFF2-40B4-BE49-F238E27FC236}">
                  <a16:creationId xmlns:a16="http://schemas.microsoft.com/office/drawing/2014/main" id="{88EEDA65-BB75-68F2-4360-ABC6DCA8799D}"/>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riangle isocèle 6">
              <a:extLst>
                <a:ext uri="{FF2B5EF4-FFF2-40B4-BE49-F238E27FC236}">
                  <a16:creationId xmlns:a16="http://schemas.microsoft.com/office/drawing/2014/main" id="{419CC228-9E10-E5DE-1548-D3608135530F}"/>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2C53F48D-9531-F8E3-DCE9-4A3B691A8CE7}"/>
                </a:ext>
              </a:extLst>
            </p:cNvPr>
            <p:cNvSpPr txBox="1"/>
            <p:nvPr/>
          </p:nvSpPr>
          <p:spPr>
            <a:xfrm>
              <a:off x="10226246" y="5535145"/>
              <a:ext cx="551816" cy="346348"/>
            </a:xfrm>
            <a:prstGeom prst="rect">
              <a:avLst/>
            </a:prstGeom>
            <a:noFill/>
          </p:spPr>
          <p:txBody>
            <a:bodyPr wrap="square" rtlCol="0">
              <a:spAutoFit/>
            </a:bodyPr>
            <a:lstStyle/>
            <a:p>
              <a:r>
                <a:rPr lang="fr-FR" sz="2000" b="1" dirty="0">
                  <a:solidFill>
                    <a:schemeClr val="bg1"/>
                  </a:solidFill>
                </a:rPr>
                <a:t>VM</a:t>
              </a:r>
              <a:endParaRPr lang="fr-FR" b="1" dirty="0">
                <a:solidFill>
                  <a:schemeClr val="bg1"/>
                </a:solidFill>
              </a:endParaRPr>
            </a:p>
          </p:txBody>
        </p:sp>
      </p:grpSp>
    </p:spTree>
    <p:extLst>
      <p:ext uri="{BB962C8B-B14F-4D97-AF65-F5344CB8AC3E}">
        <p14:creationId xmlns:p14="http://schemas.microsoft.com/office/powerpoint/2010/main" val="691313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BC69D56A-C43A-885C-1E6C-A575F92309DE}"/>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20" name="ZoneTexte 19">
            <a:extLst>
              <a:ext uri="{FF2B5EF4-FFF2-40B4-BE49-F238E27FC236}">
                <a16:creationId xmlns:a16="http://schemas.microsoft.com/office/drawing/2014/main" id="{B291D68B-81A6-C4D4-13F0-C1EA45EE3639}"/>
              </a:ext>
            </a:extLst>
          </p:cNvPr>
          <p:cNvSpPr txBox="1"/>
          <p:nvPr/>
        </p:nvSpPr>
        <p:spPr>
          <a:xfrm>
            <a:off x="345440" y="1930959"/>
            <a:ext cx="4245196" cy="1200329"/>
          </a:xfrm>
          <a:prstGeom prst="rect">
            <a:avLst/>
          </a:prstGeom>
          <a:noFill/>
        </p:spPr>
        <p:txBody>
          <a:bodyPr wrap="square">
            <a:spAutoFit/>
          </a:bodyPr>
          <a:lstStyle/>
          <a:p>
            <a:r>
              <a:rPr lang="fr-FR" dirty="0" err="1"/>
              <a:t>Hiding</a:t>
            </a:r>
            <a:r>
              <a:rPr lang="fr-FR" dirty="0"/>
              <a:t> </a:t>
            </a:r>
            <a:r>
              <a:rPr lang="fr-FR" dirty="0" err="1"/>
              <a:t>tools</a:t>
            </a:r>
            <a:r>
              <a:rPr lang="fr-FR" dirty="0"/>
              <a:t> has </a:t>
            </a:r>
            <a:r>
              <a:rPr lang="fr-FR" dirty="0" err="1"/>
              <a:t>now</a:t>
            </a:r>
            <a:r>
              <a:rPr lang="fr-FR" dirty="0"/>
              <a:t> 3 </a:t>
            </a:r>
            <a:r>
              <a:rPr lang="fr-FR" dirty="0" err="1"/>
              <a:t>status</a:t>
            </a:r>
            <a:r>
              <a:rPr lang="fr-FR" dirty="0"/>
              <a:t> </a:t>
            </a:r>
          </a:p>
          <a:p>
            <a:pPr marL="285750" indent="-285750">
              <a:buFontTx/>
              <a:buChar char="-"/>
            </a:pPr>
            <a:r>
              <a:rPr lang="fr-FR" dirty="0"/>
              <a:t>Full </a:t>
            </a:r>
            <a:r>
              <a:rPr lang="fr-FR" dirty="0" err="1"/>
              <a:t>tool</a:t>
            </a:r>
            <a:r>
              <a:rPr lang="fr-FR" dirty="0"/>
              <a:t> visible</a:t>
            </a:r>
          </a:p>
          <a:p>
            <a:pPr marL="285750" indent="-285750">
              <a:buFontTx/>
              <a:buChar char="-"/>
            </a:pPr>
            <a:r>
              <a:rPr lang="fr-FR" dirty="0"/>
              <a:t>Tool </a:t>
            </a:r>
            <a:r>
              <a:rPr lang="fr-FR" dirty="0" err="1"/>
              <a:t>only</a:t>
            </a:r>
            <a:r>
              <a:rPr lang="fr-FR" dirty="0"/>
              <a:t> visible (</a:t>
            </a:r>
            <a:r>
              <a:rPr lang="fr-FR" dirty="0" err="1"/>
              <a:t>holder</a:t>
            </a:r>
            <a:r>
              <a:rPr lang="fr-FR" dirty="0"/>
              <a:t> </a:t>
            </a:r>
            <a:r>
              <a:rPr lang="fr-FR" dirty="0" err="1"/>
              <a:t>hidden</a:t>
            </a:r>
            <a:r>
              <a:rPr lang="fr-FR" dirty="0"/>
              <a:t>)</a:t>
            </a:r>
          </a:p>
          <a:p>
            <a:pPr marL="285750" indent="-285750">
              <a:buFontTx/>
              <a:buChar char="-"/>
            </a:pPr>
            <a:r>
              <a:rPr lang="fr-FR" dirty="0"/>
              <a:t>Full </a:t>
            </a:r>
            <a:r>
              <a:rPr lang="fr-FR" dirty="0" err="1"/>
              <a:t>tool</a:t>
            </a:r>
            <a:r>
              <a:rPr lang="fr-FR" dirty="0"/>
              <a:t> </a:t>
            </a:r>
            <a:r>
              <a:rPr lang="fr-FR" dirty="0" err="1"/>
              <a:t>hidden</a:t>
            </a:r>
            <a:endParaRPr lang="fr-FR" dirty="0"/>
          </a:p>
        </p:txBody>
      </p:sp>
      <p:sp>
        <p:nvSpPr>
          <p:cNvPr id="6" name="ZoneTexte 5">
            <a:extLst>
              <a:ext uri="{FF2B5EF4-FFF2-40B4-BE49-F238E27FC236}">
                <a16:creationId xmlns:a16="http://schemas.microsoft.com/office/drawing/2014/main" id="{114605C5-CC4A-6918-4373-6610E89BD9FD}"/>
              </a:ext>
            </a:extLst>
          </p:cNvPr>
          <p:cNvSpPr txBox="1"/>
          <p:nvPr/>
        </p:nvSpPr>
        <p:spPr>
          <a:xfrm>
            <a:off x="345440" y="846554"/>
            <a:ext cx="7776864" cy="646331"/>
          </a:xfrm>
          <a:prstGeom prst="rect">
            <a:avLst/>
          </a:prstGeom>
          <a:noFill/>
        </p:spPr>
        <p:txBody>
          <a:bodyPr wrap="square" rtlCol="0">
            <a:spAutoFit/>
          </a:bodyPr>
          <a:lstStyle/>
          <a:p>
            <a:r>
              <a:rPr lang="fr-FR" sz="3600">
                <a:latin typeface="Calibri" panose="020F0502020204030204" pitchFamily="34" charset="0"/>
              </a:rPr>
              <a:t>User Interface</a:t>
            </a:r>
          </a:p>
        </p:txBody>
      </p:sp>
      <p:pic>
        <p:nvPicPr>
          <p:cNvPr id="11" name="Image 10">
            <a:extLst>
              <a:ext uri="{FF2B5EF4-FFF2-40B4-BE49-F238E27FC236}">
                <a16:creationId xmlns:a16="http://schemas.microsoft.com/office/drawing/2014/main" id="{B96D3EFC-B1A7-2D2D-B295-2566AF3509D4}"/>
              </a:ext>
            </a:extLst>
          </p:cNvPr>
          <p:cNvPicPr>
            <a:picLocks noChangeAspect="1"/>
          </p:cNvPicPr>
          <p:nvPr/>
        </p:nvPicPr>
        <p:blipFill>
          <a:blip r:embed="rId3"/>
          <a:stretch>
            <a:fillRect/>
          </a:stretch>
        </p:blipFill>
        <p:spPr>
          <a:xfrm>
            <a:off x="8620859" y="3758161"/>
            <a:ext cx="3361477" cy="3099839"/>
          </a:xfrm>
          <a:prstGeom prst="rect">
            <a:avLst/>
          </a:prstGeom>
        </p:spPr>
      </p:pic>
      <p:sp>
        <p:nvSpPr>
          <p:cNvPr id="13" name="Rectangle 12">
            <a:extLst>
              <a:ext uri="{FF2B5EF4-FFF2-40B4-BE49-F238E27FC236}">
                <a16:creationId xmlns:a16="http://schemas.microsoft.com/office/drawing/2014/main" id="{89646694-2E85-77A6-AB6B-CECA5017E12D}"/>
              </a:ext>
            </a:extLst>
          </p:cNvPr>
          <p:cNvSpPr/>
          <p:nvPr/>
        </p:nvSpPr>
        <p:spPr>
          <a:xfrm>
            <a:off x="9810291" y="5886754"/>
            <a:ext cx="927657" cy="65949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E9AC683E-0503-F0DB-F5A2-A51EA683804A}"/>
              </a:ext>
            </a:extLst>
          </p:cNvPr>
          <p:cNvSpPr txBox="1"/>
          <p:nvPr/>
        </p:nvSpPr>
        <p:spPr>
          <a:xfrm>
            <a:off x="2382335" y="5115131"/>
            <a:ext cx="6208193" cy="646331"/>
          </a:xfrm>
          <a:prstGeom prst="rect">
            <a:avLst/>
          </a:prstGeom>
          <a:noFill/>
        </p:spPr>
        <p:txBody>
          <a:bodyPr wrap="square" rtlCol="0">
            <a:spAutoFit/>
          </a:bodyPr>
          <a:lstStyle/>
          <a:p>
            <a:r>
              <a:rPr lang="fr-FR" dirty="0" err="1"/>
              <a:t>Visibilities</a:t>
            </a:r>
            <a:r>
              <a:rPr lang="fr-FR" dirty="0"/>
              <a:t> of Part/Stock/</a:t>
            </a:r>
            <a:r>
              <a:rPr lang="fr-FR" dirty="0" err="1"/>
              <a:t>Symbols</a:t>
            </a:r>
            <a:r>
              <a:rPr lang="fr-FR" dirty="0"/>
              <a:t>/Tools are </a:t>
            </a:r>
            <a:r>
              <a:rPr lang="fr-FR" dirty="0" err="1"/>
              <a:t>added</a:t>
            </a:r>
            <a:r>
              <a:rPr lang="fr-FR" dirty="0"/>
              <a:t> in the </a:t>
            </a:r>
            <a:r>
              <a:rPr lang="fr-FR" dirty="0" err="1"/>
              <a:t>customize</a:t>
            </a:r>
            <a:r>
              <a:rPr lang="fr-FR" dirty="0"/>
              <a:t> menus; </a:t>
            </a:r>
            <a:r>
              <a:rPr lang="fr-FR" dirty="0" err="1"/>
              <a:t>there</a:t>
            </a:r>
            <a:r>
              <a:rPr lang="fr-FR" dirty="0"/>
              <a:t> </a:t>
            </a:r>
            <a:r>
              <a:rPr lang="fr-FR" dirty="0" err="1"/>
              <a:t>you</a:t>
            </a:r>
            <a:r>
              <a:rPr lang="fr-FR" dirty="0"/>
              <a:t> can </a:t>
            </a:r>
            <a:r>
              <a:rPr lang="fr-FR" dirty="0" err="1"/>
              <a:t>add</a:t>
            </a:r>
            <a:r>
              <a:rPr lang="fr-FR" dirty="0"/>
              <a:t> new </a:t>
            </a:r>
            <a:r>
              <a:rPr lang="fr-FR" dirty="0" err="1"/>
              <a:t>shortcuts</a:t>
            </a:r>
            <a:r>
              <a:rPr lang="fr-FR" dirty="0"/>
              <a:t> </a:t>
            </a:r>
            <a:r>
              <a:rPr lang="fr-FR" dirty="0" err="1"/>
              <a:t>with</a:t>
            </a:r>
            <a:r>
              <a:rPr lang="fr-FR" dirty="0"/>
              <a:t> Ctrl+ …</a:t>
            </a:r>
          </a:p>
        </p:txBody>
      </p:sp>
      <p:sp>
        <p:nvSpPr>
          <p:cNvPr id="15" name="ZoneTexte 14">
            <a:extLst>
              <a:ext uri="{FF2B5EF4-FFF2-40B4-BE49-F238E27FC236}">
                <a16:creationId xmlns:a16="http://schemas.microsoft.com/office/drawing/2014/main" id="{96DFB2DB-2DD3-1EFD-06B4-B6047F0EA85A}"/>
              </a:ext>
            </a:extLst>
          </p:cNvPr>
          <p:cNvSpPr txBox="1"/>
          <p:nvPr/>
        </p:nvSpPr>
        <p:spPr>
          <a:xfrm>
            <a:off x="345440" y="1561627"/>
            <a:ext cx="2046068" cy="369332"/>
          </a:xfrm>
          <a:prstGeom prst="rect">
            <a:avLst/>
          </a:prstGeom>
          <a:noFill/>
        </p:spPr>
        <p:txBody>
          <a:bodyPr wrap="square" rtlCol="0">
            <a:spAutoFit/>
          </a:bodyPr>
          <a:lstStyle/>
          <a:p>
            <a:r>
              <a:rPr lang="fr-FR" b="1"/>
              <a:t>Tools </a:t>
            </a:r>
            <a:r>
              <a:rPr lang="fr-FR" b="1" err="1"/>
              <a:t>visibility</a:t>
            </a:r>
            <a:endParaRPr lang="fr-FR" b="1"/>
          </a:p>
        </p:txBody>
      </p:sp>
      <p:sp>
        <p:nvSpPr>
          <p:cNvPr id="17" name="ZoneTexte 16">
            <a:extLst>
              <a:ext uri="{FF2B5EF4-FFF2-40B4-BE49-F238E27FC236}">
                <a16:creationId xmlns:a16="http://schemas.microsoft.com/office/drawing/2014/main" id="{C68C65A8-C572-DBB5-D134-C69EE551ECF0}"/>
              </a:ext>
            </a:extLst>
          </p:cNvPr>
          <p:cNvSpPr txBox="1"/>
          <p:nvPr/>
        </p:nvSpPr>
        <p:spPr>
          <a:xfrm>
            <a:off x="2844057" y="4701861"/>
            <a:ext cx="5201393" cy="369332"/>
          </a:xfrm>
          <a:prstGeom prst="rect">
            <a:avLst/>
          </a:prstGeom>
          <a:noFill/>
        </p:spPr>
        <p:txBody>
          <a:bodyPr wrap="square" rtlCol="0">
            <a:spAutoFit/>
          </a:bodyPr>
          <a:lstStyle/>
          <a:p>
            <a:r>
              <a:rPr lang="fr-FR" b="1" dirty="0" err="1"/>
              <a:t>Customize</a:t>
            </a:r>
            <a:r>
              <a:rPr lang="fr-FR" b="1" dirty="0"/>
              <a:t> menu &amp; </a:t>
            </a:r>
            <a:r>
              <a:rPr lang="fr-FR" b="1" dirty="0" err="1"/>
              <a:t>Shortcut</a:t>
            </a:r>
            <a:r>
              <a:rPr lang="fr-FR" b="1" dirty="0"/>
              <a:t> for </a:t>
            </a:r>
            <a:r>
              <a:rPr lang="fr-FR" b="1" dirty="0" err="1"/>
              <a:t>Visibility</a:t>
            </a:r>
            <a:r>
              <a:rPr lang="fr-FR" b="1" dirty="0"/>
              <a:t> options</a:t>
            </a:r>
          </a:p>
        </p:txBody>
      </p:sp>
      <p:sp>
        <p:nvSpPr>
          <p:cNvPr id="19" name="ZoneTexte 18">
            <a:extLst>
              <a:ext uri="{FF2B5EF4-FFF2-40B4-BE49-F238E27FC236}">
                <a16:creationId xmlns:a16="http://schemas.microsoft.com/office/drawing/2014/main" id="{197A6891-BC42-0C58-D13F-2E11169DF2A4}"/>
              </a:ext>
            </a:extLst>
          </p:cNvPr>
          <p:cNvSpPr txBox="1"/>
          <p:nvPr/>
        </p:nvSpPr>
        <p:spPr>
          <a:xfrm>
            <a:off x="345440" y="3177454"/>
            <a:ext cx="5296408" cy="646331"/>
          </a:xfrm>
          <a:prstGeom prst="rect">
            <a:avLst/>
          </a:prstGeom>
          <a:noFill/>
        </p:spPr>
        <p:txBody>
          <a:bodyPr wrap="square" rtlCol="0">
            <a:spAutoFit/>
          </a:bodyPr>
          <a:lstStyle/>
          <a:p>
            <a:r>
              <a:rPr lang="fr-FR" dirty="0"/>
              <a:t>Warning: </a:t>
            </a:r>
            <a:r>
              <a:rPr lang="fr-FR" dirty="0" err="1"/>
              <a:t>this</a:t>
            </a:r>
            <a:r>
              <a:rPr lang="fr-FR" dirty="0"/>
              <a:t> </a:t>
            </a:r>
            <a:r>
              <a:rPr lang="fr-FR" dirty="0" err="1"/>
              <a:t>happens</a:t>
            </a:r>
            <a:r>
              <a:rPr lang="fr-FR" dirty="0"/>
              <a:t> </a:t>
            </a:r>
            <a:r>
              <a:rPr lang="fr-FR" dirty="0" err="1"/>
              <a:t>only</a:t>
            </a:r>
            <a:r>
              <a:rPr lang="fr-FR" dirty="0"/>
              <a:t> </a:t>
            </a:r>
            <a:r>
              <a:rPr lang="fr-FR" dirty="0" err="1"/>
              <a:t>during</a:t>
            </a:r>
            <a:r>
              <a:rPr lang="fr-FR" dirty="0"/>
              <a:t> </a:t>
            </a:r>
            <a:r>
              <a:rPr lang="fr-FR" b="1" dirty="0" err="1"/>
              <a:t>selection</a:t>
            </a:r>
            <a:r>
              <a:rPr lang="fr-FR" b="1" dirty="0"/>
              <a:t> of </a:t>
            </a:r>
            <a:r>
              <a:rPr lang="fr-FR" b="1" dirty="0" err="1"/>
              <a:t>geometry</a:t>
            </a:r>
            <a:r>
              <a:rPr lang="fr-FR" b="1" dirty="0"/>
              <a:t> </a:t>
            </a:r>
            <a:r>
              <a:rPr lang="fr-FR" dirty="0" err="1"/>
              <a:t>while</a:t>
            </a:r>
            <a:r>
              <a:rPr lang="fr-FR" dirty="0"/>
              <a:t> </a:t>
            </a:r>
            <a:r>
              <a:rPr lang="fr-FR" dirty="0" err="1"/>
              <a:t>defining</a:t>
            </a:r>
            <a:r>
              <a:rPr lang="fr-FR" dirty="0"/>
              <a:t> </a:t>
            </a:r>
            <a:r>
              <a:rPr lang="fr-FR" dirty="0" err="1"/>
              <a:t>machining</a:t>
            </a:r>
            <a:r>
              <a:rPr lang="fr-FR" dirty="0"/>
              <a:t> cycles.</a:t>
            </a:r>
          </a:p>
        </p:txBody>
      </p:sp>
      <p:pic>
        <p:nvPicPr>
          <p:cNvPr id="4" name="Image 3">
            <a:extLst>
              <a:ext uri="{FF2B5EF4-FFF2-40B4-BE49-F238E27FC236}">
                <a16:creationId xmlns:a16="http://schemas.microsoft.com/office/drawing/2014/main" id="{58A8E92D-F859-62E3-337D-9B244A14388C}"/>
              </a:ext>
            </a:extLst>
          </p:cNvPr>
          <p:cNvPicPr>
            <a:picLocks noChangeAspect="1"/>
          </p:cNvPicPr>
          <p:nvPr/>
        </p:nvPicPr>
        <p:blipFill>
          <a:blip r:embed="rId4"/>
          <a:stretch>
            <a:fillRect/>
          </a:stretch>
        </p:blipFill>
        <p:spPr>
          <a:xfrm>
            <a:off x="5184074" y="1591716"/>
            <a:ext cx="3635619" cy="2067614"/>
          </a:xfrm>
          <a:prstGeom prst="rect">
            <a:avLst/>
          </a:prstGeom>
        </p:spPr>
      </p:pic>
      <p:cxnSp>
        <p:nvCxnSpPr>
          <p:cNvPr id="5" name="Connecteur droit avec flèche 4">
            <a:extLst>
              <a:ext uri="{FF2B5EF4-FFF2-40B4-BE49-F238E27FC236}">
                <a16:creationId xmlns:a16="http://schemas.microsoft.com/office/drawing/2014/main" id="{7694B9EB-2B21-2B6E-F95A-2E07D73592DE}"/>
              </a:ext>
            </a:extLst>
          </p:cNvPr>
          <p:cNvCxnSpPr>
            <a:cxnSpLocks/>
          </p:cNvCxnSpPr>
          <p:nvPr/>
        </p:nvCxnSpPr>
        <p:spPr>
          <a:xfrm flipV="1">
            <a:off x="4484386" y="2385716"/>
            <a:ext cx="699688" cy="74557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01584771-9A3C-A7E9-0EF9-4733737AC199}"/>
              </a:ext>
            </a:extLst>
          </p:cNvPr>
          <p:cNvCxnSpPr>
            <a:cxnSpLocks/>
          </p:cNvCxnSpPr>
          <p:nvPr/>
        </p:nvCxnSpPr>
        <p:spPr>
          <a:xfrm>
            <a:off x="8122304" y="5886754"/>
            <a:ext cx="1519266" cy="1756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6F09A11C-DFB0-F9EF-4D09-C4E39A573634}"/>
              </a:ext>
            </a:extLst>
          </p:cNvPr>
          <p:cNvPicPr>
            <a:picLocks noChangeAspect="1"/>
          </p:cNvPicPr>
          <p:nvPr/>
        </p:nvPicPr>
        <p:blipFill>
          <a:blip r:embed="rId5"/>
          <a:stretch>
            <a:fillRect/>
          </a:stretch>
        </p:blipFill>
        <p:spPr>
          <a:xfrm>
            <a:off x="2516863" y="4717025"/>
            <a:ext cx="312029" cy="312029"/>
          </a:xfrm>
          <a:prstGeom prst="rect">
            <a:avLst/>
          </a:prstGeom>
        </p:spPr>
      </p:pic>
      <p:grpSp>
        <p:nvGrpSpPr>
          <p:cNvPr id="22" name="Groupe 21">
            <a:extLst>
              <a:ext uri="{FF2B5EF4-FFF2-40B4-BE49-F238E27FC236}">
                <a16:creationId xmlns:a16="http://schemas.microsoft.com/office/drawing/2014/main" id="{D386BB31-ECB1-9217-1C25-08CB8BBD8145}"/>
              </a:ext>
            </a:extLst>
          </p:cNvPr>
          <p:cNvGrpSpPr/>
          <p:nvPr/>
        </p:nvGrpSpPr>
        <p:grpSpPr>
          <a:xfrm>
            <a:off x="10899588" y="313244"/>
            <a:ext cx="845672" cy="809283"/>
            <a:chOff x="10127164" y="5361875"/>
            <a:chExt cx="737060" cy="700541"/>
          </a:xfrm>
        </p:grpSpPr>
        <p:sp>
          <p:nvSpPr>
            <p:cNvPr id="23" name="Rectangle : coins arrondis 22">
              <a:extLst>
                <a:ext uri="{FF2B5EF4-FFF2-40B4-BE49-F238E27FC236}">
                  <a16:creationId xmlns:a16="http://schemas.microsoft.com/office/drawing/2014/main" id="{FF32351D-C7EA-C35D-05B6-948EFD3EC81D}"/>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Triangle isocèle 23">
              <a:extLst>
                <a:ext uri="{FF2B5EF4-FFF2-40B4-BE49-F238E27FC236}">
                  <a16:creationId xmlns:a16="http://schemas.microsoft.com/office/drawing/2014/main" id="{08634168-0ED5-D58C-B312-551AB506CBDE}"/>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AE553F25-5576-EC56-FDAE-3B5E53CCA73D}"/>
                </a:ext>
              </a:extLst>
            </p:cNvPr>
            <p:cNvSpPr txBox="1"/>
            <p:nvPr/>
          </p:nvSpPr>
          <p:spPr>
            <a:xfrm>
              <a:off x="10249461" y="5512090"/>
              <a:ext cx="478093" cy="400110"/>
            </a:xfrm>
            <a:prstGeom prst="rect">
              <a:avLst/>
            </a:prstGeom>
            <a:noFill/>
          </p:spPr>
          <p:txBody>
            <a:bodyPr wrap="square" rtlCol="0">
              <a:spAutoFit/>
            </a:bodyPr>
            <a:lstStyle/>
            <a:p>
              <a:r>
                <a:rPr lang="fr-FR" sz="2400" b="1" dirty="0">
                  <a:solidFill>
                    <a:schemeClr val="bg1"/>
                  </a:solidFill>
                </a:rPr>
                <a:t>11</a:t>
              </a:r>
              <a:endParaRPr lang="fr-FR" b="1" dirty="0">
                <a:solidFill>
                  <a:schemeClr val="bg1"/>
                </a:solidFill>
              </a:endParaRPr>
            </a:p>
          </p:txBody>
        </p:sp>
      </p:grpSp>
    </p:spTree>
    <p:extLst>
      <p:ext uri="{BB962C8B-B14F-4D97-AF65-F5344CB8AC3E}">
        <p14:creationId xmlns:p14="http://schemas.microsoft.com/office/powerpoint/2010/main" val="41303585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53FB01-5D3C-BD78-C1EE-968BC67DFB0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83A9144A-6EB6-E3B4-32DB-A6CC55375B8A}"/>
              </a:ext>
            </a:extLst>
          </p:cNvPr>
          <p:cNvSpPr txBox="1"/>
          <p:nvPr/>
        </p:nvSpPr>
        <p:spPr>
          <a:xfrm>
            <a:off x="345440" y="1957558"/>
            <a:ext cx="7183040" cy="2031325"/>
          </a:xfrm>
          <a:prstGeom prst="rect">
            <a:avLst/>
          </a:prstGeom>
          <a:noFill/>
        </p:spPr>
        <p:txBody>
          <a:bodyPr wrap="square" rtlCol="0">
            <a:spAutoFit/>
          </a:bodyPr>
          <a:lstStyle/>
          <a:p>
            <a:pPr marR="0" algn="l"/>
            <a:r>
              <a:rPr lang="en-US" sz="1400" b="0" i="0" u="none" strike="noStrike" baseline="0" dirty="0">
                <a:latin typeface="+mn-lt"/>
              </a:rPr>
              <a:t>Add of a new command of </a:t>
            </a:r>
            <a:r>
              <a:rPr lang="en-US" sz="1400" b="1" i="0" u="none" strike="noStrike" baseline="0" dirty="0">
                <a:latin typeface="+mn-lt"/>
              </a:rPr>
              <a:t>re-chucking</a:t>
            </a:r>
            <a:r>
              <a:rPr lang="en-US" sz="1400" b="0" i="0" u="none" strike="noStrike" baseline="0" dirty="0">
                <a:latin typeface="+mn-lt"/>
              </a:rPr>
              <a:t> for the MTE that enables to push the bar with the sliding headstock to re-chuck the next workpiece.</a:t>
            </a:r>
          </a:p>
          <a:p>
            <a:pPr marR="0" algn="l"/>
            <a:endParaRPr lang="en-US" sz="1400" b="0" i="0" u="none" strike="noStrike" baseline="0" dirty="0">
              <a:latin typeface="+mn-lt"/>
            </a:endParaRPr>
          </a:p>
          <a:p>
            <a:pPr marR="0" algn="l"/>
            <a:r>
              <a:rPr lang="en-US" sz="1400" b="0" i="0" u="none" strike="noStrike" baseline="0" dirty="0">
                <a:latin typeface="+mn-lt"/>
              </a:rPr>
              <a:t>It is the same </a:t>
            </a:r>
            <a:r>
              <a:rPr lang="en-US" sz="1400" b="0" i="0" u="none" strike="noStrike" baseline="0" dirty="0" err="1">
                <a:latin typeface="+mn-lt"/>
              </a:rPr>
              <a:t>behaviour</a:t>
            </a:r>
            <a:r>
              <a:rPr lang="en-US" sz="1400" b="0" i="0" u="none" strike="noStrike" baseline="0" dirty="0">
                <a:latin typeface="+mn-lt"/>
              </a:rPr>
              <a:t> than the Bar puller except that here, it is not the </a:t>
            </a:r>
            <a:r>
              <a:rPr lang="en-US" sz="1400" b="0" i="0" u="none" strike="noStrike" baseline="0" dirty="0" err="1">
                <a:latin typeface="+mn-lt"/>
              </a:rPr>
              <a:t>subspindle</a:t>
            </a:r>
            <a:r>
              <a:rPr lang="en-US" sz="1400" b="0" i="0" u="none" strike="noStrike" baseline="0" dirty="0">
                <a:latin typeface="+mn-lt"/>
              </a:rPr>
              <a:t> pulling the bar: the </a:t>
            </a:r>
            <a:r>
              <a:rPr lang="en-US" sz="1400" b="1" i="0" u="none" strike="noStrike" baseline="0" dirty="0">
                <a:latin typeface="+mn-lt"/>
              </a:rPr>
              <a:t>bar is hold by the spindle</a:t>
            </a:r>
            <a:r>
              <a:rPr lang="en-US" sz="1400" b="0" i="0" u="none" strike="noStrike" baseline="0" dirty="0">
                <a:latin typeface="+mn-lt"/>
              </a:rPr>
              <a:t> that does not move, the </a:t>
            </a:r>
            <a:r>
              <a:rPr lang="en-US" sz="1400" b="1" i="0" u="none" strike="noStrike" baseline="0" dirty="0">
                <a:latin typeface="+mn-lt"/>
              </a:rPr>
              <a:t>sliding headstock</a:t>
            </a:r>
            <a:r>
              <a:rPr lang="en-US" sz="1400" b="0" i="0" u="none" strike="noStrike" baseline="0" dirty="0">
                <a:latin typeface="+mn-lt"/>
              </a:rPr>
              <a:t> </a:t>
            </a:r>
            <a:r>
              <a:rPr lang="en-US" sz="1400" b="1" i="0" u="none" strike="noStrike" baseline="0" dirty="0">
                <a:latin typeface="+mn-lt"/>
              </a:rPr>
              <a:t>steps back by opening the clamp</a:t>
            </a:r>
            <a:r>
              <a:rPr lang="en-US" sz="1400" b="0" i="0" u="none" strike="noStrike" baseline="0" dirty="0">
                <a:latin typeface="+mn-lt"/>
              </a:rPr>
              <a:t>, then </a:t>
            </a:r>
            <a:r>
              <a:rPr lang="en-US" sz="1400" b="1" i="0" u="none" strike="noStrike" baseline="0" dirty="0">
                <a:latin typeface="+mn-lt"/>
              </a:rPr>
              <a:t>position again with the clamp closed </a:t>
            </a:r>
            <a:r>
              <a:rPr lang="en-US" sz="1400" b="0" i="0" u="none" strike="noStrike" baseline="0" dirty="0">
                <a:latin typeface="+mn-lt"/>
              </a:rPr>
              <a:t>and finally the </a:t>
            </a:r>
            <a:r>
              <a:rPr lang="en-US" sz="1400" b="1" i="0" u="none" strike="noStrike" baseline="0" dirty="0">
                <a:latin typeface="+mn-lt"/>
              </a:rPr>
              <a:t>bar goes forward.</a:t>
            </a:r>
          </a:p>
          <a:p>
            <a:pPr marR="0" algn="l"/>
            <a:r>
              <a:rPr lang="en-US" sz="1400" b="0" i="0" u="none" strike="noStrike" baseline="0" dirty="0">
                <a:latin typeface="+mn-lt"/>
              </a:rPr>
              <a:t>This action enables to work on a second part of the workpiece on the side of sliding headstock, because the travel is too small to machine everything at once (workpiece longer than the  travel of sliding headstock).</a:t>
            </a:r>
          </a:p>
        </p:txBody>
      </p:sp>
      <p:sp>
        <p:nvSpPr>
          <p:cNvPr id="6" name="ZoneTexte 5">
            <a:extLst>
              <a:ext uri="{FF2B5EF4-FFF2-40B4-BE49-F238E27FC236}">
                <a16:creationId xmlns:a16="http://schemas.microsoft.com/office/drawing/2014/main" id="{C9C63403-2560-7618-05BF-61C9966007B9}"/>
              </a:ext>
            </a:extLst>
          </p:cNvPr>
          <p:cNvSpPr txBox="1"/>
          <p:nvPr/>
        </p:nvSpPr>
        <p:spPr>
          <a:xfrm>
            <a:off x="335360" y="846554"/>
            <a:ext cx="7776864" cy="646331"/>
          </a:xfrm>
          <a:prstGeom prst="rect">
            <a:avLst/>
          </a:prstGeom>
          <a:noFill/>
        </p:spPr>
        <p:txBody>
          <a:bodyPr wrap="square" rtlCol="0">
            <a:spAutoFit/>
          </a:bodyPr>
          <a:lstStyle/>
          <a:p>
            <a:r>
              <a:rPr lang="fr-FR" sz="3600" err="1">
                <a:latin typeface="Calibri" panose="020F0502020204030204" pitchFamily="34" charset="0"/>
              </a:rPr>
              <a:t>Swiss</a:t>
            </a:r>
            <a:r>
              <a:rPr lang="fr-FR" sz="3600">
                <a:latin typeface="Calibri" panose="020F0502020204030204" pitchFamily="34" charset="0"/>
              </a:rPr>
              <a:t> / MTE</a:t>
            </a:r>
          </a:p>
        </p:txBody>
      </p:sp>
      <p:sp>
        <p:nvSpPr>
          <p:cNvPr id="9" name="ZoneTexte 8">
            <a:extLst>
              <a:ext uri="{FF2B5EF4-FFF2-40B4-BE49-F238E27FC236}">
                <a16:creationId xmlns:a16="http://schemas.microsoft.com/office/drawing/2014/main" id="{0B0228D3-E2CA-0ED6-9EF9-B1AE693E7D81}"/>
              </a:ext>
            </a:extLst>
          </p:cNvPr>
          <p:cNvSpPr txBox="1"/>
          <p:nvPr/>
        </p:nvSpPr>
        <p:spPr>
          <a:xfrm>
            <a:off x="345440" y="1588226"/>
            <a:ext cx="1666240" cy="369332"/>
          </a:xfrm>
          <a:prstGeom prst="rect">
            <a:avLst/>
          </a:prstGeom>
          <a:noFill/>
        </p:spPr>
        <p:txBody>
          <a:bodyPr wrap="square">
            <a:spAutoFit/>
          </a:bodyPr>
          <a:lstStyle/>
          <a:p>
            <a:r>
              <a:rPr lang="fr-FR" b="1" dirty="0"/>
              <a:t>Re </a:t>
            </a:r>
            <a:r>
              <a:rPr lang="fr-FR" b="1" dirty="0" err="1"/>
              <a:t>chucking</a:t>
            </a:r>
            <a:endParaRPr lang="fr-FR" dirty="0"/>
          </a:p>
        </p:txBody>
      </p:sp>
      <p:pic>
        <p:nvPicPr>
          <p:cNvPr id="11" name="Image 10">
            <a:extLst>
              <a:ext uri="{FF2B5EF4-FFF2-40B4-BE49-F238E27FC236}">
                <a16:creationId xmlns:a16="http://schemas.microsoft.com/office/drawing/2014/main" id="{C957A065-9266-A844-B17C-344F6CDD37A4}"/>
              </a:ext>
            </a:extLst>
          </p:cNvPr>
          <p:cNvPicPr>
            <a:picLocks noChangeAspect="1"/>
          </p:cNvPicPr>
          <p:nvPr/>
        </p:nvPicPr>
        <p:blipFill rotWithShape="1">
          <a:blip r:embed="rId2"/>
          <a:srcRect r="10498" b="11277"/>
          <a:stretch/>
        </p:blipFill>
        <p:spPr>
          <a:xfrm>
            <a:off x="7684655" y="1032868"/>
            <a:ext cx="4507345" cy="3171459"/>
          </a:xfrm>
          <a:prstGeom prst="rect">
            <a:avLst/>
          </a:prstGeom>
        </p:spPr>
      </p:pic>
      <p:sp>
        <p:nvSpPr>
          <p:cNvPr id="8" name="ZoneTexte 7">
            <a:extLst>
              <a:ext uri="{FF2B5EF4-FFF2-40B4-BE49-F238E27FC236}">
                <a16:creationId xmlns:a16="http://schemas.microsoft.com/office/drawing/2014/main" id="{B8B4CFD0-8E3C-5A73-A95A-A3A18844B179}"/>
              </a:ext>
            </a:extLst>
          </p:cNvPr>
          <p:cNvSpPr txBox="1"/>
          <p:nvPr/>
        </p:nvSpPr>
        <p:spPr>
          <a:xfrm>
            <a:off x="345440" y="4325997"/>
            <a:ext cx="1458659" cy="369332"/>
          </a:xfrm>
          <a:prstGeom prst="rect">
            <a:avLst/>
          </a:prstGeom>
          <a:noFill/>
        </p:spPr>
        <p:txBody>
          <a:bodyPr wrap="square" rtlCol="0">
            <a:spAutoFit/>
          </a:bodyPr>
          <a:lstStyle/>
          <a:p>
            <a:r>
              <a:rPr lang="fr-FR" b="1" dirty="0"/>
              <a:t>Tool group</a:t>
            </a:r>
          </a:p>
        </p:txBody>
      </p:sp>
      <p:pic>
        <p:nvPicPr>
          <p:cNvPr id="14" name="Image 13">
            <a:extLst>
              <a:ext uri="{FF2B5EF4-FFF2-40B4-BE49-F238E27FC236}">
                <a16:creationId xmlns:a16="http://schemas.microsoft.com/office/drawing/2014/main" id="{B0E87EC9-FF35-3A5A-AE7A-308234701ADD}"/>
              </a:ext>
            </a:extLst>
          </p:cNvPr>
          <p:cNvPicPr>
            <a:picLocks noChangeAspect="1"/>
          </p:cNvPicPr>
          <p:nvPr/>
        </p:nvPicPr>
        <p:blipFill>
          <a:blip r:embed="rId3"/>
          <a:stretch>
            <a:fillRect/>
          </a:stretch>
        </p:blipFill>
        <p:spPr>
          <a:xfrm>
            <a:off x="5375567" y="4429505"/>
            <a:ext cx="3481190" cy="2428495"/>
          </a:xfrm>
          <a:prstGeom prst="rect">
            <a:avLst/>
          </a:prstGeom>
        </p:spPr>
      </p:pic>
      <p:cxnSp>
        <p:nvCxnSpPr>
          <p:cNvPr id="15" name="Connecteur droit avec flèche 14">
            <a:extLst>
              <a:ext uri="{FF2B5EF4-FFF2-40B4-BE49-F238E27FC236}">
                <a16:creationId xmlns:a16="http://schemas.microsoft.com/office/drawing/2014/main" id="{1E6FD862-F95E-41E9-765E-6514453A2D55}"/>
              </a:ext>
            </a:extLst>
          </p:cNvPr>
          <p:cNvCxnSpPr>
            <a:cxnSpLocks/>
          </p:cNvCxnSpPr>
          <p:nvPr/>
        </p:nvCxnSpPr>
        <p:spPr>
          <a:xfrm>
            <a:off x="5724368" y="4696659"/>
            <a:ext cx="1582442" cy="270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489AB7F5-B0BE-17FE-004E-7FEBC8999C6F}"/>
              </a:ext>
            </a:extLst>
          </p:cNvPr>
          <p:cNvCxnSpPr>
            <a:cxnSpLocks/>
          </p:cNvCxnSpPr>
          <p:nvPr/>
        </p:nvCxnSpPr>
        <p:spPr>
          <a:xfrm>
            <a:off x="5705895" y="5272373"/>
            <a:ext cx="1307804" cy="270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A3F5DD83-3981-B936-72E9-247616C94790}"/>
              </a:ext>
            </a:extLst>
          </p:cNvPr>
          <p:cNvSpPr txBox="1"/>
          <p:nvPr/>
        </p:nvSpPr>
        <p:spPr>
          <a:xfrm>
            <a:off x="4609287" y="4508796"/>
            <a:ext cx="1135200" cy="338554"/>
          </a:xfrm>
          <a:prstGeom prst="rect">
            <a:avLst/>
          </a:prstGeom>
          <a:noFill/>
        </p:spPr>
        <p:txBody>
          <a:bodyPr wrap="square">
            <a:spAutoFit/>
          </a:bodyPr>
          <a:lstStyle/>
          <a:p>
            <a:r>
              <a:rPr lang="en-US" sz="1600" b="0" i="0" u="none" strike="noStrike" baseline="0" dirty="0">
                <a:latin typeface="+mn-lt"/>
              </a:rPr>
              <a:t>Group </a:t>
            </a:r>
            <a:r>
              <a:rPr lang="en-US" sz="1600" b="1" i="0" u="none" strike="noStrike" baseline="0" dirty="0">
                <a:latin typeface="+mn-lt"/>
              </a:rPr>
              <a:t>#30</a:t>
            </a:r>
            <a:endParaRPr lang="fr-FR" sz="1600" b="1" dirty="0"/>
          </a:p>
        </p:txBody>
      </p:sp>
      <p:sp>
        <p:nvSpPr>
          <p:cNvPr id="19" name="ZoneTexte 18">
            <a:extLst>
              <a:ext uri="{FF2B5EF4-FFF2-40B4-BE49-F238E27FC236}">
                <a16:creationId xmlns:a16="http://schemas.microsoft.com/office/drawing/2014/main" id="{2F78DAE8-F44E-8011-AF82-4D1864B8D805}"/>
              </a:ext>
            </a:extLst>
          </p:cNvPr>
          <p:cNvSpPr txBox="1"/>
          <p:nvPr/>
        </p:nvSpPr>
        <p:spPr>
          <a:xfrm>
            <a:off x="4609287" y="5078669"/>
            <a:ext cx="1135200" cy="338554"/>
          </a:xfrm>
          <a:prstGeom prst="rect">
            <a:avLst/>
          </a:prstGeom>
          <a:noFill/>
        </p:spPr>
        <p:txBody>
          <a:bodyPr wrap="square">
            <a:spAutoFit/>
          </a:bodyPr>
          <a:lstStyle/>
          <a:p>
            <a:r>
              <a:rPr lang="en-US" sz="1600" b="0" i="0" u="none" strike="noStrike" baseline="0" dirty="0">
                <a:latin typeface="+mn-lt"/>
              </a:rPr>
              <a:t>Group </a:t>
            </a:r>
            <a:r>
              <a:rPr lang="en-US" sz="1600" b="1" i="0" u="none" strike="noStrike" baseline="0" dirty="0">
                <a:latin typeface="+mn-lt"/>
              </a:rPr>
              <a:t>#20</a:t>
            </a:r>
            <a:endParaRPr lang="fr-FR" sz="1600" b="1" dirty="0"/>
          </a:p>
        </p:txBody>
      </p:sp>
      <p:sp>
        <p:nvSpPr>
          <p:cNvPr id="21" name="ZoneTexte 20">
            <a:extLst>
              <a:ext uri="{FF2B5EF4-FFF2-40B4-BE49-F238E27FC236}">
                <a16:creationId xmlns:a16="http://schemas.microsoft.com/office/drawing/2014/main" id="{05223B2E-1EE8-FC13-8DF8-B6B154B1E33F}"/>
              </a:ext>
            </a:extLst>
          </p:cNvPr>
          <p:cNvSpPr txBox="1"/>
          <p:nvPr/>
        </p:nvSpPr>
        <p:spPr>
          <a:xfrm>
            <a:off x="397866" y="4736410"/>
            <a:ext cx="3712120" cy="523220"/>
          </a:xfrm>
          <a:prstGeom prst="rect">
            <a:avLst/>
          </a:prstGeom>
          <a:noFill/>
        </p:spPr>
        <p:txBody>
          <a:bodyPr wrap="square">
            <a:spAutoFit/>
          </a:bodyPr>
          <a:lstStyle/>
          <a:p>
            <a:pPr marR="0" algn="l"/>
            <a:r>
              <a:rPr lang="en-US" sz="1400" b="0" i="0" u="none" strike="noStrike" baseline="0" dirty="0">
                <a:latin typeface="+mn-lt"/>
              </a:rPr>
              <a:t>The machine tool support has a tool group #30</a:t>
            </a:r>
          </a:p>
          <a:p>
            <a:pPr marR="0" algn="l"/>
            <a:r>
              <a:rPr lang="en-US" sz="1400" dirty="0">
                <a:latin typeface="+mn-lt"/>
              </a:rPr>
              <a:t>The Tool holder has </a:t>
            </a:r>
            <a:r>
              <a:rPr lang="en-US" sz="1400" b="0" i="0" u="none" strike="noStrike" baseline="0" dirty="0">
                <a:latin typeface="+mn-lt"/>
              </a:rPr>
              <a:t>a tool group #20</a:t>
            </a:r>
          </a:p>
        </p:txBody>
      </p:sp>
      <p:cxnSp>
        <p:nvCxnSpPr>
          <p:cNvPr id="23" name="Connecteur droit avec flèche 22">
            <a:extLst>
              <a:ext uri="{FF2B5EF4-FFF2-40B4-BE49-F238E27FC236}">
                <a16:creationId xmlns:a16="http://schemas.microsoft.com/office/drawing/2014/main" id="{74DA7ADC-76F7-210F-59DD-AE55E87402C9}"/>
              </a:ext>
            </a:extLst>
          </p:cNvPr>
          <p:cNvCxnSpPr>
            <a:cxnSpLocks/>
            <a:stCxn id="27" idx="3"/>
          </p:cNvCxnSpPr>
          <p:nvPr/>
        </p:nvCxnSpPr>
        <p:spPr>
          <a:xfrm flipV="1">
            <a:off x="5784386" y="5406858"/>
            <a:ext cx="1392098" cy="55907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BA8E0C63-E64D-5141-7383-99367EE2F5CA}"/>
              </a:ext>
            </a:extLst>
          </p:cNvPr>
          <p:cNvSpPr txBox="1"/>
          <p:nvPr/>
        </p:nvSpPr>
        <p:spPr>
          <a:xfrm>
            <a:off x="4649186" y="5796652"/>
            <a:ext cx="1135200" cy="338554"/>
          </a:xfrm>
          <a:prstGeom prst="rect">
            <a:avLst/>
          </a:prstGeom>
          <a:noFill/>
        </p:spPr>
        <p:txBody>
          <a:bodyPr wrap="square">
            <a:spAutoFit/>
          </a:bodyPr>
          <a:lstStyle/>
          <a:p>
            <a:r>
              <a:rPr lang="en-US" sz="1600" b="0" i="0" u="none" strike="noStrike" baseline="0" dirty="0">
                <a:latin typeface="+mn-lt"/>
              </a:rPr>
              <a:t>Group # ?</a:t>
            </a:r>
            <a:endParaRPr lang="fr-FR" sz="1600" dirty="0"/>
          </a:p>
        </p:txBody>
      </p:sp>
      <p:sp>
        <p:nvSpPr>
          <p:cNvPr id="29" name="ZoneTexte 28">
            <a:extLst>
              <a:ext uri="{FF2B5EF4-FFF2-40B4-BE49-F238E27FC236}">
                <a16:creationId xmlns:a16="http://schemas.microsoft.com/office/drawing/2014/main" id="{695A68C1-13A7-C724-6AAA-0BBC515598D2}"/>
              </a:ext>
            </a:extLst>
          </p:cNvPr>
          <p:cNvSpPr txBox="1"/>
          <p:nvPr/>
        </p:nvSpPr>
        <p:spPr>
          <a:xfrm>
            <a:off x="397866" y="5367263"/>
            <a:ext cx="4112811" cy="523220"/>
          </a:xfrm>
          <a:prstGeom prst="rect">
            <a:avLst/>
          </a:prstGeom>
          <a:noFill/>
        </p:spPr>
        <p:txBody>
          <a:bodyPr wrap="square">
            <a:spAutoFit/>
          </a:bodyPr>
          <a:lstStyle/>
          <a:p>
            <a:pPr marR="0" algn="l"/>
            <a:r>
              <a:rPr lang="en-US" sz="1400" b="0" i="0" u="none" strike="noStrike" baseline="0" dirty="0">
                <a:latin typeface="+mn-lt"/>
              </a:rPr>
              <a:t>Formerly, the group assigned to the tool was #30</a:t>
            </a:r>
          </a:p>
          <a:p>
            <a:pPr marR="0" algn="l"/>
            <a:r>
              <a:rPr lang="en-US" sz="1400" b="1" dirty="0">
                <a:latin typeface="+mn-lt"/>
              </a:rPr>
              <a:t>In V6.10, we optimize the choice by assigning</a:t>
            </a:r>
            <a:r>
              <a:rPr lang="en-US" sz="1400" b="1" i="0" u="none" strike="noStrike" baseline="0" dirty="0">
                <a:latin typeface="+mn-lt"/>
              </a:rPr>
              <a:t> #20</a:t>
            </a:r>
          </a:p>
        </p:txBody>
      </p:sp>
      <p:sp>
        <p:nvSpPr>
          <p:cNvPr id="31" name="Rectangle 30">
            <a:extLst>
              <a:ext uri="{FF2B5EF4-FFF2-40B4-BE49-F238E27FC236}">
                <a16:creationId xmlns:a16="http://schemas.microsoft.com/office/drawing/2014/main" id="{538C5ED5-9CA3-3142-8E47-FC0312355101}"/>
              </a:ext>
            </a:extLst>
          </p:cNvPr>
          <p:cNvSpPr/>
          <p:nvPr/>
        </p:nvSpPr>
        <p:spPr>
          <a:xfrm>
            <a:off x="1804099" y="4290421"/>
            <a:ext cx="175190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Saeilo</a:t>
            </a:r>
            <a:r>
              <a:rPr lang="fr-FR" dirty="0">
                <a:solidFill>
                  <a:srgbClr val="C00000"/>
                </a:solidFill>
              </a:rPr>
              <a:t> - </a:t>
            </a:r>
            <a:r>
              <a:rPr lang="fr-FR" b="1" dirty="0">
                <a:solidFill>
                  <a:srgbClr val="C00000"/>
                </a:solidFill>
              </a:rPr>
              <a:t>15140</a:t>
            </a:r>
          </a:p>
        </p:txBody>
      </p:sp>
    </p:spTree>
    <p:extLst>
      <p:ext uri="{BB962C8B-B14F-4D97-AF65-F5344CB8AC3E}">
        <p14:creationId xmlns:p14="http://schemas.microsoft.com/office/powerpoint/2010/main" val="12848840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CB53FB01-5D3C-BD78-C1EE-968BC67DFB0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64097D4E-F9B0-E931-3798-12ABC46F3E89}"/>
              </a:ext>
            </a:extLst>
          </p:cNvPr>
          <p:cNvSpPr txBox="1"/>
          <p:nvPr/>
        </p:nvSpPr>
        <p:spPr>
          <a:xfrm>
            <a:off x="335360" y="773402"/>
            <a:ext cx="3075352" cy="646331"/>
          </a:xfrm>
          <a:prstGeom prst="rect">
            <a:avLst/>
          </a:prstGeom>
          <a:noFill/>
        </p:spPr>
        <p:txBody>
          <a:bodyPr wrap="square" rtlCol="0">
            <a:spAutoFit/>
          </a:bodyPr>
          <a:lstStyle/>
          <a:p>
            <a:r>
              <a:rPr lang="fr-FR" sz="3600">
                <a:latin typeface="Calibri" panose="020F0502020204030204" pitchFamily="34" charset="0"/>
              </a:rPr>
              <a:t>Wire EDM</a:t>
            </a:r>
          </a:p>
        </p:txBody>
      </p:sp>
      <p:sp>
        <p:nvSpPr>
          <p:cNvPr id="7" name="ZoneTexte 6">
            <a:extLst>
              <a:ext uri="{FF2B5EF4-FFF2-40B4-BE49-F238E27FC236}">
                <a16:creationId xmlns:a16="http://schemas.microsoft.com/office/drawing/2014/main" id="{3A30D7EF-FED3-AB0C-6ADC-95FDFC916A74}"/>
              </a:ext>
            </a:extLst>
          </p:cNvPr>
          <p:cNvSpPr txBox="1"/>
          <p:nvPr/>
        </p:nvSpPr>
        <p:spPr>
          <a:xfrm>
            <a:off x="345440" y="2723101"/>
            <a:ext cx="5360035" cy="584775"/>
          </a:xfrm>
          <a:prstGeom prst="rect">
            <a:avLst/>
          </a:prstGeom>
          <a:noFill/>
        </p:spPr>
        <p:txBody>
          <a:bodyPr wrap="square">
            <a:spAutoFit/>
          </a:bodyPr>
          <a:lstStyle/>
          <a:p>
            <a:r>
              <a:rPr lang="fr-FR" sz="1600" dirty="0"/>
              <a:t>As in </a:t>
            </a:r>
            <a:r>
              <a:rPr lang="fr-FR" sz="1600" dirty="0" err="1"/>
              <a:t>Milling</a:t>
            </a:r>
            <a:r>
              <a:rPr lang="fr-FR" sz="1600" dirty="0"/>
              <a:t>, the Single </a:t>
            </a:r>
            <a:r>
              <a:rPr lang="fr-FR" sz="1600" dirty="0" err="1"/>
              <a:t>origin</a:t>
            </a:r>
            <a:r>
              <a:rPr lang="fr-FR" sz="1600" dirty="0"/>
              <a:t> </a:t>
            </a:r>
            <a:r>
              <a:rPr lang="fr-FR" sz="1600" dirty="0" err="1"/>
              <a:t>is</a:t>
            </a:r>
            <a:r>
              <a:rPr lang="fr-FR" sz="1600" dirty="0"/>
              <a:t> </a:t>
            </a:r>
            <a:r>
              <a:rPr lang="fr-FR" sz="1600" dirty="0" err="1"/>
              <a:t>located</a:t>
            </a:r>
            <a:r>
              <a:rPr lang="fr-FR" sz="1600" dirty="0"/>
              <a:t> </a:t>
            </a:r>
            <a:r>
              <a:rPr lang="fr-FR" sz="1600" dirty="0" err="1"/>
              <a:t>under</a:t>
            </a:r>
            <a:r>
              <a:rPr lang="fr-FR" sz="1600" dirty="0"/>
              <a:t> Stock line, the </a:t>
            </a:r>
            <a:r>
              <a:rPr lang="fr-FR" sz="1600" dirty="0" err="1"/>
              <a:t>coordinates</a:t>
            </a:r>
            <a:r>
              <a:rPr lang="fr-FR" sz="1600" dirty="0"/>
              <a:t> relative to the </a:t>
            </a:r>
            <a:r>
              <a:rPr lang="fr-FR" sz="1600" dirty="0" err="1"/>
              <a:t>reference</a:t>
            </a:r>
            <a:r>
              <a:rPr lang="fr-FR" sz="1600" dirty="0"/>
              <a:t> plane are </a:t>
            </a:r>
            <a:r>
              <a:rPr lang="fr-FR" sz="1600" dirty="0" err="1"/>
              <a:t>also</a:t>
            </a:r>
            <a:r>
              <a:rPr lang="fr-FR" sz="1600" dirty="0"/>
              <a:t> </a:t>
            </a:r>
            <a:r>
              <a:rPr lang="fr-FR" sz="1600" dirty="0" err="1"/>
              <a:t>displayed</a:t>
            </a:r>
            <a:r>
              <a:rPr lang="fr-FR" sz="1600" dirty="0"/>
              <a:t>.</a:t>
            </a:r>
          </a:p>
        </p:txBody>
      </p:sp>
      <p:sp>
        <p:nvSpPr>
          <p:cNvPr id="9" name="ZoneTexte 8">
            <a:extLst>
              <a:ext uri="{FF2B5EF4-FFF2-40B4-BE49-F238E27FC236}">
                <a16:creationId xmlns:a16="http://schemas.microsoft.com/office/drawing/2014/main" id="{078A0921-7BAC-8B2D-16BD-B19054E9AF57}"/>
              </a:ext>
            </a:extLst>
          </p:cNvPr>
          <p:cNvSpPr txBox="1"/>
          <p:nvPr/>
        </p:nvSpPr>
        <p:spPr>
          <a:xfrm>
            <a:off x="345440" y="2332869"/>
            <a:ext cx="5969635" cy="338554"/>
          </a:xfrm>
          <a:prstGeom prst="rect">
            <a:avLst/>
          </a:prstGeom>
          <a:noFill/>
        </p:spPr>
        <p:txBody>
          <a:bodyPr wrap="square">
            <a:spAutoFit/>
          </a:bodyPr>
          <a:lstStyle/>
          <a:p>
            <a:r>
              <a:rPr lang="fr-FR" sz="1600" b="1" dirty="0"/>
              <a:t>Single </a:t>
            </a:r>
            <a:r>
              <a:rPr lang="fr-FR" sz="1600" b="1" dirty="0" err="1"/>
              <a:t>origin</a:t>
            </a:r>
            <a:r>
              <a:rPr lang="fr-FR" sz="1600" b="1" dirty="0"/>
              <a:t> </a:t>
            </a:r>
            <a:r>
              <a:rPr lang="fr-FR" sz="1600" dirty="0" err="1"/>
              <a:t>is</a:t>
            </a:r>
            <a:r>
              <a:rPr lang="fr-FR" sz="1600" dirty="0"/>
              <a:t> </a:t>
            </a:r>
            <a:r>
              <a:rPr lang="fr-FR" sz="1600" dirty="0" err="1"/>
              <a:t>added</a:t>
            </a:r>
            <a:r>
              <a:rPr lang="fr-FR" sz="1600" dirty="0"/>
              <a:t> in </a:t>
            </a:r>
            <a:r>
              <a:rPr lang="fr-FR" sz="1600" dirty="0" err="1"/>
              <a:t>wire</a:t>
            </a:r>
            <a:r>
              <a:rPr lang="fr-FR" sz="1600" dirty="0"/>
              <a:t> </a:t>
            </a:r>
            <a:r>
              <a:rPr lang="fr-FR" sz="1600" dirty="0" err="1"/>
              <a:t>edm</a:t>
            </a:r>
            <a:r>
              <a:rPr lang="fr-FR" sz="1600" dirty="0"/>
              <a:t> to enable the </a:t>
            </a:r>
            <a:r>
              <a:rPr lang="fr-FR" sz="1600" dirty="0" err="1"/>
              <a:t>easy</a:t>
            </a:r>
            <a:r>
              <a:rPr lang="fr-FR" sz="1600" dirty="0"/>
              <a:t> change of </a:t>
            </a:r>
            <a:r>
              <a:rPr lang="fr-FR" sz="1600" dirty="0" err="1"/>
              <a:t>origin</a:t>
            </a:r>
            <a:r>
              <a:rPr lang="fr-FR" sz="1600" dirty="0"/>
              <a:t>.</a:t>
            </a:r>
          </a:p>
        </p:txBody>
      </p:sp>
      <p:sp>
        <p:nvSpPr>
          <p:cNvPr id="6" name="Rectangle 5">
            <a:extLst>
              <a:ext uri="{FF2B5EF4-FFF2-40B4-BE49-F238E27FC236}">
                <a16:creationId xmlns:a16="http://schemas.microsoft.com/office/drawing/2014/main" id="{C048FC60-23A4-BB85-CE17-ABF4701DB8AD}"/>
              </a:ext>
            </a:extLst>
          </p:cNvPr>
          <p:cNvSpPr/>
          <p:nvPr/>
        </p:nvSpPr>
        <p:spPr>
          <a:xfrm rot="220446">
            <a:off x="3782286" y="1799311"/>
            <a:ext cx="2524930"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Gmbh - </a:t>
            </a:r>
            <a:r>
              <a:rPr lang="fr-FR" b="1" dirty="0">
                <a:solidFill>
                  <a:srgbClr val="C00000"/>
                </a:solidFill>
              </a:rPr>
              <a:t>14199</a:t>
            </a:r>
          </a:p>
        </p:txBody>
      </p:sp>
      <p:sp>
        <p:nvSpPr>
          <p:cNvPr id="11" name="ZoneTexte 10">
            <a:extLst>
              <a:ext uri="{FF2B5EF4-FFF2-40B4-BE49-F238E27FC236}">
                <a16:creationId xmlns:a16="http://schemas.microsoft.com/office/drawing/2014/main" id="{96010FB7-3A22-1578-0E13-2439B57369AD}"/>
              </a:ext>
            </a:extLst>
          </p:cNvPr>
          <p:cNvSpPr txBox="1"/>
          <p:nvPr/>
        </p:nvSpPr>
        <p:spPr>
          <a:xfrm>
            <a:off x="335359" y="1616838"/>
            <a:ext cx="2207816" cy="369332"/>
          </a:xfrm>
          <a:prstGeom prst="rect">
            <a:avLst/>
          </a:prstGeom>
          <a:noFill/>
        </p:spPr>
        <p:txBody>
          <a:bodyPr wrap="square">
            <a:spAutoFit/>
          </a:bodyPr>
          <a:lstStyle/>
          <a:p>
            <a:r>
              <a:rPr lang="fr-FR" b="1" dirty="0"/>
              <a:t>Change of Origin</a:t>
            </a:r>
          </a:p>
        </p:txBody>
      </p:sp>
      <p:sp>
        <p:nvSpPr>
          <p:cNvPr id="13" name="ZoneTexte 12">
            <a:extLst>
              <a:ext uri="{FF2B5EF4-FFF2-40B4-BE49-F238E27FC236}">
                <a16:creationId xmlns:a16="http://schemas.microsoft.com/office/drawing/2014/main" id="{A90112B5-9F25-8A8B-4F7C-B4D5BBB33D41}"/>
              </a:ext>
            </a:extLst>
          </p:cNvPr>
          <p:cNvSpPr txBox="1"/>
          <p:nvPr/>
        </p:nvSpPr>
        <p:spPr>
          <a:xfrm>
            <a:off x="7440729" y="4494398"/>
            <a:ext cx="4065471" cy="338554"/>
          </a:xfrm>
          <a:prstGeom prst="rect">
            <a:avLst/>
          </a:prstGeom>
          <a:noFill/>
        </p:spPr>
        <p:txBody>
          <a:bodyPr wrap="square">
            <a:spAutoFit/>
          </a:bodyPr>
          <a:lstStyle/>
          <a:p>
            <a:r>
              <a:rPr lang="fr-FR" sz="1600" dirty="0"/>
              <a:t>Multi </a:t>
            </a:r>
            <a:r>
              <a:rPr lang="fr-FR" sz="1600" dirty="0" err="1"/>
              <a:t>slugs</a:t>
            </a:r>
            <a:r>
              <a:rPr lang="fr-FR" sz="1600" dirty="0"/>
              <a:t> </a:t>
            </a:r>
            <a:r>
              <a:rPr lang="fr-FR" sz="1600" dirty="0" err="1"/>
              <a:t>is</a:t>
            </a:r>
            <a:r>
              <a:rPr lang="fr-FR" sz="1600" dirty="0"/>
              <a:t> </a:t>
            </a:r>
            <a:r>
              <a:rPr lang="fr-FR" sz="1600" dirty="0" err="1"/>
              <a:t>now</a:t>
            </a:r>
            <a:r>
              <a:rPr lang="fr-FR" sz="1600" dirty="0"/>
              <a:t> possible on </a:t>
            </a:r>
            <a:r>
              <a:rPr lang="fr-FR" sz="1600" b="1" dirty="0"/>
              <a:t>open profiles</a:t>
            </a:r>
          </a:p>
        </p:txBody>
      </p:sp>
      <p:sp>
        <p:nvSpPr>
          <p:cNvPr id="16" name="ZoneTexte 15">
            <a:extLst>
              <a:ext uri="{FF2B5EF4-FFF2-40B4-BE49-F238E27FC236}">
                <a16:creationId xmlns:a16="http://schemas.microsoft.com/office/drawing/2014/main" id="{CE3853DD-0F54-4C95-32A9-1754F9344B84}"/>
              </a:ext>
            </a:extLst>
          </p:cNvPr>
          <p:cNvSpPr txBox="1"/>
          <p:nvPr/>
        </p:nvSpPr>
        <p:spPr>
          <a:xfrm>
            <a:off x="345440" y="3509513"/>
            <a:ext cx="5538525" cy="1323439"/>
          </a:xfrm>
          <a:prstGeom prst="rect">
            <a:avLst/>
          </a:prstGeom>
          <a:noFill/>
        </p:spPr>
        <p:txBody>
          <a:bodyPr wrap="square">
            <a:spAutoFit/>
          </a:bodyPr>
          <a:lstStyle/>
          <a:p>
            <a:r>
              <a:rPr lang="fr-FR" sz="1600" dirty="0"/>
              <a:t>In GO2designer for </a:t>
            </a:r>
            <a:r>
              <a:rPr lang="fr-FR" sz="1600" dirty="0" err="1"/>
              <a:t>Mecanic</a:t>
            </a:r>
            <a:r>
              <a:rPr lang="fr-FR" sz="1600" dirty="0"/>
              <a:t>:</a:t>
            </a:r>
          </a:p>
          <a:p>
            <a:r>
              <a:rPr lang="fr-FR" sz="1600" dirty="0"/>
              <a:t>- In the Recognition of Profiles, </a:t>
            </a:r>
            <a:r>
              <a:rPr lang="fr-FR" sz="1600" dirty="0" err="1"/>
              <a:t>we</a:t>
            </a:r>
            <a:r>
              <a:rPr lang="fr-FR" sz="1600" dirty="0"/>
              <a:t> can </a:t>
            </a:r>
            <a:r>
              <a:rPr lang="fr-FR" sz="1600" dirty="0" err="1"/>
              <a:t>choose</a:t>
            </a:r>
            <a:r>
              <a:rPr lang="fr-FR" sz="1600" dirty="0"/>
              <a:t> and </a:t>
            </a:r>
            <a:r>
              <a:rPr lang="fr-FR" sz="1600" dirty="0" err="1"/>
              <a:t>visualize</a:t>
            </a:r>
            <a:r>
              <a:rPr lang="fr-FR" sz="1600" dirty="0"/>
              <a:t> a single </a:t>
            </a:r>
            <a:r>
              <a:rPr lang="fr-FR" sz="1600" dirty="0" err="1"/>
              <a:t>origin</a:t>
            </a:r>
            <a:r>
              <a:rPr lang="fr-FR" sz="1600" dirty="0"/>
              <a:t>.</a:t>
            </a:r>
          </a:p>
          <a:p>
            <a:r>
              <a:rPr lang="fr-FR" sz="1600" dirty="0"/>
              <a:t>- This </a:t>
            </a:r>
            <a:r>
              <a:rPr lang="fr-FR" sz="1600" dirty="0" err="1"/>
              <a:t>origin</a:t>
            </a:r>
            <a:r>
              <a:rPr lang="fr-FR" sz="1600" dirty="0"/>
              <a:t> </a:t>
            </a:r>
            <a:r>
              <a:rPr lang="fr-FR" sz="1600" dirty="0" err="1"/>
              <a:t>is</a:t>
            </a:r>
            <a:r>
              <a:rPr lang="fr-FR" sz="1600" dirty="0"/>
              <a:t> </a:t>
            </a:r>
            <a:r>
              <a:rPr lang="fr-FR" sz="1600" dirty="0" err="1"/>
              <a:t>taken</a:t>
            </a:r>
            <a:r>
              <a:rPr lang="fr-FR" sz="1600" dirty="0"/>
              <a:t> </a:t>
            </a:r>
            <a:r>
              <a:rPr lang="fr-FR" sz="1600" dirty="0" err="1"/>
              <a:t>into</a:t>
            </a:r>
            <a:r>
              <a:rPr lang="fr-FR" sz="1600" dirty="0"/>
              <a:t> account </a:t>
            </a:r>
            <a:r>
              <a:rPr lang="fr-FR" sz="1600" dirty="0" err="1"/>
              <a:t>while</a:t>
            </a:r>
            <a:r>
              <a:rPr lang="fr-FR" sz="1600" dirty="0"/>
              <a:t> </a:t>
            </a:r>
            <a:r>
              <a:rPr lang="fr-FR" sz="1600" dirty="0" err="1"/>
              <a:t>generating</a:t>
            </a:r>
            <a:r>
              <a:rPr lang="fr-FR" sz="1600" dirty="0"/>
              <a:t> profiles for the export to </a:t>
            </a:r>
            <a:r>
              <a:rPr lang="fr-FR" sz="1600" dirty="0" err="1"/>
              <a:t>Mecanic</a:t>
            </a:r>
            <a:r>
              <a:rPr lang="fr-FR" sz="1600" dirty="0"/>
              <a:t>.</a:t>
            </a:r>
          </a:p>
        </p:txBody>
      </p:sp>
      <p:pic>
        <p:nvPicPr>
          <p:cNvPr id="17" name="Image 16">
            <a:extLst>
              <a:ext uri="{FF2B5EF4-FFF2-40B4-BE49-F238E27FC236}">
                <a16:creationId xmlns:a16="http://schemas.microsoft.com/office/drawing/2014/main" id="{02620E3D-A97E-5971-E3B0-3F69379EF9E6}"/>
              </a:ext>
            </a:extLst>
          </p:cNvPr>
          <p:cNvPicPr>
            <a:picLocks noChangeAspect="1"/>
          </p:cNvPicPr>
          <p:nvPr/>
        </p:nvPicPr>
        <p:blipFill>
          <a:blip r:embed="rId3"/>
          <a:stretch>
            <a:fillRect/>
          </a:stretch>
        </p:blipFill>
        <p:spPr>
          <a:xfrm>
            <a:off x="1578876" y="3966874"/>
            <a:ext cx="408715" cy="408715"/>
          </a:xfrm>
          <a:prstGeom prst="rect">
            <a:avLst/>
          </a:prstGeom>
        </p:spPr>
      </p:pic>
      <p:sp>
        <p:nvSpPr>
          <p:cNvPr id="5" name="Rectangle 4">
            <a:extLst>
              <a:ext uri="{FF2B5EF4-FFF2-40B4-BE49-F238E27FC236}">
                <a16:creationId xmlns:a16="http://schemas.microsoft.com/office/drawing/2014/main" id="{309A70A3-EA83-E80D-DE69-803C9F6688CE}"/>
              </a:ext>
            </a:extLst>
          </p:cNvPr>
          <p:cNvSpPr/>
          <p:nvPr/>
        </p:nvSpPr>
        <p:spPr>
          <a:xfrm>
            <a:off x="9473464" y="4984091"/>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Saeilo</a:t>
            </a:r>
            <a:r>
              <a:rPr lang="fr-FR" dirty="0">
                <a:solidFill>
                  <a:srgbClr val="C00000"/>
                </a:solidFill>
              </a:rPr>
              <a:t> - </a:t>
            </a:r>
            <a:r>
              <a:rPr lang="fr-FR" b="1" dirty="0">
                <a:solidFill>
                  <a:srgbClr val="C00000"/>
                </a:solidFill>
              </a:rPr>
              <a:t>14550</a:t>
            </a:r>
          </a:p>
        </p:txBody>
      </p:sp>
      <p:pic>
        <p:nvPicPr>
          <p:cNvPr id="10" name="Image 9">
            <a:extLst>
              <a:ext uri="{FF2B5EF4-FFF2-40B4-BE49-F238E27FC236}">
                <a16:creationId xmlns:a16="http://schemas.microsoft.com/office/drawing/2014/main" id="{FC15CEEB-DF52-72CA-29A5-677B91BCDC01}"/>
              </a:ext>
            </a:extLst>
          </p:cNvPr>
          <p:cNvPicPr>
            <a:picLocks noChangeAspect="1"/>
          </p:cNvPicPr>
          <p:nvPr/>
        </p:nvPicPr>
        <p:blipFill>
          <a:blip r:embed="rId4"/>
          <a:stretch>
            <a:fillRect/>
          </a:stretch>
        </p:blipFill>
        <p:spPr>
          <a:xfrm>
            <a:off x="7440729" y="3781631"/>
            <a:ext cx="485775" cy="485775"/>
          </a:xfrm>
          <a:prstGeom prst="rect">
            <a:avLst/>
          </a:prstGeom>
        </p:spPr>
      </p:pic>
      <p:sp>
        <p:nvSpPr>
          <p:cNvPr id="14" name="ZoneTexte 13">
            <a:extLst>
              <a:ext uri="{FF2B5EF4-FFF2-40B4-BE49-F238E27FC236}">
                <a16:creationId xmlns:a16="http://schemas.microsoft.com/office/drawing/2014/main" id="{14CB7BFF-54A7-A915-0AEF-0628DF7D7EBF}"/>
              </a:ext>
            </a:extLst>
          </p:cNvPr>
          <p:cNvSpPr txBox="1"/>
          <p:nvPr/>
        </p:nvSpPr>
        <p:spPr>
          <a:xfrm>
            <a:off x="7996593" y="3842856"/>
            <a:ext cx="2207816" cy="369332"/>
          </a:xfrm>
          <a:prstGeom prst="rect">
            <a:avLst/>
          </a:prstGeom>
          <a:noFill/>
        </p:spPr>
        <p:txBody>
          <a:bodyPr wrap="square">
            <a:spAutoFit/>
          </a:bodyPr>
          <a:lstStyle/>
          <a:p>
            <a:r>
              <a:rPr lang="fr-FR" b="1" dirty="0"/>
              <a:t>Multiple </a:t>
            </a:r>
            <a:r>
              <a:rPr lang="fr-FR" b="1" dirty="0" err="1"/>
              <a:t>Slugs</a:t>
            </a:r>
            <a:endParaRPr lang="fr-FR" b="1" dirty="0"/>
          </a:p>
        </p:txBody>
      </p:sp>
      <p:grpSp>
        <p:nvGrpSpPr>
          <p:cNvPr id="8" name="Groupe 7">
            <a:extLst>
              <a:ext uri="{FF2B5EF4-FFF2-40B4-BE49-F238E27FC236}">
                <a16:creationId xmlns:a16="http://schemas.microsoft.com/office/drawing/2014/main" id="{A1C11B6C-33B3-6BDD-E71F-6DA241A507D4}"/>
              </a:ext>
            </a:extLst>
          </p:cNvPr>
          <p:cNvGrpSpPr/>
          <p:nvPr/>
        </p:nvGrpSpPr>
        <p:grpSpPr>
          <a:xfrm>
            <a:off x="2484584" y="1396862"/>
            <a:ext cx="845673" cy="809283"/>
            <a:chOff x="10127164" y="5361876"/>
            <a:chExt cx="737061" cy="700541"/>
          </a:xfrm>
        </p:grpSpPr>
        <p:sp>
          <p:nvSpPr>
            <p:cNvPr id="12" name="Rectangle : coins arrondis 11">
              <a:extLst>
                <a:ext uri="{FF2B5EF4-FFF2-40B4-BE49-F238E27FC236}">
                  <a16:creationId xmlns:a16="http://schemas.microsoft.com/office/drawing/2014/main" id="{734AF0F1-013A-5803-3419-59886F9D8AE0}"/>
                </a:ext>
              </a:extLst>
            </p:cNvPr>
            <p:cNvSpPr/>
            <p:nvPr/>
          </p:nvSpPr>
          <p:spPr>
            <a:xfrm>
              <a:off x="10183170" y="5361876"/>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riangle isocèle 14">
              <a:extLst>
                <a:ext uri="{FF2B5EF4-FFF2-40B4-BE49-F238E27FC236}">
                  <a16:creationId xmlns:a16="http://schemas.microsoft.com/office/drawing/2014/main" id="{FF3EDA2B-7603-6D60-D3E4-5FD833181FD5}"/>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C8113127-C460-B2E5-90BB-C3A7C1B1D0B3}"/>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91</a:t>
              </a:r>
              <a:endParaRPr lang="fr-FR" b="1" dirty="0">
                <a:solidFill>
                  <a:schemeClr val="bg1"/>
                </a:solidFill>
              </a:endParaRPr>
            </a:p>
          </p:txBody>
        </p:sp>
      </p:grpSp>
      <p:grpSp>
        <p:nvGrpSpPr>
          <p:cNvPr id="19" name="Groupe 18">
            <a:extLst>
              <a:ext uri="{FF2B5EF4-FFF2-40B4-BE49-F238E27FC236}">
                <a16:creationId xmlns:a16="http://schemas.microsoft.com/office/drawing/2014/main" id="{7AFF47D5-E19C-68DD-6B31-2969312DFD3B}"/>
              </a:ext>
            </a:extLst>
          </p:cNvPr>
          <p:cNvGrpSpPr/>
          <p:nvPr/>
        </p:nvGrpSpPr>
        <p:grpSpPr>
          <a:xfrm>
            <a:off x="10726567" y="3536185"/>
            <a:ext cx="845672" cy="809283"/>
            <a:chOff x="10127164" y="5361875"/>
            <a:chExt cx="737060" cy="700541"/>
          </a:xfrm>
        </p:grpSpPr>
        <p:sp>
          <p:nvSpPr>
            <p:cNvPr id="20" name="Rectangle : coins arrondis 19">
              <a:extLst>
                <a:ext uri="{FF2B5EF4-FFF2-40B4-BE49-F238E27FC236}">
                  <a16:creationId xmlns:a16="http://schemas.microsoft.com/office/drawing/2014/main" id="{BD0212F3-3C7B-BBD6-D9A9-973EBC3B4750}"/>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isocèle 20">
              <a:extLst>
                <a:ext uri="{FF2B5EF4-FFF2-40B4-BE49-F238E27FC236}">
                  <a16:creationId xmlns:a16="http://schemas.microsoft.com/office/drawing/2014/main" id="{7F8EDCCC-6BC4-DB26-8782-D116DB59ED24}"/>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6E3C02C0-257E-ECAE-8AAD-D5FC3742A15E}"/>
                </a:ext>
              </a:extLst>
            </p:cNvPr>
            <p:cNvSpPr txBox="1"/>
            <p:nvPr/>
          </p:nvSpPr>
          <p:spPr>
            <a:xfrm>
              <a:off x="10249461" y="5512090"/>
              <a:ext cx="478093" cy="399632"/>
            </a:xfrm>
            <a:prstGeom prst="rect">
              <a:avLst/>
            </a:prstGeom>
            <a:noFill/>
          </p:spPr>
          <p:txBody>
            <a:bodyPr wrap="square" rtlCol="0">
              <a:spAutoFit/>
            </a:bodyPr>
            <a:lstStyle/>
            <a:p>
              <a:r>
                <a:rPr lang="fr-FR" sz="2400" b="1" dirty="0">
                  <a:solidFill>
                    <a:schemeClr val="bg1"/>
                  </a:solidFill>
                </a:rPr>
                <a:t>90</a:t>
              </a:r>
              <a:endParaRPr lang="fr-FR" b="1" dirty="0">
                <a:solidFill>
                  <a:schemeClr val="bg1"/>
                </a:solidFill>
              </a:endParaRPr>
            </a:p>
          </p:txBody>
        </p:sp>
      </p:grpSp>
    </p:spTree>
    <p:extLst>
      <p:ext uri="{BB962C8B-B14F-4D97-AF65-F5344CB8AC3E}">
        <p14:creationId xmlns:p14="http://schemas.microsoft.com/office/powerpoint/2010/main" val="3945063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095E53BA-929E-B773-A1B7-3409CB92828B}"/>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CB53FB01-5D3C-BD78-C1EE-968BC67DFB0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64097D4E-F9B0-E931-3798-12ABC46F3E89}"/>
              </a:ext>
            </a:extLst>
          </p:cNvPr>
          <p:cNvSpPr txBox="1"/>
          <p:nvPr/>
        </p:nvSpPr>
        <p:spPr>
          <a:xfrm>
            <a:off x="335360" y="773402"/>
            <a:ext cx="3075352" cy="646331"/>
          </a:xfrm>
          <a:prstGeom prst="rect">
            <a:avLst/>
          </a:prstGeom>
          <a:noFill/>
        </p:spPr>
        <p:txBody>
          <a:bodyPr wrap="square" rtlCol="0">
            <a:spAutoFit/>
          </a:bodyPr>
          <a:lstStyle/>
          <a:p>
            <a:r>
              <a:rPr lang="fr-FR" sz="3600">
                <a:latin typeface="Calibri" panose="020F0502020204030204" pitchFamily="34" charset="0"/>
              </a:rPr>
              <a:t>Wire EDM</a:t>
            </a:r>
          </a:p>
        </p:txBody>
      </p:sp>
      <p:sp>
        <p:nvSpPr>
          <p:cNvPr id="7" name="ZoneTexte 6">
            <a:extLst>
              <a:ext uri="{FF2B5EF4-FFF2-40B4-BE49-F238E27FC236}">
                <a16:creationId xmlns:a16="http://schemas.microsoft.com/office/drawing/2014/main" id="{C041E87D-9771-4AE4-42AD-C33D33C788D5}"/>
              </a:ext>
            </a:extLst>
          </p:cNvPr>
          <p:cNvSpPr txBox="1"/>
          <p:nvPr/>
        </p:nvSpPr>
        <p:spPr>
          <a:xfrm>
            <a:off x="345440" y="1588226"/>
            <a:ext cx="3075352" cy="369332"/>
          </a:xfrm>
          <a:prstGeom prst="rect">
            <a:avLst/>
          </a:prstGeom>
          <a:noFill/>
        </p:spPr>
        <p:txBody>
          <a:bodyPr wrap="square">
            <a:spAutoFit/>
          </a:bodyPr>
          <a:lstStyle/>
          <a:p>
            <a:r>
              <a:rPr lang="fr-FR" b="1" dirty="0"/>
              <a:t>AGIE Cutting conditions</a:t>
            </a:r>
            <a:endParaRPr lang="fr-FR" dirty="0"/>
          </a:p>
        </p:txBody>
      </p:sp>
      <p:sp>
        <p:nvSpPr>
          <p:cNvPr id="10" name="ZoneTexte 9">
            <a:extLst>
              <a:ext uri="{FF2B5EF4-FFF2-40B4-BE49-F238E27FC236}">
                <a16:creationId xmlns:a16="http://schemas.microsoft.com/office/drawing/2014/main" id="{7C15281D-90FD-FE82-4302-C54FA7127F54}"/>
              </a:ext>
            </a:extLst>
          </p:cNvPr>
          <p:cNvSpPr txBox="1"/>
          <p:nvPr/>
        </p:nvSpPr>
        <p:spPr>
          <a:xfrm>
            <a:off x="8057260" y="1986320"/>
            <a:ext cx="3978112" cy="1323439"/>
          </a:xfrm>
          <a:prstGeom prst="rect">
            <a:avLst/>
          </a:prstGeom>
          <a:noFill/>
        </p:spPr>
        <p:txBody>
          <a:bodyPr wrap="square">
            <a:spAutoFit/>
          </a:bodyPr>
          <a:lstStyle/>
          <a:p>
            <a:r>
              <a:rPr lang="fr-FR" sz="1600" dirty="0" err="1"/>
              <a:t>We</a:t>
            </a:r>
            <a:r>
              <a:rPr lang="fr-FR" sz="1600" dirty="0"/>
              <a:t> </a:t>
            </a:r>
            <a:r>
              <a:rPr lang="fr-FR" sz="1600" dirty="0" err="1"/>
              <a:t>added</a:t>
            </a:r>
            <a:r>
              <a:rPr lang="fr-FR" sz="1600" dirty="0"/>
              <a:t> in E60_Makino: </a:t>
            </a:r>
          </a:p>
          <a:p>
            <a:r>
              <a:rPr lang="fr-FR" sz="1600" dirty="0"/>
              <a:t>1 – New Question CFG about altitudes management (G10 or G95)</a:t>
            </a:r>
          </a:p>
          <a:p>
            <a:r>
              <a:rPr lang="fr-FR" sz="1600" dirty="0"/>
              <a:t>2 – Management of </a:t>
            </a:r>
            <a:r>
              <a:rPr lang="fr-FR" sz="1600" dirty="0" err="1"/>
              <a:t>inclined</a:t>
            </a:r>
            <a:r>
              <a:rPr lang="fr-FR" sz="1600" dirty="0"/>
              <a:t> threading in 4X</a:t>
            </a:r>
          </a:p>
          <a:p>
            <a:r>
              <a:rPr lang="fr-FR" sz="1600" dirty="0"/>
              <a:t>3 – Angle </a:t>
            </a:r>
            <a:r>
              <a:rPr lang="fr-FR" sz="1600" dirty="0" err="1"/>
              <a:t>pecking</a:t>
            </a:r>
            <a:endParaRPr lang="fr-FR" sz="1600" dirty="0"/>
          </a:p>
        </p:txBody>
      </p:sp>
      <p:sp>
        <p:nvSpPr>
          <p:cNvPr id="12" name="ZoneTexte 11">
            <a:extLst>
              <a:ext uri="{FF2B5EF4-FFF2-40B4-BE49-F238E27FC236}">
                <a16:creationId xmlns:a16="http://schemas.microsoft.com/office/drawing/2014/main" id="{D3C73FFB-E71D-D4BF-8822-CB600AEB3F38}"/>
              </a:ext>
            </a:extLst>
          </p:cNvPr>
          <p:cNvSpPr txBox="1"/>
          <p:nvPr/>
        </p:nvSpPr>
        <p:spPr>
          <a:xfrm>
            <a:off x="8057260" y="1588935"/>
            <a:ext cx="2921904" cy="369332"/>
          </a:xfrm>
          <a:prstGeom prst="rect">
            <a:avLst/>
          </a:prstGeom>
          <a:noFill/>
        </p:spPr>
        <p:txBody>
          <a:bodyPr wrap="square">
            <a:spAutoFit/>
          </a:bodyPr>
          <a:lstStyle/>
          <a:p>
            <a:r>
              <a:rPr lang="fr-FR" b="1" dirty="0" err="1"/>
              <a:t>Makino</a:t>
            </a:r>
            <a:r>
              <a:rPr lang="fr-FR" b="1" dirty="0"/>
              <a:t> Post-Processor</a:t>
            </a:r>
            <a:endParaRPr lang="fr-FR" dirty="0"/>
          </a:p>
        </p:txBody>
      </p:sp>
      <p:sp>
        <p:nvSpPr>
          <p:cNvPr id="8" name="Rectangle 7">
            <a:extLst>
              <a:ext uri="{FF2B5EF4-FFF2-40B4-BE49-F238E27FC236}">
                <a16:creationId xmlns:a16="http://schemas.microsoft.com/office/drawing/2014/main" id="{02E4D4BA-F655-CB7A-87E8-7C344D67CC03}"/>
              </a:ext>
            </a:extLst>
          </p:cNvPr>
          <p:cNvSpPr/>
          <p:nvPr/>
        </p:nvSpPr>
        <p:spPr>
          <a:xfrm rot="399156">
            <a:off x="9542139" y="1227442"/>
            <a:ext cx="2482692"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 - </a:t>
            </a:r>
            <a:r>
              <a:rPr lang="fr-FR" b="1" dirty="0">
                <a:solidFill>
                  <a:srgbClr val="C00000"/>
                </a:solidFill>
              </a:rPr>
              <a:t>15256</a:t>
            </a:r>
          </a:p>
        </p:txBody>
      </p:sp>
      <p:sp>
        <p:nvSpPr>
          <p:cNvPr id="11" name="ZoneTexte 10">
            <a:extLst>
              <a:ext uri="{FF2B5EF4-FFF2-40B4-BE49-F238E27FC236}">
                <a16:creationId xmlns:a16="http://schemas.microsoft.com/office/drawing/2014/main" id="{274ACFD3-7351-A686-941D-0C30A0894E1C}"/>
              </a:ext>
            </a:extLst>
          </p:cNvPr>
          <p:cNvSpPr txBox="1"/>
          <p:nvPr/>
        </p:nvSpPr>
        <p:spPr>
          <a:xfrm>
            <a:off x="345440" y="1956550"/>
            <a:ext cx="4963678" cy="584775"/>
          </a:xfrm>
          <a:prstGeom prst="rect">
            <a:avLst/>
          </a:prstGeom>
          <a:noFill/>
        </p:spPr>
        <p:txBody>
          <a:bodyPr wrap="square">
            <a:spAutoFit/>
          </a:bodyPr>
          <a:lstStyle/>
          <a:p>
            <a:pPr marR="0" algn="l" rtl="0"/>
            <a:r>
              <a:rPr lang="en-US" sz="1600" dirty="0"/>
              <a:t>In the Technology page, the options of cutting conditions are available in a brand new table</a:t>
            </a:r>
          </a:p>
        </p:txBody>
      </p:sp>
      <p:pic>
        <p:nvPicPr>
          <p:cNvPr id="14" name="Image 13">
            <a:extLst>
              <a:ext uri="{FF2B5EF4-FFF2-40B4-BE49-F238E27FC236}">
                <a16:creationId xmlns:a16="http://schemas.microsoft.com/office/drawing/2014/main" id="{0A9C956B-6C89-3EC6-DEF4-A73F2B7D01DF}"/>
              </a:ext>
            </a:extLst>
          </p:cNvPr>
          <p:cNvPicPr>
            <a:picLocks noChangeAspect="1"/>
          </p:cNvPicPr>
          <p:nvPr/>
        </p:nvPicPr>
        <p:blipFill>
          <a:blip r:embed="rId3"/>
          <a:stretch>
            <a:fillRect/>
          </a:stretch>
        </p:blipFill>
        <p:spPr>
          <a:xfrm>
            <a:off x="3658695" y="2648040"/>
            <a:ext cx="3717126" cy="4142752"/>
          </a:xfrm>
          <a:prstGeom prst="rect">
            <a:avLst/>
          </a:prstGeom>
        </p:spPr>
      </p:pic>
      <p:pic>
        <p:nvPicPr>
          <p:cNvPr id="16" name="Image 15">
            <a:extLst>
              <a:ext uri="{FF2B5EF4-FFF2-40B4-BE49-F238E27FC236}">
                <a16:creationId xmlns:a16="http://schemas.microsoft.com/office/drawing/2014/main" id="{717D8121-49B0-8AFA-A078-932275E38818}"/>
              </a:ext>
            </a:extLst>
          </p:cNvPr>
          <p:cNvPicPr>
            <a:picLocks noChangeAspect="1"/>
          </p:cNvPicPr>
          <p:nvPr/>
        </p:nvPicPr>
        <p:blipFill>
          <a:blip r:embed="rId4"/>
          <a:stretch>
            <a:fillRect/>
          </a:stretch>
        </p:blipFill>
        <p:spPr>
          <a:xfrm>
            <a:off x="33184" y="2648041"/>
            <a:ext cx="3213869" cy="1964956"/>
          </a:xfrm>
          <a:prstGeom prst="rect">
            <a:avLst/>
          </a:prstGeom>
        </p:spPr>
      </p:pic>
      <p:cxnSp>
        <p:nvCxnSpPr>
          <p:cNvPr id="17" name="Connecteur droit avec flèche 16">
            <a:extLst>
              <a:ext uri="{FF2B5EF4-FFF2-40B4-BE49-F238E27FC236}">
                <a16:creationId xmlns:a16="http://schemas.microsoft.com/office/drawing/2014/main" id="{C2BA1CE2-0932-83B7-9FC7-F487EE3FD8A0}"/>
              </a:ext>
            </a:extLst>
          </p:cNvPr>
          <p:cNvCxnSpPr>
            <a:cxnSpLocks/>
          </p:cNvCxnSpPr>
          <p:nvPr/>
        </p:nvCxnSpPr>
        <p:spPr>
          <a:xfrm>
            <a:off x="3054377" y="3307886"/>
            <a:ext cx="712669"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3960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15F52DFD-CC43-E443-95E4-374E392AF763}"/>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D2BC61D5-ED7F-3DD3-5730-4FD5A8B080C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2F382C7B-7469-C5D6-1070-134D4395E900}"/>
              </a:ext>
            </a:extLst>
          </p:cNvPr>
          <p:cNvSpPr txBox="1"/>
          <p:nvPr/>
        </p:nvSpPr>
        <p:spPr>
          <a:xfrm>
            <a:off x="335360" y="773402"/>
            <a:ext cx="3075352" cy="646331"/>
          </a:xfrm>
          <a:prstGeom prst="rect">
            <a:avLst/>
          </a:prstGeom>
          <a:noFill/>
        </p:spPr>
        <p:txBody>
          <a:bodyPr wrap="square" rtlCol="0">
            <a:spAutoFit/>
          </a:bodyPr>
          <a:lstStyle/>
          <a:p>
            <a:r>
              <a:rPr lang="fr-FR" sz="3600">
                <a:latin typeface="Calibri" panose="020F0502020204030204" pitchFamily="34" charset="0"/>
              </a:rPr>
              <a:t>MTE</a:t>
            </a:r>
          </a:p>
        </p:txBody>
      </p:sp>
      <p:sp>
        <p:nvSpPr>
          <p:cNvPr id="5" name="ZoneTexte 4">
            <a:extLst>
              <a:ext uri="{FF2B5EF4-FFF2-40B4-BE49-F238E27FC236}">
                <a16:creationId xmlns:a16="http://schemas.microsoft.com/office/drawing/2014/main" id="{6F3EE517-6049-14F9-CAAA-42D41F93D725}"/>
              </a:ext>
            </a:extLst>
          </p:cNvPr>
          <p:cNvSpPr txBox="1"/>
          <p:nvPr/>
        </p:nvSpPr>
        <p:spPr>
          <a:xfrm>
            <a:off x="345440" y="1419733"/>
            <a:ext cx="1532348" cy="461665"/>
          </a:xfrm>
          <a:prstGeom prst="rect">
            <a:avLst/>
          </a:prstGeom>
          <a:noFill/>
        </p:spPr>
        <p:txBody>
          <a:bodyPr wrap="square">
            <a:spAutoFit/>
          </a:bodyPr>
          <a:lstStyle/>
          <a:p>
            <a:r>
              <a:rPr lang="fr-FR" sz="2400" b="1" err="1"/>
              <a:t>Wanago</a:t>
            </a:r>
            <a:endParaRPr lang="fr-FR" sz="2400" b="1"/>
          </a:p>
        </p:txBody>
      </p:sp>
      <p:sp>
        <p:nvSpPr>
          <p:cNvPr id="6" name="ZoneTexte 5">
            <a:extLst>
              <a:ext uri="{FF2B5EF4-FFF2-40B4-BE49-F238E27FC236}">
                <a16:creationId xmlns:a16="http://schemas.microsoft.com/office/drawing/2014/main" id="{75EC6B88-07F4-C713-3EF7-1D764F369BF4}"/>
              </a:ext>
            </a:extLst>
          </p:cNvPr>
          <p:cNvSpPr txBox="1"/>
          <p:nvPr/>
        </p:nvSpPr>
        <p:spPr>
          <a:xfrm>
            <a:off x="335359" y="2006892"/>
            <a:ext cx="9418241" cy="1569660"/>
          </a:xfrm>
          <a:prstGeom prst="rect">
            <a:avLst/>
          </a:prstGeom>
          <a:noFill/>
        </p:spPr>
        <p:txBody>
          <a:bodyPr wrap="square" rtlCol="0">
            <a:spAutoFit/>
          </a:bodyPr>
          <a:lstStyle/>
          <a:p>
            <a:r>
              <a:rPr lang="fr-FR" sz="1600" dirty="0" err="1">
                <a:solidFill>
                  <a:schemeClr val="tx1">
                    <a:lumMod val="75000"/>
                    <a:lumOff val="25000"/>
                  </a:schemeClr>
                </a:solidFill>
              </a:rPr>
              <a:t>We</a:t>
            </a:r>
            <a:r>
              <a:rPr lang="fr-FR" sz="1600" dirty="0">
                <a:solidFill>
                  <a:schemeClr val="tx1">
                    <a:lumMod val="75000"/>
                    <a:lumOff val="25000"/>
                  </a:schemeClr>
                </a:solidFill>
              </a:rPr>
              <a:t> </a:t>
            </a:r>
            <a:r>
              <a:rPr lang="fr-FR" sz="1600" dirty="0" err="1">
                <a:solidFill>
                  <a:schemeClr val="tx1">
                    <a:lumMod val="75000"/>
                    <a:lumOff val="25000"/>
                  </a:schemeClr>
                </a:solidFill>
              </a:rPr>
              <a:t>added</a:t>
            </a:r>
            <a:r>
              <a:rPr lang="fr-FR" sz="1600" dirty="0">
                <a:solidFill>
                  <a:schemeClr val="tx1">
                    <a:lumMod val="75000"/>
                    <a:lumOff val="25000"/>
                  </a:schemeClr>
                </a:solidFill>
              </a:rPr>
              <a:t> new </a:t>
            </a:r>
            <a:r>
              <a:rPr lang="fr-FR" sz="1600" b="1" dirty="0" err="1">
                <a:solidFill>
                  <a:schemeClr val="tx1">
                    <a:lumMod val="75000"/>
                    <a:lumOff val="25000"/>
                  </a:schemeClr>
                </a:solidFill>
              </a:rPr>
              <a:t>sorting</a:t>
            </a:r>
            <a:r>
              <a:rPr lang="fr-FR" sz="1600" b="1" dirty="0">
                <a:solidFill>
                  <a:schemeClr val="tx1">
                    <a:lumMod val="75000"/>
                    <a:lumOff val="25000"/>
                  </a:schemeClr>
                </a:solidFill>
              </a:rPr>
              <a:t> </a:t>
            </a:r>
            <a:r>
              <a:rPr lang="fr-FR" sz="1600" b="1" dirty="0" err="1">
                <a:solidFill>
                  <a:schemeClr val="tx1">
                    <a:lumMod val="75000"/>
                    <a:lumOff val="25000"/>
                  </a:schemeClr>
                </a:solidFill>
              </a:rPr>
              <a:t>criteria</a:t>
            </a:r>
            <a:r>
              <a:rPr lang="fr-FR" sz="1600" b="1" dirty="0">
                <a:solidFill>
                  <a:schemeClr val="tx1">
                    <a:lumMod val="75000"/>
                    <a:lumOff val="25000"/>
                  </a:schemeClr>
                </a:solidFill>
              </a:rPr>
              <a:t> </a:t>
            </a:r>
            <a:r>
              <a:rPr lang="fr-FR" sz="1600" dirty="0" err="1">
                <a:solidFill>
                  <a:schemeClr val="tx1">
                    <a:lumMod val="75000"/>
                    <a:lumOff val="25000"/>
                  </a:schemeClr>
                </a:solidFill>
              </a:rPr>
              <a:t>based</a:t>
            </a:r>
            <a:r>
              <a:rPr lang="fr-FR" sz="1600" dirty="0">
                <a:solidFill>
                  <a:schemeClr val="tx1">
                    <a:lumMod val="75000"/>
                    <a:lumOff val="25000"/>
                  </a:schemeClr>
                </a:solidFill>
              </a:rPr>
              <a:t> on the </a:t>
            </a:r>
            <a:r>
              <a:rPr lang="fr-FR" sz="1600" b="1" dirty="0">
                <a:solidFill>
                  <a:schemeClr val="tx1">
                    <a:lumMod val="75000"/>
                    <a:lumOff val="25000"/>
                  </a:schemeClr>
                </a:solidFill>
              </a:rPr>
              <a:t>stock size </a:t>
            </a:r>
            <a:r>
              <a:rPr lang="fr-FR" sz="1600" dirty="0">
                <a:solidFill>
                  <a:schemeClr val="tx1">
                    <a:lumMod val="75000"/>
                    <a:lumOff val="25000"/>
                  </a:schemeClr>
                </a:solidFill>
              </a:rPr>
              <a:t>and</a:t>
            </a:r>
            <a:r>
              <a:rPr lang="fr-FR" sz="1600" b="1" dirty="0">
                <a:solidFill>
                  <a:schemeClr val="tx1">
                    <a:lumMod val="75000"/>
                    <a:lumOff val="25000"/>
                  </a:schemeClr>
                </a:solidFill>
              </a:rPr>
              <a:t> </a:t>
            </a:r>
            <a:r>
              <a:rPr lang="fr-FR" sz="1600" b="1" dirty="0" err="1">
                <a:solidFill>
                  <a:schemeClr val="tx1">
                    <a:lumMod val="75000"/>
                    <a:lumOff val="25000"/>
                  </a:schemeClr>
                </a:solidFill>
              </a:rPr>
              <a:t>weight</a:t>
            </a:r>
            <a:r>
              <a:rPr lang="fr-FR" sz="1600" dirty="0">
                <a:solidFill>
                  <a:schemeClr val="tx1">
                    <a:lumMod val="75000"/>
                    <a:lumOff val="25000"/>
                  </a:schemeClr>
                </a:solidFill>
              </a:rPr>
              <a:t>.</a:t>
            </a:r>
          </a:p>
          <a:p>
            <a:r>
              <a:rPr lang="fr-FR" sz="1600" dirty="0">
                <a:solidFill>
                  <a:schemeClr val="tx1">
                    <a:lumMod val="75000"/>
                    <a:lumOff val="25000"/>
                  </a:schemeClr>
                </a:solidFill>
                <a:sym typeface="Wingdings" panose="05000000000000000000" pitchFamily="2" charset="2"/>
              </a:rPr>
              <a:t>For </a:t>
            </a:r>
            <a:r>
              <a:rPr lang="fr-FR" sz="1600" dirty="0" err="1">
                <a:solidFill>
                  <a:schemeClr val="tx1">
                    <a:lumMod val="75000"/>
                    <a:lumOff val="25000"/>
                  </a:schemeClr>
                </a:solidFill>
                <a:sym typeface="Wingdings" panose="05000000000000000000" pitchFamily="2" charset="2"/>
              </a:rPr>
              <a:t>this</a:t>
            </a:r>
            <a:r>
              <a:rPr lang="fr-FR" sz="1600" dirty="0">
                <a:solidFill>
                  <a:schemeClr val="tx1">
                    <a:lumMod val="75000"/>
                    <a:lumOff val="25000"/>
                  </a:schemeClr>
                </a:solidFill>
                <a:sym typeface="Wingdings" panose="05000000000000000000" pitchFamily="2" charset="2"/>
              </a:rPr>
              <a:t>, </a:t>
            </a:r>
            <a:r>
              <a:rPr lang="fr-FR" sz="1600" dirty="0" err="1">
                <a:solidFill>
                  <a:schemeClr val="tx1">
                    <a:lumMod val="75000"/>
                    <a:lumOff val="25000"/>
                  </a:schemeClr>
                </a:solidFill>
                <a:sym typeface="Wingdings" panose="05000000000000000000" pitchFamily="2" charset="2"/>
              </a:rPr>
              <a:t>we</a:t>
            </a:r>
            <a:r>
              <a:rPr lang="fr-FR" sz="1600" dirty="0">
                <a:solidFill>
                  <a:schemeClr val="tx1">
                    <a:lumMod val="75000"/>
                    <a:lumOff val="25000"/>
                  </a:schemeClr>
                </a:solidFill>
                <a:sym typeface="Wingdings" panose="05000000000000000000" pitchFamily="2" charset="2"/>
              </a:rPr>
              <a:t> </a:t>
            </a:r>
            <a:r>
              <a:rPr lang="fr-FR" sz="1600" dirty="0" err="1">
                <a:solidFill>
                  <a:schemeClr val="tx1">
                    <a:lumMod val="75000"/>
                    <a:lumOff val="25000"/>
                  </a:schemeClr>
                </a:solidFill>
                <a:sym typeface="Wingdings" panose="05000000000000000000" pitchFamily="2" charset="2"/>
              </a:rPr>
              <a:t>added</a:t>
            </a:r>
            <a:r>
              <a:rPr lang="fr-FR" sz="1600" dirty="0">
                <a:solidFill>
                  <a:schemeClr val="tx1">
                    <a:lumMod val="75000"/>
                    <a:lumOff val="25000"/>
                  </a:schemeClr>
                </a:solidFill>
                <a:sym typeface="Wingdings" panose="05000000000000000000" pitchFamily="2" charset="2"/>
              </a:rPr>
              <a:t> new </a:t>
            </a:r>
            <a:r>
              <a:rPr lang="fr-FR" sz="1600" dirty="0" err="1">
                <a:solidFill>
                  <a:schemeClr val="tx1">
                    <a:lumMod val="75000"/>
                    <a:lumOff val="25000"/>
                  </a:schemeClr>
                </a:solidFill>
                <a:sym typeface="Wingdings" panose="05000000000000000000" pitchFamily="2" charset="2"/>
              </a:rPr>
              <a:t>characteristics</a:t>
            </a:r>
            <a:r>
              <a:rPr lang="fr-FR" sz="1600" dirty="0">
                <a:solidFill>
                  <a:schemeClr val="tx1">
                    <a:lumMod val="75000"/>
                    <a:lumOff val="25000"/>
                  </a:schemeClr>
                </a:solidFill>
                <a:sym typeface="Wingdings" panose="05000000000000000000" pitchFamily="2" charset="2"/>
              </a:rPr>
              <a:t> in </a:t>
            </a:r>
            <a:r>
              <a:rPr lang="fr-FR" sz="1600" dirty="0">
                <a:solidFill>
                  <a:schemeClr val="tx1">
                    <a:lumMod val="75000"/>
                    <a:lumOff val="25000"/>
                  </a:schemeClr>
                </a:solidFill>
              </a:rPr>
              <a:t>machine files : </a:t>
            </a:r>
            <a:r>
              <a:rPr lang="fr-FR" sz="1600" b="1" dirty="0">
                <a:solidFill>
                  <a:schemeClr val="tx1">
                    <a:lumMod val="75000"/>
                    <a:lumOff val="25000"/>
                  </a:schemeClr>
                </a:solidFill>
              </a:rPr>
              <a:t>mini and maxi stock sizes </a:t>
            </a:r>
            <a:r>
              <a:rPr lang="fr-FR" sz="1600" dirty="0" err="1">
                <a:solidFill>
                  <a:schemeClr val="tx1">
                    <a:lumMod val="75000"/>
                    <a:lumOff val="25000"/>
                  </a:schemeClr>
                </a:solidFill>
              </a:rPr>
              <a:t>that</a:t>
            </a:r>
            <a:r>
              <a:rPr lang="fr-FR" sz="1600" dirty="0">
                <a:solidFill>
                  <a:schemeClr val="tx1">
                    <a:lumMod val="75000"/>
                    <a:lumOff val="25000"/>
                  </a:schemeClr>
                </a:solidFill>
              </a:rPr>
              <a:t> can </a:t>
            </a:r>
            <a:r>
              <a:rPr lang="fr-FR" sz="1600" dirty="0" err="1">
                <a:solidFill>
                  <a:schemeClr val="tx1">
                    <a:lumMod val="75000"/>
                    <a:lumOff val="25000"/>
                  </a:schemeClr>
                </a:solidFill>
              </a:rPr>
              <a:t>accept</a:t>
            </a:r>
            <a:r>
              <a:rPr lang="fr-FR" sz="1600" dirty="0">
                <a:solidFill>
                  <a:schemeClr val="tx1">
                    <a:lumMod val="75000"/>
                    <a:lumOff val="25000"/>
                  </a:schemeClr>
                </a:solidFill>
              </a:rPr>
              <a:t> the machine and </a:t>
            </a:r>
            <a:r>
              <a:rPr lang="fr-FR" sz="1600" dirty="0" err="1">
                <a:solidFill>
                  <a:schemeClr val="tx1">
                    <a:lumMod val="75000"/>
                    <a:lumOff val="25000"/>
                  </a:schemeClr>
                </a:solidFill>
              </a:rPr>
              <a:t>also</a:t>
            </a:r>
            <a:r>
              <a:rPr lang="fr-FR" sz="1600" dirty="0">
                <a:solidFill>
                  <a:schemeClr val="tx1">
                    <a:lumMod val="75000"/>
                    <a:lumOff val="25000"/>
                  </a:schemeClr>
                </a:solidFill>
              </a:rPr>
              <a:t> the </a:t>
            </a:r>
            <a:r>
              <a:rPr lang="fr-FR" sz="1600" b="1" dirty="0" err="1">
                <a:solidFill>
                  <a:schemeClr val="tx1">
                    <a:lumMod val="75000"/>
                    <a:lumOff val="25000"/>
                  </a:schemeClr>
                </a:solidFill>
              </a:rPr>
              <a:t>weight</a:t>
            </a:r>
            <a:r>
              <a:rPr lang="fr-FR" sz="1600" dirty="0">
                <a:solidFill>
                  <a:schemeClr val="tx1">
                    <a:lumMod val="75000"/>
                    <a:lumOff val="25000"/>
                  </a:schemeClr>
                </a:solidFill>
              </a:rPr>
              <a:t> of </a:t>
            </a:r>
            <a:r>
              <a:rPr lang="fr-FR" sz="1600" dirty="0" err="1">
                <a:solidFill>
                  <a:schemeClr val="tx1">
                    <a:lumMod val="75000"/>
                    <a:lumOff val="25000"/>
                  </a:schemeClr>
                </a:solidFill>
              </a:rPr>
              <a:t>workpiece</a:t>
            </a:r>
            <a:r>
              <a:rPr lang="fr-FR" sz="1600" dirty="0">
                <a:solidFill>
                  <a:schemeClr val="tx1">
                    <a:lumMod val="75000"/>
                    <a:lumOff val="25000"/>
                  </a:schemeClr>
                </a:solidFill>
              </a:rPr>
              <a:t>.</a:t>
            </a:r>
          </a:p>
          <a:p>
            <a:r>
              <a:rPr lang="fr-FR" sz="1600" dirty="0">
                <a:solidFill>
                  <a:schemeClr val="tx1">
                    <a:lumMod val="75000"/>
                    <a:lumOff val="25000"/>
                  </a:schemeClr>
                </a:solidFill>
              </a:rPr>
              <a:t>Note </a:t>
            </a:r>
            <a:r>
              <a:rPr lang="fr-FR" sz="1600" dirty="0" err="1">
                <a:solidFill>
                  <a:schemeClr val="tx1">
                    <a:lumMod val="75000"/>
                    <a:lumOff val="25000"/>
                  </a:schemeClr>
                </a:solidFill>
              </a:rPr>
              <a:t>that</a:t>
            </a:r>
            <a:r>
              <a:rPr lang="fr-FR" sz="1600" dirty="0">
                <a:solidFill>
                  <a:schemeClr val="tx1">
                    <a:lumMod val="75000"/>
                    <a:lumOff val="25000"/>
                  </a:schemeClr>
                </a:solidFill>
              </a:rPr>
              <a:t> the </a:t>
            </a:r>
            <a:r>
              <a:rPr lang="fr-FR" sz="1600" dirty="0" err="1">
                <a:solidFill>
                  <a:schemeClr val="tx1">
                    <a:lumMod val="75000"/>
                    <a:lumOff val="25000"/>
                  </a:schemeClr>
                </a:solidFill>
              </a:rPr>
              <a:t>weight</a:t>
            </a:r>
            <a:r>
              <a:rPr lang="fr-FR" sz="1600" dirty="0">
                <a:solidFill>
                  <a:schemeClr val="tx1">
                    <a:lumMod val="75000"/>
                    <a:lumOff val="25000"/>
                  </a:schemeClr>
                </a:solidFill>
              </a:rPr>
              <a:t> can </a:t>
            </a:r>
            <a:r>
              <a:rPr lang="fr-FR" sz="1600" dirty="0" err="1">
                <a:solidFill>
                  <a:schemeClr val="tx1">
                    <a:lumMod val="75000"/>
                    <a:lumOff val="25000"/>
                  </a:schemeClr>
                </a:solidFill>
              </a:rPr>
              <a:t>be</a:t>
            </a:r>
            <a:r>
              <a:rPr lang="fr-FR" sz="1600" dirty="0">
                <a:solidFill>
                  <a:schemeClr val="tx1">
                    <a:lumMod val="75000"/>
                    <a:lumOff val="25000"/>
                  </a:schemeClr>
                </a:solidFill>
              </a:rPr>
              <a:t> </a:t>
            </a:r>
            <a:r>
              <a:rPr lang="fr-FR" sz="1600" dirty="0" err="1">
                <a:solidFill>
                  <a:schemeClr val="tx1">
                    <a:lumMod val="75000"/>
                    <a:lumOff val="25000"/>
                  </a:schemeClr>
                </a:solidFill>
              </a:rPr>
              <a:t>taken</a:t>
            </a:r>
            <a:r>
              <a:rPr lang="fr-FR" sz="1600" dirty="0">
                <a:solidFill>
                  <a:schemeClr val="tx1">
                    <a:lumMod val="75000"/>
                    <a:lumOff val="25000"/>
                  </a:schemeClr>
                </a:solidFill>
              </a:rPr>
              <a:t> </a:t>
            </a:r>
            <a:r>
              <a:rPr lang="fr-FR" sz="1600" dirty="0" err="1">
                <a:solidFill>
                  <a:schemeClr val="tx1">
                    <a:lumMod val="75000"/>
                    <a:lumOff val="25000"/>
                  </a:schemeClr>
                </a:solidFill>
              </a:rPr>
              <a:t>into</a:t>
            </a:r>
            <a:r>
              <a:rPr lang="fr-FR" sz="1600" dirty="0">
                <a:solidFill>
                  <a:schemeClr val="tx1">
                    <a:lumMod val="75000"/>
                    <a:lumOff val="25000"/>
                  </a:schemeClr>
                </a:solidFill>
              </a:rPr>
              <a:t> account </a:t>
            </a:r>
            <a:r>
              <a:rPr lang="fr-FR" sz="1600" dirty="0" err="1">
                <a:solidFill>
                  <a:schemeClr val="tx1">
                    <a:lumMod val="75000"/>
                    <a:lumOff val="25000"/>
                  </a:schemeClr>
                </a:solidFill>
              </a:rPr>
              <a:t>only</a:t>
            </a:r>
            <a:r>
              <a:rPr lang="fr-FR" sz="1600" dirty="0">
                <a:solidFill>
                  <a:schemeClr val="tx1">
                    <a:lumMod val="75000"/>
                    <a:lumOff val="25000"/>
                  </a:schemeClr>
                </a:solidFill>
              </a:rPr>
              <a:t> if a </a:t>
            </a:r>
            <a:r>
              <a:rPr lang="fr-FR" sz="1600" dirty="0" err="1">
                <a:solidFill>
                  <a:schemeClr val="tx1">
                    <a:lumMod val="75000"/>
                    <a:lumOff val="25000"/>
                  </a:schemeClr>
                </a:solidFill>
              </a:rPr>
              <a:t>material</a:t>
            </a:r>
            <a:r>
              <a:rPr lang="fr-FR" sz="1600" dirty="0">
                <a:solidFill>
                  <a:schemeClr val="tx1">
                    <a:lumMod val="75000"/>
                    <a:lumOff val="25000"/>
                  </a:schemeClr>
                </a:solidFill>
              </a:rPr>
              <a:t> file </a:t>
            </a:r>
            <a:r>
              <a:rPr lang="fr-FR" sz="1600" dirty="0" err="1">
                <a:solidFill>
                  <a:schemeClr val="tx1">
                    <a:lumMod val="75000"/>
                    <a:lumOff val="25000"/>
                  </a:schemeClr>
                </a:solidFill>
              </a:rPr>
              <a:t>including</a:t>
            </a:r>
            <a:r>
              <a:rPr lang="fr-FR" sz="1600" dirty="0">
                <a:solidFill>
                  <a:schemeClr val="tx1">
                    <a:lumMod val="75000"/>
                    <a:lumOff val="25000"/>
                  </a:schemeClr>
                </a:solidFill>
              </a:rPr>
              <a:t> </a:t>
            </a:r>
            <a:r>
              <a:rPr lang="fr-FR" sz="1600" dirty="0" err="1">
                <a:solidFill>
                  <a:schemeClr val="tx1">
                    <a:lumMod val="75000"/>
                    <a:lumOff val="25000"/>
                  </a:schemeClr>
                </a:solidFill>
              </a:rPr>
              <a:t>its</a:t>
            </a:r>
            <a:r>
              <a:rPr lang="fr-FR" sz="1600" dirty="0">
                <a:solidFill>
                  <a:schemeClr val="tx1">
                    <a:lumMod val="75000"/>
                    <a:lumOff val="25000"/>
                  </a:schemeClr>
                </a:solidFill>
              </a:rPr>
              <a:t> </a:t>
            </a:r>
            <a:r>
              <a:rPr lang="fr-FR" sz="1600" dirty="0" err="1">
                <a:solidFill>
                  <a:schemeClr val="tx1">
                    <a:lumMod val="75000"/>
                    <a:lumOff val="25000"/>
                  </a:schemeClr>
                </a:solidFill>
              </a:rPr>
              <a:t>density</a:t>
            </a:r>
            <a:r>
              <a:rPr lang="fr-FR" sz="1600" dirty="0">
                <a:solidFill>
                  <a:schemeClr val="tx1">
                    <a:lumMod val="75000"/>
                    <a:lumOff val="25000"/>
                  </a:schemeClr>
                </a:solidFill>
              </a:rPr>
              <a:t> value </a:t>
            </a:r>
            <a:r>
              <a:rPr lang="fr-FR" sz="1600" dirty="0" err="1">
                <a:solidFill>
                  <a:schemeClr val="tx1">
                    <a:lumMod val="75000"/>
                    <a:lumOff val="25000"/>
                  </a:schemeClr>
                </a:solidFill>
              </a:rPr>
              <a:t>is</a:t>
            </a:r>
            <a:r>
              <a:rPr lang="fr-FR" sz="1600" dirty="0">
                <a:solidFill>
                  <a:schemeClr val="tx1">
                    <a:lumMod val="75000"/>
                    <a:lumOff val="25000"/>
                  </a:schemeClr>
                </a:solidFill>
              </a:rPr>
              <a:t> </a:t>
            </a:r>
            <a:r>
              <a:rPr lang="fr-FR" sz="1600" dirty="0" err="1">
                <a:solidFill>
                  <a:schemeClr val="tx1">
                    <a:lumMod val="75000"/>
                    <a:lumOff val="25000"/>
                  </a:schemeClr>
                </a:solidFill>
              </a:rPr>
              <a:t>loaded</a:t>
            </a:r>
            <a:r>
              <a:rPr lang="fr-FR" sz="1600" dirty="0">
                <a:solidFill>
                  <a:schemeClr val="tx1">
                    <a:lumMod val="75000"/>
                    <a:lumOff val="25000"/>
                  </a:schemeClr>
                </a:solidFill>
              </a:rPr>
              <a:t>.</a:t>
            </a:r>
          </a:p>
          <a:p>
            <a:endParaRPr lang="fr-FR" sz="1600" dirty="0">
              <a:solidFill>
                <a:schemeClr val="tx1">
                  <a:lumMod val="75000"/>
                  <a:lumOff val="25000"/>
                </a:schemeClr>
              </a:solidFill>
            </a:endParaRPr>
          </a:p>
          <a:p>
            <a:r>
              <a:rPr lang="fr-FR" sz="1600" dirty="0" err="1">
                <a:solidFill>
                  <a:schemeClr val="tx1">
                    <a:lumMod val="75000"/>
                    <a:lumOff val="25000"/>
                  </a:schemeClr>
                </a:solidFill>
              </a:rPr>
              <a:t>When</a:t>
            </a:r>
            <a:r>
              <a:rPr lang="fr-FR" sz="1600" dirty="0">
                <a:solidFill>
                  <a:schemeClr val="tx1">
                    <a:lumMod val="75000"/>
                    <a:lumOff val="25000"/>
                  </a:schemeClr>
                </a:solidFill>
              </a:rPr>
              <a:t> </a:t>
            </a:r>
            <a:r>
              <a:rPr lang="fr-FR" sz="1600" dirty="0" err="1">
                <a:solidFill>
                  <a:schemeClr val="tx1">
                    <a:lumMod val="75000"/>
                    <a:lumOff val="25000"/>
                  </a:schemeClr>
                </a:solidFill>
              </a:rPr>
              <a:t>choosing</a:t>
            </a:r>
            <a:r>
              <a:rPr lang="fr-FR" sz="1600" dirty="0">
                <a:solidFill>
                  <a:schemeClr val="tx1">
                    <a:lumMod val="75000"/>
                    <a:lumOff val="25000"/>
                  </a:schemeClr>
                </a:solidFill>
              </a:rPr>
              <a:t> a machine </a:t>
            </a:r>
            <a:r>
              <a:rPr lang="fr-FR" sz="1600" dirty="0" err="1">
                <a:solidFill>
                  <a:schemeClr val="tx1">
                    <a:lumMod val="75000"/>
                    <a:lumOff val="25000"/>
                  </a:schemeClr>
                </a:solidFill>
              </a:rPr>
              <a:t>with</a:t>
            </a:r>
            <a:r>
              <a:rPr lang="fr-FR" sz="1600" dirty="0">
                <a:solidFill>
                  <a:schemeClr val="tx1">
                    <a:lumMod val="75000"/>
                    <a:lumOff val="25000"/>
                  </a:schemeClr>
                </a:solidFill>
              </a:rPr>
              <a:t> </a:t>
            </a:r>
            <a:r>
              <a:rPr lang="fr-FR" sz="1600" dirty="0" err="1">
                <a:solidFill>
                  <a:schemeClr val="tx1">
                    <a:lumMod val="75000"/>
                    <a:lumOff val="25000"/>
                  </a:schemeClr>
                </a:solidFill>
              </a:rPr>
              <a:t>wanaGO</a:t>
            </a:r>
            <a:r>
              <a:rPr lang="fr-FR" sz="1600" dirty="0">
                <a:solidFill>
                  <a:schemeClr val="tx1">
                    <a:lumMod val="75000"/>
                    <a:lumOff val="25000"/>
                  </a:schemeClr>
                </a:solidFill>
              </a:rPr>
              <a:t>, </a:t>
            </a:r>
            <a:r>
              <a:rPr lang="fr-FR" sz="1600" dirty="0" err="1">
                <a:solidFill>
                  <a:schemeClr val="tx1">
                    <a:lumMod val="75000"/>
                    <a:lumOff val="25000"/>
                  </a:schemeClr>
                </a:solidFill>
              </a:rPr>
              <a:t>you</a:t>
            </a:r>
            <a:r>
              <a:rPr lang="fr-FR" sz="1600" dirty="0">
                <a:solidFill>
                  <a:schemeClr val="tx1">
                    <a:lumMod val="75000"/>
                    <a:lumOff val="25000"/>
                  </a:schemeClr>
                </a:solidFill>
              </a:rPr>
              <a:t> </a:t>
            </a:r>
            <a:r>
              <a:rPr lang="fr-FR" sz="1600" dirty="0" err="1">
                <a:solidFill>
                  <a:schemeClr val="tx1">
                    <a:lumMod val="75000"/>
                    <a:lumOff val="25000"/>
                  </a:schemeClr>
                </a:solidFill>
              </a:rPr>
              <a:t>will</a:t>
            </a:r>
            <a:r>
              <a:rPr lang="fr-FR" sz="1600" dirty="0">
                <a:solidFill>
                  <a:schemeClr val="tx1">
                    <a:lumMod val="75000"/>
                    <a:lumOff val="25000"/>
                  </a:schemeClr>
                </a:solidFill>
              </a:rPr>
              <a:t> </a:t>
            </a:r>
            <a:r>
              <a:rPr lang="fr-FR" sz="1600" dirty="0" err="1">
                <a:solidFill>
                  <a:schemeClr val="tx1">
                    <a:lumMod val="75000"/>
                    <a:lumOff val="25000"/>
                  </a:schemeClr>
                </a:solidFill>
              </a:rPr>
              <a:t>only</a:t>
            </a:r>
            <a:r>
              <a:rPr lang="fr-FR" sz="1600" dirty="0">
                <a:solidFill>
                  <a:schemeClr val="tx1">
                    <a:lumMod val="75000"/>
                    <a:lumOff val="25000"/>
                  </a:schemeClr>
                </a:solidFill>
              </a:rPr>
              <a:t> </a:t>
            </a:r>
            <a:r>
              <a:rPr lang="fr-FR" sz="1600" dirty="0" err="1">
                <a:solidFill>
                  <a:schemeClr val="tx1">
                    <a:lumMod val="75000"/>
                    <a:lumOff val="25000"/>
                  </a:schemeClr>
                </a:solidFill>
              </a:rPr>
              <a:t>be</a:t>
            </a:r>
            <a:r>
              <a:rPr lang="fr-FR" sz="1600" dirty="0">
                <a:solidFill>
                  <a:schemeClr val="tx1">
                    <a:lumMod val="75000"/>
                    <a:lumOff val="25000"/>
                  </a:schemeClr>
                </a:solidFill>
              </a:rPr>
              <a:t> </a:t>
            </a:r>
            <a:r>
              <a:rPr lang="fr-FR" sz="1600" dirty="0" err="1">
                <a:solidFill>
                  <a:schemeClr val="tx1">
                    <a:lumMod val="75000"/>
                    <a:lumOff val="25000"/>
                  </a:schemeClr>
                </a:solidFill>
              </a:rPr>
              <a:t>suggested</a:t>
            </a:r>
            <a:r>
              <a:rPr lang="fr-FR" sz="1600" dirty="0">
                <a:solidFill>
                  <a:schemeClr val="tx1">
                    <a:lumMod val="75000"/>
                    <a:lumOff val="25000"/>
                  </a:schemeClr>
                </a:solidFill>
              </a:rPr>
              <a:t> the machines </a:t>
            </a:r>
            <a:r>
              <a:rPr lang="fr-FR" sz="1600" dirty="0" err="1">
                <a:solidFill>
                  <a:schemeClr val="tx1">
                    <a:lumMod val="75000"/>
                    <a:lumOff val="25000"/>
                  </a:schemeClr>
                </a:solidFill>
              </a:rPr>
              <a:t>that</a:t>
            </a:r>
            <a:r>
              <a:rPr lang="fr-FR" sz="1600" dirty="0">
                <a:solidFill>
                  <a:schemeClr val="tx1">
                    <a:lumMod val="75000"/>
                    <a:lumOff val="25000"/>
                  </a:schemeClr>
                </a:solidFill>
              </a:rPr>
              <a:t> can </a:t>
            </a:r>
            <a:r>
              <a:rPr lang="fr-FR" sz="1600" dirty="0" err="1">
                <a:solidFill>
                  <a:schemeClr val="tx1">
                    <a:lumMod val="75000"/>
                    <a:lumOff val="25000"/>
                  </a:schemeClr>
                </a:solidFill>
              </a:rPr>
              <a:t>accept</a:t>
            </a:r>
            <a:r>
              <a:rPr lang="fr-FR" sz="1600" dirty="0">
                <a:solidFill>
                  <a:schemeClr val="tx1">
                    <a:lumMod val="75000"/>
                    <a:lumOff val="25000"/>
                  </a:schemeClr>
                </a:solidFill>
              </a:rPr>
              <a:t> part!</a:t>
            </a:r>
          </a:p>
        </p:txBody>
      </p:sp>
      <p:pic>
        <p:nvPicPr>
          <p:cNvPr id="19" name="Image 18">
            <a:extLst>
              <a:ext uri="{FF2B5EF4-FFF2-40B4-BE49-F238E27FC236}">
                <a16:creationId xmlns:a16="http://schemas.microsoft.com/office/drawing/2014/main" id="{F7BE3157-7D1F-A1D6-24F2-5D98F41A5247}"/>
              </a:ext>
            </a:extLst>
          </p:cNvPr>
          <p:cNvPicPr>
            <a:picLocks noChangeAspect="1"/>
          </p:cNvPicPr>
          <p:nvPr/>
        </p:nvPicPr>
        <p:blipFill>
          <a:blip r:embed="rId3"/>
          <a:stretch>
            <a:fillRect/>
          </a:stretch>
        </p:blipFill>
        <p:spPr>
          <a:xfrm>
            <a:off x="0" y="4213096"/>
            <a:ext cx="5111976" cy="1501823"/>
          </a:xfrm>
          <a:prstGeom prst="rect">
            <a:avLst/>
          </a:prstGeom>
        </p:spPr>
      </p:pic>
      <p:pic>
        <p:nvPicPr>
          <p:cNvPr id="21" name="Image 20">
            <a:extLst>
              <a:ext uri="{FF2B5EF4-FFF2-40B4-BE49-F238E27FC236}">
                <a16:creationId xmlns:a16="http://schemas.microsoft.com/office/drawing/2014/main" id="{28A57B0C-89EB-266F-312A-F5C9A22093FA}"/>
              </a:ext>
            </a:extLst>
          </p:cNvPr>
          <p:cNvPicPr>
            <a:picLocks noChangeAspect="1"/>
          </p:cNvPicPr>
          <p:nvPr/>
        </p:nvPicPr>
        <p:blipFill>
          <a:blip r:embed="rId4"/>
          <a:stretch>
            <a:fillRect/>
          </a:stretch>
        </p:blipFill>
        <p:spPr>
          <a:xfrm>
            <a:off x="5420362" y="4213096"/>
            <a:ext cx="5399349" cy="1261161"/>
          </a:xfrm>
          <a:prstGeom prst="rect">
            <a:avLst/>
          </a:prstGeom>
        </p:spPr>
      </p:pic>
      <p:sp>
        <p:nvSpPr>
          <p:cNvPr id="23" name="ZoneTexte 22">
            <a:extLst>
              <a:ext uri="{FF2B5EF4-FFF2-40B4-BE49-F238E27FC236}">
                <a16:creationId xmlns:a16="http://schemas.microsoft.com/office/drawing/2014/main" id="{D38B0311-001C-A3BB-708A-8B9CE4868F88}"/>
              </a:ext>
            </a:extLst>
          </p:cNvPr>
          <p:cNvSpPr txBox="1"/>
          <p:nvPr/>
        </p:nvSpPr>
        <p:spPr>
          <a:xfrm>
            <a:off x="335359" y="3802433"/>
            <a:ext cx="1229710" cy="338554"/>
          </a:xfrm>
          <a:prstGeom prst="rect">
            <a:avLst/>
          </a:prstGeom>
          <a:noFill/>
        </p:spPr>
        <p:txBody>
          <a:bodyPr wrap="square">
            <a:spAutoFit/>
          </a:bodyPr>
          <a:lstStyle/>
          <a:p>
            <a:r>
              <a:rPr lang="fr-FR" sz="1600" dirty="0" err="1">
                <a:solidFill>
                  <a:schemeClr val="tx1">
                    <a:lumMod val="75000"/>
                    <a:lumOff val="25000"/>
                  </a:schemeClr>
                </a:solidFill>
              </a:rPr>
              <a:t>Milling</a:t>
            </a:r>
            <a:endParaRPr lang="fr-FR" sz="1600" dirty="0"/>
          </a:p>
        </p:txBody>
      </p:sp>
      <p:sp>
        <p:nvSpPr>
          <p:cNvPr id="24" name="ZoneTexte 23">
            <a:extLst>
              <a:ext uri="{FF2B5EF4-FFF2-40B4-BE49-F238E27FC236}">
                <a16:creationId xmlns:a16="http://schemas.microsoft.com/office/drawing/2014/main" id="{5296615D-9530-3468-258F-EABFA5D68067}"/>
              </a:ext>
            </a:extLst>
          </p:cNvPr>
          <p:cNvSpPr txBox="1"/>
          <p:nvPr/>
        </p:nvSpPr>
        <p:spPr>
          <a:xfrm>
            <a:off x="5420362" y="3802433"/>
            <a:ext cx="1229710" cy="338554"/>
          </a:xfrm>
          <a:prstGeom prst="rect">
            <a:avLst/>
          </a:prstGeom>
          <a:noFill/>
        </p:spPr>
        <p:txBody>
          <a:bodyPr wrap="square">
            <a:spAutoFit/>
          </a:bodyPr>
          <a:lstStyle/>
          <a:p>
            <a:r>
              <a:rPr lang="fr-FR" sz="1600" dirty="0" err="1">
                <a:solidFill>
                  <a:schemeClr val="tx1">
                    <a:lumMod val="75000"/>
                    <a:lumOff val="25000"/>
                  </a:schemeClr>
                </a:solidFill>
              </a:rPr>
              <a:t>Turning</a:t>
            </a:r>
            <a:endParaRPr lang="fr-FR" sz="1600" dirty="0"/>
          </a:p>
        </p:txBody>
      </p:sp>
      <p:sp>
        <p:nvSpPr>
          <p:cNvPr id="8" name="Rectangle 7">
            <a:extLst>
              <a:ext uri="{FF2B5EF4-FFF2-40B4-BE49-F238E27FC236}">
                <a16:creationId xmlns:a16="http://schemas.microsoft.com/office/drawing/2014/main" id="{47897E6F-987E-CC70-773A-BCEAEB4A5B69}"/>
              </a:ext>
            </a:extLst>
          </p:cNvPr>
          <p:cNvSpPr/>
          <p:nvPr/>
        </p:nvSpPr>
        <p:spPr>
          <a:xfrm>
            <a:off x="3455111" y="1454742"/>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System Technology</a:t>
            </a:r>
          </a:p>
        </p:txBody>
      </p:sp>
      <p:grpSp>
        <p:nvGrpSpPr>
          <p:cNvPr id="7" name="Groupe 6">
            <a:extLst>
              <a:ext uri="{FF2B5EF4-FFF2-40B4-BE49-F238E27FC236}">
                <a16:creationId xmlns:a16="http://schemas.microsoft.com/office/drawing/2014/main" id="{6DF60A3C-5AA6-918B-0FE5-760B58F184A1}"/>
              </a:ext>
            </a:extLst>
          </p:cNvPr>
          <p:cNvGrpSpPr/>
          <p:nvPr/>
        </p:nvGrpSpPr>
        <p:grpSpPr>
          <a:xfrm>
            <a:off x="10901142" y="314548"/>
            <a:ext cx="845672" cy="809283"/>
            <a:chOff x="10127164" y="5361875"/>
            <a:chExt cx="737060" cy="700541"/>
          </a:xfrm>
        </p:grpSpPr>
        <p:sp>
          <p:nvSpPr>
            <p:cNvPr id="9" name="Rectangle : coins arrondis 8">
              <a:extLst>
                <a:ext uri="{FF2B5EF4-FFF2-40B4-BE49-F238E27FC236}">
                  <a16:creationId xmlns:a16="http://schemas.microsoft.com/office/drawing/2014/main" id="{45A4C0D9-88BA-F78E-533F-B15F0E110B9E}"/>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riangle isocèle 9">
              <a:extLst>
                <a:ext uri="{FF2B5EF4-FFF2-40B4-BE49-F238E27FC236}">
                  <a16:creationId xmlns:a16="http://schemas.microsoft.com/office/drawing/2014/main" id="{4E643404-61B7-431A-B6F0-C762A0F30EAA}"/>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B3C9F95-EEFB-1B6E-523C-72DE7A6E819B}"/>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34</a:t>
              </a:r>
              <a:endParaRPr lang="fr-FR" b="1" dirty="0">
                <a:solidFill>
                  <a:schemeClr val="bg1"/>
                </a:solidFill>
              </a:endParaRPr>
            </a:p>
          </p:txBody>
        </p:sp>
      </p:grpSp>
    </p:spTree>
    <p:extLst>
      <p:ext uri="{BB962C8B-B14F-4D97-AF65-F5344CB8AC3E}">
        <p14:creationId xmlns:p14="http://schemas.microsoft.com/office/powerpoint/2010/main" val="27446909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BC61D5-ED7F-3DD3-5730-4FD5A8B080C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2F382C7B-7469-C5D6-1070-134D4395E900}"/>
              </a:ext>
            </a:extLst>
          </p:cNvPr>
          <p:cNvSpPr txBox="1"/>
          <p:nvPr/>
        </p:nvSpPr>
        <p:spPr>
          <a:xfrm>
            <a:off x="335360" y="773402"/>
            <a:ext cx="3075352" cy="646331"/>
          </a:xfrm>
          <a:prstGeom prst="rect">
            <a:avLst/>
          </a:prstGeom>
          <a:noFill/>
        </p:spPr>
        <p:txBody>
          <a:bodyPr wrap="square" rtlCol="0">
            <a:spAutoFit/>
          </a:bodyPr>
          <a:lstStyle/>
          <a:p>
            <a:r>
              <a:rPr lang="fr-FR" sz="3600">
                <a:latin typeface="Calibri" panose="020F0502020204030204" pitchFamily="34" charset="0"/>
              </a:rPr>
              <a:t>MTE</a:t>
            </a:r>
          </a:p>
        </p:txBody>
      </p:sp>
      <p:sp>
        <p:nvSpPr>
          <p:cNvPr id="12" name="ZoneTexte 11">
            <a:extLst>
              <a:ext uri="{FF2B5EF4-FFF2-40B4-BE49-F238E27FC236}">
                <a16:creationId xmlns:a16="http://schemas.microsoft.com/office/drawing/2014/main" id="{08790DE6-5C1F-CF16-D53C-5643206F0712}"/>
              </a:ext>
            </a:extLst>
          </p:cNvPr>
          <p:cNvSpPr txBox="1"/>
          <p:nvPr/>
        </p:nvSpPr>
        <p:spPr>
          <a:xfrm>
            <a:off x="345440" y="1440459"/>
            <a:ext cx="3340735" cy="461665"/>
          </a:xfrm>
          <a:prstGeom prst="rect">
            <a:avLst/>
          </a:prstGeom>
          <a:noFill/>
        </p:spPr>
        <p:txBody>
          <a:bodyPr wrap="square">
            <a:spAutoFit/>
          </a:bodyPr>
          <a:lstStyle/>
          <a:p>
            <a:r>
              <a:rPr lang="fr-FR" sz="2400" b="1" dirty="0"/>
              <a:t>Machine MCG / MCB</a:t>
            </a:r>
          </a:p>
        </p:txBody>
      </p:sp>
      <p:sp>
        <p:nvSpPr>
          <p:cNvPr id="13" name="ZoneTexte 12">
            <a:extLst>
              <a:ext uri="{FF2B5EF4-FFF2-40B4-BE49-F238E27FC236}">
                <a16:creationId xmlns:a16="http://schemas.microsoft.com/office/drawing/2014/main" id="{D3C73419-2C33-B978-73D6-71482FFFAE39}"/>
              </a:ext>
            </a:extLst>
          </p:cNvPr>
          <p:cNvSpPr txBox="1"/>
          <p:nvPr/>
        </p:nvSpPr>
        <p:spPr>
          <a:xfrm>
            <a:off x="381999" y="1902124"/>
            <a:ext cx="7066551" cy="369332"/>
          </a:xfrm>
          <a:prstGeom prst="rect">
            <a:avLst/>
          </a:prstGeom>
          <a:noFill/>
        </p:spPr>
        <p:txBody>
          <a:bodyPr wrap="square" rtlCol="0">
            <a:spAutoFit/>
          </a:bodyPr>
          <a:lstStyle/>
          <a:p>
            <a:r>
              <a:rPr lang="fr-FR" dirty="0"/>
              <a:t>The </a:t>
            </a:r>
            <a:r>
              <a:rPr lang="fr-FR" dirty="0" err="1"/>
              <a:t>choice</a:t>
            </a:r>
            <a:r>
              <a:rPr lang="fr-FR" dirty="0"/>
              <a:t> and use of the *.MCG/MCB files are </a:t>
            </a:r>
            <a:r>
              <a:rPr lang="fr-FR" dirty="0" err="1"/>
              <a:t>now</a:t>
            </a:r>
            <a:r>
              <a:rPr lang="fr-FR" dirty="0"/>
              <a:t> </a:t>
            </a:r>
            <a:r>
              <a:rPr lang="fr-FR" dirty="0" err="1"/>
              <a:t>controlled</a:t>
            </a:r>
            <a:r>
              <a:rPr lang="fr-FR" dirty="0"/>
              <a:t> by 2 </a:t>
            </a:r>
            <a:r>
              <a:rPr lang="fr-FR" dirty="0" err="1"/>
              <a:t>ways</a:t>
            </a:r>
            <a:r>
              <a:rPr lang="fr-FR" dirty="0"/>
              <a:t>:</a:t>
            </a:r>
          </a:p>
        </p:txBody>
      </p:sp>
      <p:pic>
        <p:nvPicPr>
          <p:cNvPr id="17" name="Image 16">
            <a:extLst>
              <a:ext uri="{FF2B5EF4-FFF2-40B4-BE49-F238E27FC236}">
                <a16:creationId xmlns:a16="http://schemas.microsoft.com/office/drawing/2014/main" id="{10B24663-C9A6-69FD-4BF8-3E5377E9C915}"/>
              </a:ext>
            </a:extLst>
          </p:cNvPr>
          <p:cNvPicPr>
            <a:picLocks noChangeAspect="1"/>
          </p:cNvPicPr>
          <p:nvPr/>
        </p:nvPicPr>
        <p:blipFill rotWithShape="1">
          <a:blip r:embed="rId2"/>
          <a:srcRect l="10618" r="14547" b="6836"/>
          <a:stretch/>
        </p:blipFill>
        <p:spPr>
          <a:xfrm>
            <a:off x="7459480" y="1101604"/>
            <a:ext cx="4732519" cy="3160232"/>
          </a:xfrm>
          <a:prstGeom prst="rect">
            <a:avLst/>
          </a:prstGeom>
        </p:spPr>
      </p:pic>
      <p:sp>
        <p:nvSpPr>
          <p:cNvPr id="18" name="ZoneTexte 17">
            <a:extLst>
              <a:ext uri="{FF2B5EF4-FFF2-40B4-BE49-F238E27FC236}">
                <a16:creationId xmlns:a16="http://schemas.microsoft.com/office/drawing/2014/main" id="{DAB09ED1-0B72-686E-19EA-F866DC73B62C}"/>
              </a:ext>
            </a:extLst>
          </p:cNvPr>
          <p:cNvSpPr txBox="1"/>
          <p:nvPr/>
        </p:nvSpPr>
        <p:spPr>
          <a:xfrm>
            <a:off x="381999" y="3013501"/>
            <a:ext cx="6980826" cy="830997"/>
          </a:xfrm>
          <a:prstGeom prst="rect">
            <a:avLst/>
          </a:prstGeom>
          <a:noFill/>
        </p:spPr>
        <p:txBody>
          <a:bodyPr wrap="square" rtlCol="0">
            <a:spAutoFit/>
          </a:bodyPr>
          <a:lstStyle/>
          <a:p>
            <a:r>
              <a:rPr lang="fr-FR" sz="1600" dirty="0"/>
              <a:t>2. </a:t>
            </a:r>
            <a:r>
              <a:rPr lang="fr-FR" sz="1600" dirty="0" err="1"/>
              <a:t>When</a:t>
            </a:r>
            <a:r>
              <a:rPr lang="fr-FR" sz="1600" dirty="0"/>
              <a:t> </a:t>
            </a:r>
            <a:r>
              <a:rPr lang="fr-FR" sz="1600" dirty="0" err="1"/>
              <a:t>getting</a:t>
            </a:r>
            <a:r>
              <a:rPr lang="fr-FR" sz="1600" dirty="0"/>
              <a:t> to MTE menu, the type of MCG file </a:t>
            </a:r>
            <a:r>
              <a:rPr lang="fr-FR" sz="1600" dirty="0" err="1"/>
              <a:t>is</a:t>
            </a:r>
            <a:r>
              <a:rPr lang="fr-FR" sz="1600" dirty="0"/>
              <a:t> </a:t>
            </a:r>
            <a:r>
              <a:rPr lang="fr-FR" sz="1600" dirty="0" err="1"/>
              <a:t>checked</a:t>
            </a:r>
            <a:r>
              <a:rPr lang="fr-FR" sz="1600" dirty="0"/>
              <a:t> (</a:t>
            </a:r>
            <a:r>
              <a:rPr lang="fr-FR" sz="1600" dirty="0" err="1"/>
              <a:t>Lathe</a:t>
            </a:r>
            <a:r>
              <a:rPr lang="fr-FR" sz="1600" dirty="0"/>
              <a:t>, Mill, </a:t>
            </a:r>
            <a:r>
              <a:rPr lang="fr-FR" sz="1600" dirty="0" err="1"/>
              <a:t>Swiss</a:t>
            </a:r>
            <a:r>
              <a:rPr lang="fr-FR" sz="1600" dirty="0"/>
              <a:t>); if </a:t>
            </a:r>
            <a:r>
              <a:rPr lang="fr-FR" sz="1600" dirty="0" err="1"/>
              <a:t>it</a:t>
            </a:r>
            <a:r>
              <a:rPr lang="fr-FR" sz="1600" dirty="0"/>
              <a:t> </a:t>
            </a:r>
            <a:r>
              <a:rPr lang="fr-FR" sz="1600" dirty="0" err="1"/>
              <a:t>does</a:t>
            </a:r>
            <a:r>
              <a:rPr lang="fr-FR" sz="1600" dirty="0"/>
              <a:t> not </a:t>
            </a:r>
            <a:r>
              <a:rPr lang="fr-FR" sz="1600" dirty="0" err="1"/>
              <a:t>belong</a:t>
            </a:r>
            <a:r>
              <a:rPr lang="fr-FR" sz="1600" dirty="0"/>
              <a:t> to the </a:t>
            </a:r>
            <a:r>
              <a:rPr lang="fr-FR" sz="1600" dirty="0" err="1"/>
              <a:t>same</a:t>
            </a:r>
            <a:r>
              <a:rPr lang="fr-FR" sz="1600" dirty="0"/>
              <a:t> </a:t>
            </a:r>
            <a:r>
              <a:rPr lang="fr-FR" sz="1600" dirty="0" err="1"/>
              <a:t>product</a:t>
            </a:r>
            <a:r>
              <a:rPr lang="fr-FR" sz="1600" dirty="0"/>
              <a:t>, an </a:t>
            </a:r>
            <a:r>
              <a:rPr lang="fr-FR" sz="1600" dirty="0" err="1"/>
              <a:t>error</a:t>
            </a:r>
            <a:r>
              <a:rPr lang="fr-FR" sz="1600" dirty="0"/>
              <a:t> message </a:t>
            </a:r>
            <a:r>
              <a:rPr lang="fr-FR" sz="1600" dirty="0" err="1"/>
              <a:t>is</a:t>
            </a:r>
            <a:r>
              <a:rPr lang="fr-FR" sz="1600" dirty="0"/>
              <a:t> </a:t>
            </a:r>
            <a:r>
              <a:rPr lang="fr-FR" sz="1600" dirty="0" err="1"/>
              <a:t>shown</a:t>
            </a:r>
            <a:r>
              <a:rPr lang="fr-FR" sz="1600" dirty="0"/>
              <a:t> and the machine </a:t>
            </a:r>
            <a:r>
              <a:rPr lang="fr-FR" sz="1600" dirty="0" err="1"/>
              <a:t>is</a:t>
            </a:r>
            <a:r>
              <a:rPr lang="fr-FR" sz="1600" dirty="0"/>
              <a:t> not </a:t>
            </a:r>
            <a:r>
              <a:rPr lang="fr-FR" sz="1600" dirty="0" err="1"/>
              <a:t>loaded</a:t>
            </a:r>
            <a:r>
              <a:rPr lang="fr-FR" sz="1600" dirty="0"/>
              <a:t>. You must change </a:t>
            </a:r>
            <a:r>
              <a:rPr lang="fr-FR" sz="1600" dirty="0" err="1"/>
              <a:t>it</a:t>
            </a:r>
            <a:r>
              <a:rPr lang="fr-FR" sz="1600" dirty="0"/>
              <a:t> in the machine file.</a:t>
            </a:r>
          </a:p>
        </p:txBody>
      </p:sp>
      <p:sp>
        <p:nvSpPr>
          <p:cNvPr id="19" name="ZoneTexte 18">
            <a:extLst>
              <a:ext uri="{FF2B5EF4-FFF2-40B4-BE49-F238E27FC236}">
                <a16:creationId xmlns:a16="http://schemas.microsoft.com/office/drawing/2014/main" id="{DB94C79B-13EC-1782-769A-59FD3FFF069E}"/>
              </a:ext>
            </a:extLst>
          </p:cNvPr>
          <p:cNvSpPr txBox="1"/>
          <p:nvPr/>
        </p:nvSpPr>
        <p:spPr>
          <a:xfrm>
            <a:off x="381999" y="2319411"/>
            <a:ext cx="5647326" cy="584775"/>
          </a:xfrm>
          <a:prstGeom prst="rect">
            <a:avLst/>
          </a:prstGeom>
          <a:noFill/>
        </p:spPr>
        <p:txBody>
          <a:bodyPr wrap="square" rtlCol="0">
            <a:spAutoFit/>
          </a:bodyPr>
          <a:lstStyle/>
          <a:p>
            <a:r>
              <a:rPr lang="fr-FR" sz="1600" dirty="0"/>
              <a:t>1. The MCG files must </a:t>
            </a:r>
            <a:r>
              <a:rPr lang="fr-FR" sz="1600" dirty="0" err="1"/>
              <a:t>be</a:t>
            </a:r>
            <a:r>
              <a:rPr lang="fr-FR" sz="1600" dirty="0"/>
              <a:t> in the </a:t>
            </a:r>
            <a:r>
              <a:rPr lang="fr-FR" sz="1600" b="1" dirty="0" err="1"/>
              <a:t>current</a:t>
            </a:r>
            <a:r>
              <a:rPr lang="fr-FR" sz="1600" b="1" dirty="0"/>
              <a:t> version </a:t>
            </a:r>
            <a:r>
              <a:rPr lang="fr-FR" sz="1600" dirty="0"/>
              <a:t>directory; if not, an </a:t>
            </a:r>
            <a:r>
              <a:rPr lang="fr-FR" sz="1600" dirty="0" err="1"/>
              <a:t>error</a:t>
            </a:r>
            <a:r>
              <a:rPr lang="fr-FR" sz="1600" dirty="0"/>
              <a:t> message </a:t>
            </a:r>
            <a:r>
              <a:rPr lang="fr-FR" sz="1600" dirty="0" err="1"/>
              <a:t>is</a:t>
            </a:r>
            <a:r>
              <a:rPr lang="fr-FR" sz="1600" dirty="0"/>
              <a:t> </a:t>
            </a:r>
            <a:r>
              <a:rPr lang="fr-FR" sz="1600" dirty="0" err="1"/>
              <a:t>displayed</a:t>
            </a:r>
            <a:r>
              <a:rPr lang="fr-FR" sz="1600" dirty="0"/>
              <a:t> and the MCG file </a:t>
            </a:r>
            <a:r>
              <a:rPr lang="fr-FR" sz="1600" dirty="0" err="1"/>
              <a:t>cannot</a:t>
            </a:r>
            <a:r>
              <a:rPr lang="fr-FR" sz="1600" dirty="0"/>
              <a:t> </a:t>
            </a:r>
            <a:r>
              <a:rPr lang="fr-FR" sz="1600" dirty="0" err="1"/>
              <a:t>be</a:t>
            </a:r>
            <a:r>
              <a:rPr lang="fr-FR" sz="1600" dirty="0"/>
              <a:t> </a:t>
            </a:r>
            <a:r>
              <a:rPr lang="fr-FR" sz="1600" dirty="0" err="1"/>
              <a:t>loaded</a:t>
            </a:r>
            <a:r>
              <a:rPr lang="fr-FR" sz="1600" dirty="0"/>
              <a:t>.</a:t>
            </a:r>
          </a:p>
        </p:txBody>
      </p:sp>
      <p:sp>
        <p:nvSpPr>
          <p:cNvPr id="20" name="Rectangle 19">
            <a:extLst>
              <a:ext uri="{FF2B5EF4-FFF2-40B4-BE49-F238E27FC236}">
                <a16:creationId xmlns:a16="http://schemas.microsoft.com/office/drawing/2014/main" id="{8D7C646B-C468-D865-BFCE-B7BF43189B12}"/>
              </a:ext>
            </a:extLst>
          </p:cNvPr>
          <p:cNvSpPr/>
          <p:nvPr/>
        </p:nvSpPr>
        <p:spPr>
          <a:xfrm>
            <a:off x="8878705" y="2229264"/>
            <a:ext cx="2094738" cy="114642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54F27F5F-B4B3-A778-C186-8D1111840DC6}"/>
              </a:ext>
            </a:extLst>
          </p:cNvPr>
          <p:cNvSpPr txBox="1"/>
          <p:nvPr/>
        </p:nvSpPr>
        <p:spPr>
          <a:xfrm>
            <a:off x="381999" y="4261836"/>
            <a:ext cx="2483485" cy="461665"/>
          </a:xfrm>
          <a:prstGeom prst="rect">
            <a:avLst/>
          </a:prstGeom>
          <a:noFill/>
        </p:spPr>
        <p:txBody>
          <a:bodyPr wrap="square">
            <a:spAutoFit/>
          </a:bodyPr>
          <a:lstStyle/>
          <a:p>
            <a:r>
              <a:rPr lang="fr-FR" sz="2400" b="1" dirty="0"/>
              <a:t>MCG </a:t>
            </a:r>
            <a:r>
              <a:rPr lang="fr-FR" sz="2400" b="1" dirty="0" err="1"/>
              <a:t>Creation</a:t>
            </a:r>
            <a:endParaRPr lang="fr-FR" sz="2400" b="1" dirty="0"/>
          </a:p>
        </p:txBody>
      </p:sp>
      <p:sp>
        <p:nvSpPr>
          <p:cNvPr id="9" name="ZoneTexte 8">
            <a:extLst>
              <a:ext uri="{FF2B5EF4-FFF2-40B4-BE49-F238E27FC236}">
                <a16:creationId xmlns:a16="http://schemas.microsoft.com/office/drawing/2014/main" id="{DDF9847D-E9AC-23E9-9509-5C6207CE8592}"/>
              </a:ext>
            </a:extLst>
          </p:cNvPr>
          <p:cNvSpPr txBox="1"/>
          <p:nvPr/>
        </p:nvSpPr>
        <p:spPr>
          <a:xfrm>
            <a:off x="381999" y="4771235"/>
            <a:ext cx="10152651" cy="584775"/>
          </a:xfrm>
          <a:prstGeom prst="rect">
            <a:avLst/>
          </a:prstGeom>
          <a:noFill/>
        </p:spPr>
        <p:txBody>
          <a:bodyPr wrap="square" rtlCol="0">
            <a:spAutoFit/>
          </a:bodyPr>
          <a:lstStyle/>
          <a:p>
            <a:r>
              <a:rPr lang="fr-FR" sz="1600" dirty="0" err="1"/>
              <a:t>While</a:t>
            </a:r>
            <a:r>
              <a:rPr lang="fr-FR" sz="1600" dirty="0"/>
              <a:t> </a:t>
            </a:r>
            <a:r>
              <a:rPr lang="fr-FR" sz="1600" dirty="0" err="1"/>
              <a:t>importing</a:t>
            </a:r>
            <a:r>
              <a:rPr lang="fr-FR" sz="1600" dirty="0"/>
              <a:t> the </a:t>
            </a:r>
            <a:r>
              <a:rPr lang="fr-FR" sz="1600" dirty="0" err="1"/>
              <a:t>solid</a:t>
            </a:r>
            <a:r>
              <a:rPr lang="fr-FR" sz="1600" dirty="0"/>
              <a:t> to </a:t>
            </a:r>
            <a:r>
              <a:rPr lang="fr-FR" sz="1600" dirty="0" err="1"/>
              <a:t>be</a:t>
            </a:r>
            <a:r>
              <a:rPr lang="fr-FR" sz="1600" dirty="0"/>
              <a:t> </a:t>
            </a:r>
            <a:r>
              <a:rPr lang="fr-FR" sz="1600" dirty="0" err="1"/>
              <a:t>treated</a:t>
            </a:r>
            <a:r>
              <a:rPr lang="fr-FR" sz="1600" dirty="0"/>
              <a:t>, </a:t>
            </a:r>
            <a:r>
              <a:rPr lang="fr-FR" sz="1600" dirty="0" err="1"/>
              <a:t>we</a:t>
            </a:r>
            <a:r>
              <a:rPr lang="fr-FR" sz="1600" dirty="0"/>
              <a:t> </a:t>
            </a:r>
            <a:r>
              <a:rPr lang="fr-FR" sz="1600" dirty="0" err="1"/>
              <a:t>added</a:t>
            </a:r>
            <a:r>
              <a:rPr lang="fr-FR" sz="1600" dirty="0"/>
              <a:t> a new command to </a:t>
            </a:r>
            <a:r>
              <a:rPr lang="fr-FR" sz="1600" dirty="0" err="1"/>
              <a:t>define</a:t>
            </a:r>
            <a:r>
              <a:rPr lang="fr-FR" sz="1600" dirty="0"/>
              <a:t> if the </a:t>
            </a:r>
            <a:r>
              <a:rPr lang="fr-FR" sz="1600" dirty="0" err="1"/>
              <a:t>element</a:t>
            </a:r>
            <a:r>
              <a:rPr lang="fr-FR" sz="1600" dirty="0"/>
              <a:t> </a:t>
            </a:r>
            <a:r>
              <a:rPr lang="fr-FR" sz="1600" dirty="0" err="1"/>
              <a:t>is</a:t>
            </a:r>
            <a:r>
              <a:rPr lang="fr-FR" sz="1600" dirty="0"/>
              <a:t> a </a:t>
            </a:r>
            <a:r>
              <a:rPr lang="fr-FR" sz="1600" dirty="0" err="1"/>
              <a:t>sensor</a:t>
            </a:r>
            <a:r>
              <a:rPr lang="fr-FR" sz="1600" dirty="0"/>
              <a:t>, probe or </a:t>
            </a:r>
            <a:r>
              <a:rPr lang="fr-FR" sz="1600" dirty="0" err="1"/>
              <a:t>else</a:t>
            </a:r>
            <a:r>
              <a:rPr lang="fr-FR" sz="1600" dirty="0"/>
              <a:t>…</a:t>
            </a:r>
          </a:p>
          <a:p>
            <a:r>
              <a:rPr lang="fr-FR" sz="1600" dirty="0"/>
              <a:t>The collision </a:t>
            </a:r>
            <a:r>
              <a:rPr lang="fr-FR" sz="1600" dirty="0" err="1"/>
              <a:t>is</a:t>
            </a:r>
            <a:r>
              <a:rPr lang="fr-FR" sz="1600" dirty="0"/>
              <a:t> </a:t>
            </a:r>
            <a:r>
              <a:rPr lang="fr-FR" sz="1600" dirty="0" err="1"/>
              <a:t>detected</a:t>
            </a:r>
            <a:r>
              <a:rPr lang="fr-FR" sz="1600" dirty="0"/>
              <a:t> but not </a:t>
            </a:r>
            <a:r>
              <a:rPr lang="fr-FR" sz="1600" dirty="0" err="1"/>
              <a:t>displayed</a:t>
            </a:r>
            <a:r>
              <a:rPr lang="fr-FR" sz="1600" dirty="0"/>
              <a:t> in the collision </a:t>
            </a:r>
            <a:r>
              <a:rPr lang="fr-FR" sz="1600" dirty="0" err="1"/>
              <a:t>tree</a:t>
            </a:r>
            <a:r>
              <a:rPr lang="fr-FR" sz="1600" dirty="0"/>
              <a:t>; on the screen </a:t>
            </a:r>
            <a:r>
              <a:rPr lang="fr-FR" sz="1600" dirty="0" err="1"/>
              <a:t>it</a:t>
            </a:r>
            <a:r>
              <a:rPr lang="fr-FR" sz="1600" dirty="0"/>
              <a:t> </a:t>
            </a:r>
            <a:r>
              <a:rPr lang="fr-FR" sz="1600" dirty="0" err="1"/>
              <a:t>is</a:t>
            </a:r>
            <a:r>
              <a:rPr lang="fr-FR" sz="1600" dirty="0"/>
              <a:t> </a:t>
            </a:r>
            <a:r>
              <a:rPr lang="fr-FR" sz="1600" dirty="0" err="1"/>
              <a:t>shown</a:t>
            </a:r>
            <a:r>
              <a:rPr lang="fr-FR" sz="1600" dirty="0"/>
              <a:t> in green.</a:t>
            </a:r>
          </a:p>
        </p:txBody>
      </p:sp>
      <p:pic>
        <p:nvPicPr>
          <p:cNvPr id="10" name="Image 9">
            <a:extLst>
              <a:ext uri="{FF2B5EF4-FFF2-40B4-BE49-F238E27FC236}">
                <a16:creationId xmlns:a16="http://schemas.microsoft.com/office/drawing/2014/main" id="{02E16083-CFF0-8F7A-A11C-3C504C7EFBD0}"/>
              </a:ext>
            </a:extLst>
          </p:cNvPr>
          <p:cNvPicPr>
            <a:picLocks noChangeAspect="1"/>
          </p:cNvPicPr>
          <p:nvPr/>
        </p:nvPicPr>
        <p:blipFill rotWithShape="1">
          <a:blip r:embed="rId3"/>
          <a:srcRect r="13004"/>
          <a:stretch/>
        </p:blipFill>
        <p:spPr>
          <a:xfrm>
            <a:off x="477906" y="5483505"/>
            <a:ext cx="7066551" cy="1324258"/>
          </a:xfrm>
          <a:prstGeom prst="rect">
            <a:avLst/>
          </a:prstGeom>
        </p:spPr>
      </p:pic>
      <p:sp>
        <p:nvSpPr>
          <p:cNvPr id="14" name="Rectangle 13">
            <a:extLst>
              <a:ext uri="{FF2B5EF4-FFF2-40B4-BE49-F238E27FC236}">
                <a16:creationId xmlns:a16="http://schemas.microsoft.com/office/drawing/2014/main" id="{C2E85626-50EB-8D4F-0194-586F2D3D2BF3}"/>
              </a:ext>
            </a:extLst>
          </p:cNvPr>
          <p:cNvSpPr/>
          <p:nvPr/>
        </p:nvSpPr>
        <p:spPr>
          <a:xfrm>
            <a:off x="6247086" y="5483505"/>
            <a:ext cx="372132" cy="35211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avec flèche 4">
            <a:extLst>
              <a:ext uri="{FF2B5EF4-FFF2-40B4-BE49-F238E27FC236}">
                <a16:creationId xmlns:a16="http://schemas.microsoft.com/office/drawing/2014/main" id="{49096F3E-7C52-9809-21E4-CEFF3FF8EB0F}"/>
              </a:ext>
            </a:extLst>
          </p:cNvPr>
          <p:cNvCxnSpPr>
            <a:cxnSpLocks/>
          </p:cNvCxnSpPr>
          <p:nvPr/>
        </p:nvCxnSpPr>
        <p:spPr>
          <a:xfrm>
            <a:off x="5988183" y="2753847"/>
            <a:ext cx="2803392" cy="270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2333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16D79F03-EB5C-9745-021E-2CCA06862495}"/>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30B694AD-7EC5-1A21-04F7-3FCDC285272D}"/>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9" name="ZoneTexte 8">
            <a:extLst>
              <a:ext uri="{FF2B5EF4-FFF2-40B4-BE49-F238E27FC236}">
                <a16:creationId xmlns:a16="http://schemas.microsoft.com/office/drawing/2014/main" id="{32E864F8-C83D-CCED-CC3E-04240D82F4EC}"/>
              </a:ext>
            </a:extLst>
          </p:cNvPr>
          <p:cNvSpPr txBox="1"/>
          <p:nvPr/>
        </p:nvSpPr>
        <p:spPr>
          <a:xfrm>
            <a:off x="335359" y="773402"/>
            <a:ext cx="5545323" cy="646331"/>
          </a:xfrm>
          <a:prstGeom prst="rect">
            <a:avLst/>
          </a:prstGeom>
          <a:noFill/>
        </p:spPr>
        <p:txBody>
          <a:bodyPr wrap="square" rtlCol="0">
            <a:spAutoFit/>
          </a:bodyPr>
          <a:lstStyle/>
          <a:p>
            <a:r>
              <a:rPr lang="fr-FR" sz="3600" dirty="0">
                <a:latin typeface="Calibri" panose="020F0502020204030204" pitchFamily="34" charset="0"/>
              </a:rPr>
              <a:t>Doc </a:t>
            </a:r>
            <a:r>
              <a:rPr lang="fr-FR" sz="3600" dirty="0"/>
              <a:t>Excel / Doc PDF</a:t>
            </a:r>
            <a:endParaRPr lang="fr-FR" sz="3600" dirty="0">
              <a:latin typeface="Calibri" panose="020F0502020204030204" pitchFamily="34" charset="0"/>
            </a:endParaRPr>
          </a:p>
        </p:txBody>
      </p:sp>
      <p:pic>
        <p:nvPicPr>
          <p:cNvPr id="10" name="Image 9">
            <a:extLst>
              <a:ext uri="{FF2B5EF4-FFF2-40B4-BE49-F238E27FC236}">
                <a16:creationId xmlns:a16="http://schemas.microsoft.com/office/drawing/2014/main" id="{3B05D4CD-AB89-3849-526F-A6CE600C5A15}"/>
              </a:ext>
            </a:extLst>
          </p:cNvPr>
          <p:cNvPicPr>
            <a:picLocks noChangeAspect="1"/>
          </p:cNvPicPr>
          <p:nvPr/>
        </p:nvPicPr>
        <p:blipFill>
          <a:blip r:embed="rId3"/>
          <a:stretch>
            <a:fillRect/>
          </a:stretch>
        </p:blipFill>
        <p:spPr>
          <a:xfrm>
            <a:off x="8696325" y="1419732"/>
            <a:ext cx="3495675" cy="3961351"/>
          </a:xfrm>
          <a:prstGeom prst="rect">
            <a:avLst/>
          </a:prstGeom>
        </p:spPr>
      </p:pic>
      <p:sp>
        <p:nvSpPr>
          <p:cNvPr id="11" name="ZoneTexte 10">
            <a:extLst>
              <a:ext uri="{FF2B5EF4-FFF2-40B4-BE49-F238E27FC236}">
                <a16:creationId xmlns:a16="http://schemas.microsoft.com/office/drawing/2014/main" id="{9092E710-4821-4784-BEA4-91A4E4B301DC}"/>
              </a:ext>
            </a:extLst>
          </p:cNvPr>
          <p:cNvSpPr txBox="1"/>
          <p:nvPr/>
        </p:nvSpPr>
        <p:spPr>
          <a:xfrm>
            <a:off x="335359" y="2206872"/>
            <a:ext cx="7813559" cy="830997"/>
          </a:xfrm>
          <a:prstGeom prst="rect">
            <a:avLst/>
          </a:prstGeom>
          <a:noFill/>
        </p:spPr>
        <p:txBody>
          <a:bodyPr wrap="square" rtlCol="0">
            <a:spAutoFit/>
          </a:bodyPr>
          <a:lstStyle/>
          <a:p>
            <a:pPr marL="285750" indent="-285750">
              <a:buFontTx/>
              <a:buChar char="-"/>
            </a:pPr>
            <a:r>
              <a:rPr lang="fr-FR" sz="1600" b="1" dirty="0" err="1"/>
              <a:t>Same</a:t>
            </a:r>
            <a:r>
              <a:rPr lang="fr-FR" sz="1600" b="1" dirty="0"/>
              <a:t> dialogue </a:t>
            </a:r>
            <a:r>
              <a:rPr lang="fr-FR" sz="1600" dirty="0"/>
              <a:t>as 3D PDF doc</a:t>
            </a:r>
          </a:p>
          <a:p>
            <a:pPr marL="285750" indent="-285750">
              <a:buFontTx/>
              <a:buChar char="-"/>
            </a:pPr>
            <a:r>
              <a:rPr lang="fr-FR" sz="1600" dirty="0"/>
              <a:t>New </a:t>
            </a:r>
            <a:r>
              <a:rPr lang="fr-FR" sz="1600" dirty="0" err="1"/>
              <a:t>behaviour</a:t>
            </a:r>
            <a:r>
              <a:rPr lang="fr-FR" sz="1600" dirty="0"/>
              <a:t>: once </a:t>
            </a:r>
            <a:r>
              <a:rPr lang="fr-FR" sz="1600" dirty="0" err="1"/>
              <a:t>launched</a:t>
            </a:r>
            <a:r>
              <a:rPr lang="fr-FR" sz="1600" dirty="0"/>
              <a:t>, the explorer </a:t>
            </a:r>
            <a:r>
              <a:rPr lang="fr-FR" sz="1600" dirty="0" err="1"/>
              <a:t>is</a:t>
            </a:r>
            <a:r>
              <a:rPr lang="fr-FR" sz="1600" dirty="0"/>
              <a:t> open to </a:t>
            </a:r>
            <a:r>
              <a:rPr lang="fr-FR" sz="1600" dirty="0" err="1"/>
              <a:t>define</a:t>
            </a:r>
            <a:r>
              <a:rPr lang="fr-FR" sz="1600" dirty="0"/>
              <a:t> the </a:t>
            </a:r>
            <a:r>
              <a:rPr lang="fr-FR" sz="1600" dirty="0" err="1"/>
              <a:t>name</a:t>
            </a:r>
            <a:r>
              <a:rPr lang="fr-FR" sz="1600" dirty="0"/>
              <a:t> of document but </a:t>
            </a:r>
            <a:r>
              <a:rPr lang="fr-FR" sz="1600" dirty="0" err="1"/>
              <a:t>above</a:t>
            </a:r>
            <a:r>
              <a:rPr lang="fr-FR" sz="1600" dirty="0"/>
              <a:t> all </a:t>
            </a:r>
            <a:r>
              <a:rPr lang="fr-FR" sz="1600" dirty="0" err="1"/>
              <a:t>choose</a:t>
            </a:r>
            <a:r>
              <a:rPr lang="fr-FR" sz="1600" dirty="0"/>
              <a:t> the format type </a:t>
            </a:r>
            <a:r>
              <a:rPr lang="fr-FR" sz="1600" dirty="0" err="1"/>
              <a:t>xlxs</a:t>
            </a:r>
            <a:r>
              <a:rPr lang="fr-FR" sz="1600" dirty="0"/>
              <a:t> or PDF</a:t>
            </a:r>
          </a:p>
        </p:txBody>
      </p:sp>
      <p:sp>
        <p:nvSpPr>
          <p:cNvPr id="12" name="ZoneTexte 11">
            <a:extLst>
              <a:ext uri="{FF2B5EF4-FFF2-40B4-BE49-F238E27FC236}">
                <a16:creationId xmlns:a16="http://schemas.microsoft.com/office/drawing/2014/main" id="{51C9A604-FC61-D849-BBAB-808AE00ED31B}"/>
              </a:ext>
            </a:extLst>
          </p:cNvPr>
          <p:cNvSpPr txBox="1"/>
          <p:nvPr/>
        </p:nvSpPr>
        <p:spPr>
          <a:xfrm>
            <a:off x="345440" y="1497454"/>
            <a:ext cx="6010536" cy="646331"/>
          </a:xfrm>
          <a:prstGeom prst="rect">
            <a:avLst/>
          </a:prstGeom>
          <a:noFill/>
        </p:spPr>
        <p:txBody>
          <a:bodyPr wrap="square">
            <a:spAutoFit/>
          </a:bodyPr>
          <a:lstStyle/>
          <a:p>
            <a:r>
              <a:rPr lang="fr-FR" b="1" dirty="0"/>
              <a:t>Doc Excel </a:t>
            </a:r>
            <a:r>
              <a:rPr lang="fr-FR" dirty="0"/>
              <a:t>and </a:t>
            </a:r>
            <a:r>
              <a:rPr lang="fr-FR" b="1" dirty="0"/>
              <a:t>3D PDF </a:t>
            </a:r>
            <a:r>
              <a:rPr lang="fr-FR" dirty="0"/>
              <a:t>are</a:t>
            </a:r>
            <a:r>
              <a:rPr lang="fr-FR" b="1" dirty="0"/>
              <a:t> </a:t>
            </a:r>
            <a:r>
              <a:rPr lang="fr-FR" b="1" dirty="0" err="1"/>
              <a:t>merged</a:t>
            </a:r>
            <a:r>
              <a:rPr lang="fr-FR" b="1" dirty="0"/>
              <a:t> </a:t>
            </a:r>
            <a:r>
              <a:rPr lang="fr-FR" b="1" dirty="0" err="1"/>
              <a:t>into</a:t>
            </a:r>
            <a:r>
              <a:rPr lang="fr-FR" b="1" dirty="0"/>
              <a:t> one unique command </a:t>
            </a:r>
            <a:r>
              <a:rPr lang="fr-FR" dirty="0" err="1"/>
              <a:t>called</a:t>
            </a:r>
            <a:r>
              <a:rPr lang="fr-FR" dirty="0"/>
              <a:t>       </a:t>
            </a:r>
            <a:r>
              <a:rPr lang="fr-FR" b="1" dirty="0"/>
              <a:t>Standard Workshop Documentation</a:t>
            </a:r>
            <a:endParaRPr lang="fr-FR" dirty="0"/>
          </a:p>
        </p:txBody>
      </p:sp>
      <p:sp>
        <p:nvSpPr>
          <p:cNvPr id="13" name="ZoneTexte 12">
            <a:extLst>
              <a:ext uri="{FF2B5EF4-FFF2-40B4-BE49-F238E27FC236}">
                <a16:creationId xmlns:a16="http://schemas.microsoft.com/office/drawing/2014/main" id="{AEFB269E-2009-9B70-5CD2-6F5DF2760AAF}"/>
              </a:ext>
            </a:extLst>
          </p:cNvPr>
          <p:cNvSpPr txBox="1"/>
          <p:nvPr/>
        </p:nvSpPr>
        <p:spPr>
          <a:xfrm>
            <a:off x="345440" y="3100956"/>
            <a:ext cx="6096000" cy="861774"/>
          </a:xfrm>
          <a:prstGeom prst="rect">
            <a:avLst/>
          </a:prstGeom>
          <a:noFill/>
        </p:spPr>
        <p:txBody>
          <a:bodyPr wrap="square">
            <a:spAutoFit/>
          </a:bodyPr>
          <a:lstStyle/>
          <a:p>
            <a:pPr marL="285750" indent="-285750">
              <a:buFontTx/>
              <a:buChar char="-"/>
            </a:pPr>
            <a:r>
              <a:rPr lang="fr-FR" sz="1600" i="1" dirty="0"/>
              <a:t>Excel Workshop doc </a:t>
            </a:r>
            <a:r>
              <a:rPr lang="fr-FR" sz="1600" i="1" dirty="0" err="1"/>
              <a:t>is</a:t>
            </a:r>
            <a:r>
              <a:rPr lang="fr-FR" sz="1600" i="1" dirty="0"/>
              <a:t> </a:t>
            </a:r>
            <a:r>
              <a:rPr lang="fr-FR" sz="1600" i="1" dirty="0" err="1"/>
              <a:t>now</a:t>
            </a:r>
            <a:r>
              <a:rPr lang="fr-FR" sz="1600" i="1" dirty="0"/>
              <a:t> </a:t>
            </a:r>
            <a:r>
              <a:rPr lang="fr-FR" sz="1600" i="1" dirty="0" err="1"/>
              <a:t>completely</a:t>
            </a:r>
            <a:r>
              <a:rPr lang="fr-FR" sz="1600" i="1" dirty="0"/>
              <a:t> </a:t>
            </a:r>
            <a:r>
              <a:rPr lang="fr-FR" sz="1600" i="1" dirty="0" err="1"/>
              <a:t>included</a:t>
            </a:r>
            <a:r>
              <a:rPr lang="fr-FR" sz="1600" i="1" dirty="0"/>
              <a:t> in GO2cam</a:t>
            </a:r>
            <a:r>
              <a:rPr lang="fr-FR" sz="1600" dirty="0"/>
              <a:t>.</a:t>
            </a:r>
          </a:p>
          <a:p>
            <a:pPr marL="285750" indent="-285750">
              <a:buFontTx/>
              <a:buChar char="-"/>
            </a:pPr>
            <a:r>
              <a:rPr lang="fr-FR" sz="1600" dirty="0" err="1"/>
              <a:t>We</a:t>
            </a:r>
            <a:r>
              <a:rPr lang="fr-FR" sz="1600" dirty="0"/>
              <a:t> export Xlsx files </a:t>
            </a:r>
            <a:r>
              <a:rPr lang="fr-FR" sz="1600" dirty="0" err="1"/>
              <a:t>instead</a:t>
            </a:r>
            <a:r>
              <a:rPr lang="fr-FR" sz="1600" dirty="0"/>
              <a:t> of </a:t>
            </a:r>
            <a:r>
              <a:rPr lang="fr-FR" sz="1600" dirty="0" err="1"/>
              <a:t>xls</a:t>
            </a:r>
            <a:endParaRPr lang="fr-FR" sz="1600" dirty="0"/>
          </a:p>
          <a:p>
            <a:pPr marL="285750" indent="-285750">
              <a:buFontTx/>
              <a:buChar char="-"/>
            </a:pPr>
            <a:r>
              <a:rPr lang="fr-FR" sz="1600" dirty="0"/>
              <a:t>No </a:t>
            </a:r>
            <a:r>
              <a:rPr lang="fr-FR" sz="1600" dirty="0" err="1"/>
              <a:t>need</a:t>
            </a:r>
            <a:r>
              <a:rPr lang="fr-FR" sz="1600" dirty="0"/>
              <a:t> of </a:t>
            </a:r>
            <a:r>
              <a:rPr lang="fr-FR" sz="1600" dirty="0" err="1"/>
              <a:t>excel</a:t>
            </a:r>
            <a:r>
              <a:rPr lang="fr-FR" sz="1600" dirty="0"/>
              <a:t> </a:t>
            </a:r>
            <a:r>
              <a:rPr lang="fr-FR" sz="1600" dirty="0" err="1"/>
              <a:t>installed</a:t>
            </a:r>
            <a:r>
              <a:rPr lang="fr-FR" sz="1600" dirty="0"/>
              <a:t> on the PC</a:t>
            </a:r>
          </a:p>
        </p:txBody>
      </p:sp>
      <p:sp>
        <p:nvSpPr>
          <p:cNvPr id="14" name="ZoneTexte 13">
            <a:extLst>
              <a:ext uri="{FF2B5EF4-FFF2-40B4-BE49-F238E27FC236}">
                <a16:creationId xmlns:a16="http://schemas.microsoft.com/office/drawing/2014/main" id="{9A5ADDD5-0B7D-658D-4EE4-F325CE916BF4}"/>
              </a:ext>
            </a:extLst>
          </p:cNvPr>
          <p:cNvSpPr txBox="1"/>
          <p:nvPr/>
        </p:nvSpPr>
        <p:spPr>
          <a:xfrm>
            <a:off x="335359" y="4183405"/>
            <a:ext cx="4390550" cy="1200329"/>
          </a:xfrm>
          <a:prstGeom prst="rect">
            <a:avLst/>
          </a:prstGeom>
          <a:noFill/>
        </p:spPr>
        <p:txBody>
          <a:bodyPr wrap="square">
            <a:spAutoFit/>
          </a:bodyPr>
          <a:lstStyle/>
          <a:p>
            <a:r>
              <a:rPr lang="fr-FR" dirty="0"/>
              <a:t>As a </a:t>
            </a:r>
            <a:r>
              <a:rPr lang="fr-FR" dirty="0" err="1"/>
              <a:t>consequence</a:t>
            </a:r>
            <a:r>
              <a:rPr lang="fr-FR" dirty="0"/>
              <a:t>, the      </a:t>
            </a:r>
            <a:r>
              <a:rPr lang="fr-FR" b="1" dirty="0"/>
              <a:t>User Workshop Document </a:t>
            </a:r>
            <a:r>
              <a:rPr lang="fr-FR" dirty="0"/>
              <a:t>has </a:t>
            </a:r>
            <a:r>
              <a:rPr lang="fr-FR" dirty="0" err="1"/>
              <a:t>its</a:t>
            </a:r>
            <a:r>
              <a:rPr lang="fr-FR" dirty="0"/>
              <a:t> </a:t>
            </a:r>
            <a:r>
              <a:rPr lang="fr-FR" b="1" dirty="0" err="1"/>
              <a:t>own</a:t>
            </a:r>
            <a:r>
              <a:rPr lang="fr-FR" b="1" dirty="0"/>
              <a:t> </a:t>
            </a:r>
            <a:r>
              <a:rPr lang="fr-FR" b="1" dirty="0" err="1"/>
              <a:t>access</a:t>
            </a:r>
            <a:r>
              <a:rPr lang="fr-FR" b="1" dirty="0"/>
              <a:t>.</a:t>
            </a:r>
          </a:p>
          <a:p>
            <a:r>
              <a:rPr lang="fr-FR" dirty="0"/>
              <a:t>The dialogue </a:t>
            </a:r>
            <a:r>
              <a:rPr lang="fr-FR" dirty="0" err="1"/>
              <a:t>is</a:t>
            </a:r>
            <a:r>
              <a:rPr lang="fr-FR" dirty="0"/>
              <a:t> </a:t>
            </a:r>
            <a:r>
              <a:rPr lang="fr-FR" dirty="0" err="1"/>
              <a:t>also</a:t>
            </a:r>
            <a:r>
              <a:rPr lang="fr-FR" dirty="0"/>
              <a:t> </a:t>
            </a:r>
            <a:r>
              <a:rPr lang="fr-FR" dirty="0" err="1"/>
              <a:t>slightly</a:t>
            </a:r>
            <a:r>
              <a:rPr lang="fr-FR" dirty="0"/>
              <a:t> </a:t>
            </a:r>
            <a:r>
              <a:rPr lang="fr-FR" dirty="0" err="1"/>
              <a:t>modified</a:t>
            </a:r>
            <a:r>
              <a:rPr lang="fr-FR" dirty="0"/>
              <a:t> </a:t>
            </a:r>
            <a:r>
              <a:rPr lang="fr-FR" dirty="0" err="1"/>
              <a:t>with</a:t>
            </a:r>
            <a:r>
              <a:rPr lang="fr-FR" dirty="0"/>
              <a:t> the </a:t>
            </a:r>
            <a:r>
              <a:rPr lang="fr-FR" dirty="0" err="1"/>
              <a:t>preview</a:t>
            </a:r>
            <a:r>
              <a:rPr lang="fr-FR" dirty="0"/>
              <a:t> of </a:t>
            </a:r>
            <a:r>
              <a:rPr lang="fr-FR" dirty="0" err="1"/>
              <a:t>chosen</a:t>
            </a:r>
            <a:r>
              <a:rPr lang="fr-FR" dirty="0"/>
              <a:t> document.</a:t>
            </a:r>
          </a:p>
        </p:txBody>
      </p:sp>
      <p:pic>
        <p:nvPicPr>
          <p:cNvPr id="15" name="Image 14">
            <a:extLst>
              <a:ext uri="{FF2B5EF4-FFF2-40B4-BE49-F238E27FC236}">
                <a16:creationId xmlns:a16="http://schemas.microsoft.com/office/drawing/2014/main" id="{9A9F43DF-0CFF-1598-12AB-4C8E7E428ACF}"/>
              </a:ext>
            </a:extLst>
          </p:cNvPr>
          <p:cNvPicPr>
            <a:picLocks noChangeAspect="1"/>
          </p:cNvPicPr>
          <p:nvPr/>
        </p:nvPicPr>
        <p:blipFill>
          <a:blip r:embed="rId4"/>
          <a:stretch>
            <a:fillRect/>
          </a:stretch>
        </p:blipFill>
        <p:spPr>
          <a:xfrm>
            <a:off x="4821159" y="4025817"/>
            <a:ext cx="3003869" cy="2824355"/>
          </a:xfrm>
          <a:prstGeom prst="rect">
            <a:avLst/>
          </a:prstGeom>
        </p:spPr>
      </p:pic>
      <p:cxnSp>
        <p:nvCxnSpPr>
          <p:cNvPr id="4" name="Connecteur droit avec flèche 3">
            <a:extLst>
              <a:ext uri="{FF2B5EF4-FFF2-40B4-BE49-F238E27FC236}">
                <a16:creationId xmlns:a16="http://schemas.microsoft.com/office/drawing/2014/main" id="{B87B3945-8593-F2E8-CB86-5C7F9D28147F}"/>
              </a:ext>
            </a:extLst>
          </p:cNvPr>
          <p:cNvCxnSpPr>
            <a:cxnSpLocks/>
          </p:cNvCxnSpPr>
          <p:nvPr/>
        </p:nvCxnSpPr>
        <p:spPr>
          <a:xfrm>
            <a:off x="6441440" y="2338644"/>
            <a:ext cx="2159635" cy="270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C04EB722-CEE1-5F73-75EA-4CCD642743C6}"/>
              </a:ext>
            </a:extLst>
          </p:cNvPr>
          <p:cNvPicPr>
            <a:picLocks noChangeAspect="1"/>
          </p:cNvPicPr>
          <p:nvPr/>
        </p:nvPicPr>
        <p:blipFill>
          <a:blip r:embed="rId5"/>
          <a:stretch>
            <a:fillRect/>
          </a:stretch>
        </p:blipFill>
        <p:spPr>
          <a:xfrm>
            <a:off x="1063215" y="1832000"/>
            <a:ext cx="250824" cy="250824"/>
          </a:xfrm>
          <a:prstGeom prst="rect">
            <a:avLst/>
          </a:prstGeom>
        </p:spPr>
      </p:pic>
      <p:pic>
        <p:nvPicPr>
          <p:cNvPr id="16" name="Image 15">
            <a:extLst>
              <a:ext uri="{FF2B5EF4-FFF2-40B4-BE49-F238E27FC236}">
                <a16:creationId xmlns:a16="http://schemas.microsoft.com/office/drawing/2014/main" id="{9C0BD379-B527-E4A0-4991-CAC9FFA07F36}"/>
              </a:ext>
            </a:extLst>
          </p:cNvPr>
          <p:cNvPicPr>
            <a:picLocks noChangeAspect="1"/>
          </p:cNvPicPr>
          <p:nvPr/>
        </p:nvPicPr>
        <p:blipFill>
          <a:blip r:embed="rId6"/>
          <a:stretch>
            <a:fillRect/>
          </a:stretch>
        </p:blipFill>
        <p:spPr>
          <a:xfrm>
            <a:off x="2552442" y="4206185"/>
            <a:ext cx="263189" cy="263189"/>
          </a:xfrm>
          <a:prstGeom prst="rect">
            <a:avLst/>
          </a:prstGeom>
        </p:spPr>
      </p:pic>
      <p:grpSp>
        <p:nvGrpSpPr>
          <p:cNvPr id="5" name="Groupe 4">
            <a:extLst>
              <a:ext uri="{FF2B5EF4-FFF2-40B4-BE49-F238E27FC236}">
                <a16:creationId xmlns:a16="http://schemas.microsoft.com/office/drawing/2014/main" id="{99CC968B-80F9-0F22-54F0-D66F960ACCCF}"/>
              </a:ext>
            </a:extLst>
          </p:cNvPr>
          <p:cNvGrpSpPr/>
          <p:nvPr/>
        </p:nvGrpSpPr>
        <p:grpSpPr>
          <a:xfrm>
            <a:off x="10901142" y="314548"/>
            <a:ext cx="845672" cy="809283"/>
            <a:chOff x="10127164" y="5361875"/>
            <a:chExt cx="737060" cy="700541"/>
          </a:xfrm>
        </p:grpSpPr>
        <p:sp>
          <p:nvSpPr>
            <p:cNvPr id="6" name="Rectangle : coins arrondis 5">
              <a:extLst>
                <a:ext uri="{FF2B5EF4-FFF2-40B4-BE49-F238E27FC236}">
                  <a16:creationId xmlns:a16="http://schemas.microsoft.com/office/drawing/2014/main" id="{C6B3129B-CDBB-878B-29C1-D66880A6DED5}"/>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a:extLst>
                <a:ext uri="{FF2B5EF4-FFF2-40B4-BE49-F238E27FC236}">
                  <a16:creationId xmlns:a16="http://schemas.microsoft.com/office/drawing/2014/main" id="{155C8E23-E693-8341-EEA1-91CEC1E009FA}"/>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642BE07A-D81A-6BFD-070E-6FB28EE8F039}"/>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37</a:t>
              </a:r>
              <a:endParaRPr lang="fr-FR" b="1" dirty="0">
                <a:solidFill>
                  <a:schemeClr val="bg1"/>
                </a:solidFill>
              </a:endParaRPr>
            </a:p>
          </p:txBody>
        </p:sp>
      </p:grpSp>
    </p:spTree>
    <p:extLst>
      <p:ext uri="{BB962C8B-B14F-4D97-AF65-F5344CB8AC3E}">
        <p14:creationId xmlns:p14="http://schemas.microsoft.com/office/powerpoint/2010/main" val="37693097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167928C9-487D-AEF4-E86F-F1C0BD985AD0}"/>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1BC47D79-63E5-7E15-9254-64CA9AC75EEC}"/>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4" name="ZoneTexte 3">
            <a:extLst>
              <a:ext uri="{FF2B5EF4-FFF2-40B4-BE49-F238E27FC236}">
                <a16:creationId xmlns:a16="http://schemas.microsoft.com/office/drawing/2014/main" id="{C0B319E3-3059-7FA9-A0DC-9C5C8A4C4A6D}"/>
              </a:ext>
            </a:extLst>
          </p:cNvPr>
          <p:cNvSpPr txBox="1"/>
          <p:nvPr/>
        </p:nvSpPr>
        <p:spPr>
          <a:xfrm>
            <a:off x="335359" y="773402"/>
            <a:ext cx="5545323" cy="646331"/>
          </a:xfrm>
          <a:prstGeom prst="rect">
            <a:avLst/>
          </a:prstGeom>
          <a:noFill/>
        </p:spPr>
        <p:txBody>
          <a:bodyPr wrap="square" rtlCol="0">
            <a:spAutoFit/>
          </a:bodyPr>
          <a:lstStyle/>
          <a:p>
            <a:r>
              <a:rPr lang="fr-FR" sz="3600" dirty="0">
                <a:latin typeface="Calibri" panose="020F0502020204030204" pitchFamily="34" charset="0"/>
              </a:rPr>
              <a:t>Doc PDF - UWD</a:t>
            </a:r>
          </a:p>
        </p:txBody>
      </p:sp>
      <p:sp>
        <p:nvSpPr>
          <p:cNvPr id="5" name="ZoneTexte 4">
            <a:extLst>
              <a:ext uri="{FF2B5EF4-FFF2-40B4-BE49-F238E27FC236}">
                <a16:creationId xmlns:a16="http://schemas.microsoft.com/office/drawing/2014/main" id="{9694BB4D-F6DD-8605-0704-B8C46CED6AFC}"/>
              </a:ext>
            </a:extLst>
          </p:cNvPr>
          <p:cNvSpPr txBox="1"/>
          <p:nvPr/>
        </p:nvSpPr>
        <p:spPr>
          <a:xfrm>
            <a:off x="345440" y="1588226"/>
            <a:ext cx="2708656" cy="369332"/>
          </a:xfrm>
          <a:prstGeom prst="rect">
            <a:avLst/>
          </a:prstGeom>
          <a:noFill/>
        </p:spPr>
        <p:txBody>
          <a:bodyPr wrap="square">
            <a:spAutoFit/>
          </a:bodyPr>
          <a:lstStyle/>
          <a:p>
            <a:r>
              <a:rPr lang="fr-FR" b="1" dirty="0" err="1"/>
              <a:t>Turning</a:t>
            </a:r>
            <a:r>
              <a:rPr lang="fr-FR" b="1" dirty="0"/>
              <a:t> Origin</a:t>
            </a:r>
            <a:endParaRPr lang="fr-FR" dirty="0"/>
          </a:p>
        </p:txBody>
      </p:sp>
      <p:pic>
        <p:nvPicPr>
          <p:cNvPr id="9" name="Image 8">
            <a:extLst>
              <a:ext uri="{FF2B5EF4-FFF2-40B4-BE49-F238E27FC236}">
                <a16:creationId xmlns:a16="http://schemas.microsoft.com/office/drawing/2014/main" id="{2EA4457E-C14A-E820-C140-879AB8259FE5}"/>
              </a:ext>
            </a:extLst>
          </p:cNvPr>
          <p:cNvPicPr>
            <a:picLocks noChangeAspect="1"/>
          </p:cNvPicPr>
          <p:nvPr/>
        </p:nvPicPr>
        <p:blipFill rotWithShape="1">
          <a:blip r:embed="rId3"/>
          <a:srcRect l="29026" r="16402"/>
          <a:stretch/>
        </p:blipFill>
        <p:spPr>
          <a:xfrm>
            <a:off x="6764974" y="1897871"/>
            <a:ext cx="2699040" cy="4731949"/>
          </a:xfrm>
          <a:prstGeom prst="rect">
            <a:avLst/>
          </a:prstGeom>
        </p:spPr>
      </p:pic>
      <p:sp>
        <p:nvSpPr>
          <p:cNvPr id="10" name="ZoneTexte 9">
            <a:extLst>
              <a:ext uri="{FF2B5EF4-FFF2-40B4-BE49-F238E27FC236}">
                <a16:creationId xmlns:a16="http://schemas.microsoft.com/office/drawing/2014/main" id="{EE243469-35CF-A2E3-F807-0694C7D79997}"/>
              </a:ext>
            </a:extLst>
          </p:cNvPr>
          <p:cNvSpPr txBox="1"/>
          <p:nvPr/>
        </p:nvSpPr>
        <p:spPr>
          <a:xfrm>
            <a:off x="335359" y="1957558"/>
            <a:ext cx="6092336" cy="830997"/>
          </a:xfrm>
          <a:prstGeom prst="rect">
            <a:avLst/>
          </a:prstGeom>
          <a:noFill/>
        </p:spPr>
        <p:txBody>
          <a:bodyPr wrap="square">
            <a:spAutoFit/>
          </a:bodyPr>
          <a:lstStyle/>
          <a:p>
            <a:r>
              <a:rPr lang="fr-FR" sz="1600" dirty="0"/>
              <a:t>If a </a:t>
            </a:r>
            <a:r>
              <a:rPr lang="fr-FR" sz="1600" dirty="0" err="1"/>
              <a:t>rework</a:t>
            </a:r>
            <a:r>
              <a:rPr lang="fr-FR" sz="1600" dirty="0"/>
              <a:t> or return </a:t>
            </a:r>
            <a:r>
              <a:rPr lang="fr-FR" sz="1600" dirty="0" err="1"/>
              <a:t>is</a:t>
            </a:r>
            <a:r>
              <a:rPr lang="fr-FR" sz="1600" dirty="0"/>
              <a:t> </a:t>
            </a:r>
            <a:r>
              <a:rPr lang="fr-FR" sz="1600" dirty="0" err="1"/>
              <a:t>programmed</a:t>
            </a:r>
            <a:r>
              <a:rPr lang="fr-FR" sz="1600" dirty="0"/>
              <a:t> in the </a:t>
            </a:r>
            <a:r>
              <a:rPr lang="fr-FR" sz="1600" dirty="0" err="1"/>
              <a:t>workpiece</a:t>
            </a:r>
            <a:r>
              <a:rPr lang="fr-FR" sz="1600" dirty="0"/>
              <a:t>, the </a:t>
            </a:r>
            <a:r>
              <a:rPr lang="fr-FR" sz="1600" dirty="0" err="1"/>
              <a:t>screenshots</a:t>
            </a:r>
            <a:r>
              <a:rPr lang="fr-FR" sz="1600" dirty="0"/>
              <a:t> do not show </a:t>
            </a:r>
            <a:r>
              <a:rPr lang="fr-FR" sz="1600" dirty="0" err="1"/>
              <a:t>anymore</a:t>
            </a:r>
            <a:r>
              <a:rPr lang="fr-FR" sz="1600" dirty="0"/>
              <a:t> the 2 </a:t>
            </a:r>
            <a:r>
              <a:rPr lang="fr-FR" sz="1600" dirty="0" err="1"/>
              <a:t>origins</a:t>
            </a:r>
            <a:r>
              <a:rPr lang="fr-FR" sz="1600" dirty="0"/>
              <a:t> but </a:t>
            </a:r>
            <a:r>
              <a:rPr lang="fr-FR" sz="1600" dirty="0" err="1"/>
              <a:t>only</a:t>
            </a:r>
            <a:r>
              <a:rPr lang="fr-FR" sz="1600" dirty="0"/>
              <a:t> the </a:t>
            </a:r>
            <a:r>
              <a:rPr lang="fr-FR" sz="1600" dirty="0" err="1"/>
              <a:t>current</a:t>
            </a:r>
            <a:r>
              <a:rPr lang="fr-FR" sz="1600" dirty="0"/>
              <a:t> </a:t>
            </a:r>
            <a:r>
              <a:rPr lang="fr-FR" sz="1600" dirty="0" err="1"/>
              <a:t>origin</a:t>
            </a:r>
            <a:r>
              <a:rPr lang="fr-FR" sz="1600" dirty="0"/>
              <a:t>.</a:t>
            </a:r>
          </a:p>
          <a:p>
            <a:r>
              <a:rPr lang="fr-FR" sz="1600" dirty="0" err="1"/>
              <a:t>Same</a:t>
            </a:r>
            <a:r>
              <a:rPr lang="fr-FR" sz="1600" dirty="0"/>
              <a:t> </a:t>
            </a:r>
            <a:r>
              <a:rPr lang="fr-FR" sz="1600" dirty="0" err="1"/>
              <a:t>behaviour</a:t>
            </a:r>
            <a:r>
              <a:rPr lang="fr-FR" sz="1600" dirty="0"/>
              <a:t> </a:t>
            </a:r>
            <a:r>
              <a:rPr lang="fr-FR" sz="1600" dirty="0" err="1"/>
              <a:t>with</a:t>
            </a:r>
            <a:r>
              <a:rPr lang="fr-FR" sz="1600" dirty="0"/>
              <a:t> </a:t>
            </a:r>
            <a:r>
              <a:rPr lang="fr-FR" sz="1600" dirty="0" err="1"/>
              <a:t>milling</a:t>
            </a:r>
            <a:r>
              <a:rPr lang="fr-FR" sz="1600" dirty="0"/>
              <a:t> settings.</a:t>
            </a:r>
          </a:p>
        </p:txBody>
      </p:sp>
      <p:grpSp>
        <p:nvGrpSpPr>
          <p:cNvPr id="6" name="Groupe 5">
            <a:extLst>
              <a:ext uri="{FF2B5EF4-FFF2-40B4-BE49-F238E27FC236}">
                <a16:creationId xmlns:a16="http://schemas.microsoft.com/office/drawing/2014/main" id="{D867EBFC-3A0E-CC1E-9D97-E42CD2BFA06F}"/>
              </a:ext>
            </a:extLst>
          </p:cNvPr>
          <p:cNvGrpSpPr/>
          <p:nvPr/>
        </p:nvGrpSpPr>
        <p:grpSpPr>
          <a:xfrm>
            <a:off x="10901142" y="314548"/>
            <a:ext cx="845672" cy="809283"/>
            <a:chOff x="10127164" y="5361875"/>
            <a:chExt cx="737060" cy="700541"/>
          </a:xfrm>
        </p:grpSpPr>
        <p:sp>
          <p:nvSpPr>
            <p:cNvPr id="7" name="Rectangle : coins arrondis 6">
              <a:extLst>
                <a:ext uri="{FF2B5EF4-FFF2-40B4-BE49-F238E27FC236}">
                  <a16:creationId xmlns:a16="http://schemas.microsoft.com/office/drawing/2014/main" id="{5061EF7C-AA90-BCCF-7CEC-14B8366B1D26}"/>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a:extLst>
                <a:ext uri="{FF2B5EF4-FFF2-40B4-BE49-F238E27FC236}">
                  <a16:creationId xmlns:a16="http://schemas.microsoft.com/office/drawing/2014/main" id="{F77E4F02-EF9A-722B-BAA6-10BB4711DBCA}"/>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F64D30FD-05C3-6B76-12D9-DD25198FC103}"/>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38</a:t>
              </a:r>
              <a:endParaRPr lang="fr-FR" b="1" dirty="0">
                <a:solidFill>
                  <a:schemeClr val="bg1"/>
                </a:solidFill>
              </a:endParaRPr>
            </a:p>
          </p:txBody>
        </p:sp>
      </p:grpSp>
    </p:spTree>
    <p:extLst>
      <p:ext uri="{BB962C8B-B14F-4D97-AF65-F5344CB8AC3E}">
        <p14:creationId xmlns:p14="http://schemas.microsoft.com/office/powerpoint/2010/main" val="25304218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167928C9-487D-AEF4-E86F-F1C0BD985AD0}"/>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1BC47D79-63E5-7E15-9254-64CA9AC75EEC}"/>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5" name="ZoneTexte 4">
            <a:extLst>
              <a:ext uri="{FF2B5EF4-FFF2-40B4-BE49-F238E27FC236}">
                <a16:creationId xmlns:a16="http://schemas.microsoft.com/office/drawing/2014/main" id="{9694BB4D-F6DD-8605-0704-B8C46CED6AFC}"/>
              </a:ext>
            </a:extLst>
          </p:cNvPr>
          <p:cNvSpPr txBox="1"/>
          <p:nvPr/>
        </p:nvSpPr>
        <p:spPr>
          <a:xfrm>
            <a:off x="345440" y="1588226"/>
            <a:ext cx="1628215" cy="369332"/>
          </a:xfrm>
          <a:prstGeom prst="rect">
            <a:avLst/>
          </a:prstGeom>
          <a:noFill/>
        </p:spPr>
        <p:txBody>
          <a:bodyPr wrap="square">
            <a:spAutoFit/>
          </a:bodyPr>
          <a:lstStyle/>
          <a:p>
            <a:r>
              <a:rPr lang="fr-FR" b="1" dirty="0"/>
              <a:t>3D </a:t>
            </a:r>
            <a:r>
              <a:rPr lang="fr-FR" b="1" dirty="0" err="1"/>
              <a:t>Window</a:t>
            </a:r>
            <a:endParaRPr lang="fr-FR" dirty="0"/>
          </a:p>
        </p:txBody>
      </p:sp>
      <p:sp>
        <p:nvSpPr>
          <p:cNvPr id="8" name="ZoneTexte 7">
            <a:extLst>
              <a:ext uri="{FF2B5EF4-FFF2-40B4-BE49-F238E27FC236}">
                <a16:creationId xmlns:a16="http://schemas.microsoft.com/office/drawing/2014/main" id="{6A0F6C61-897C-410A-1C5A-2E94F7DB2D7B}"/>
              </a:ext>
            </a:extLst>
          </p:cNvPr>
          <p:cNvSpPr txBox="1"/>
          <p:nvPr/>
        </p:nvSpPr>
        <p:spPr>
          <a:xfrm>
            <a:off x="335359" y="2003670"/>
            <a:ext cx="11325504" cy="1815882"/>
          </a:xfrm>
          <a:prstGeom prst="rect">
            <a:avLst/>
          </a:prstGeom>
          <a:noFill/>
        </p:spPr>
        <p:txBody>
          <a:bodyPr wrap="square">
            <a:spAutoFit/>
          </a:bodyPr>
          <a:lstStyle/>
          <a:p>
            <a:r>
              <a:rPr lang="fr-FR" sz="1600" dirty="0" err="1"/>
              <a:t>Renew</a:t>
            </a:r>
            <a:r>
              <a:rPr lang="fr-FR" sz="1600" dirty="0"/>
              <a:t> the 3D </a:t>
            </a:r>
            <a:r>
              <a:rPr lang="fr-FR" sz="1600" dirty="0" err="1"/>
              <a:t>windows</a:t>
            </a:r>
            <a:r>
              <a:rPr lang="fr-FR" sz="1600" dirty="0"/>
              <a:t> management:</a:t>
            </a:r>
          </a:p>
          <a:p>
            <a:r>
              <a:rPr lang="fr-FR" sz="1600" dirty="0"/>
              <a:t>- new options in the </a:t>
            </a:r>
            <a:r>
              <a:rPr lang="fr-FR" sz="1600" dirty="0" err="1"/>
              <a:t>windows</a:t>
            </a:r>
            <a:r>
              <a:rPr lang="fr-FR" sz="1600" dirty="0"/>
              <a:t>-type "cycle" : </a:t>
            </a:r>
            <a:r>
              <a:rPr lang="fr-FR" sz="1600" b="1" dirty="0"/>
              <a:t>white background </a:t>
            </a:r>
            <a:r>
              <a:rPr lang="fr-FR" sz="1600" dirty="0"/>
              <a:t>and </a:t>
            </a:r>
            <a:r>
              <a:rPr lang="fr-FR" sz="1600" b="1" dirty="0" err="1"/>
              <a:t>automatic</a:t>
            </a:r>
            <a:r>
              <a:rPr lang="fr-FR" sz="1600" b="1" dirty="0"/>
              <a:t> </a:t>
            </a:r>
            <a:r>
              <a:rPr lang="fr-FR" sz="1600" b="1" dirty="0" err="1"/>
              <a:t>view</a:t>
            </a:r>
            <a:r>
              <a:rPr lang="fr-FR" sz="1600" dirty="0"/>
              <a:t>. This option enables to </a:t>
            </a:r>
            <a:r>
              <a:rPr lang="fr-FR" sz="1600" dirty="0" err="1"/>
              <a:t>get</a:t>
            </a:r>
            <a:r>
              <a:rPr lang="fr-FR" sz="1600" dirty="0"/>
              <a:t> screen captures </a:t>
            </a:r>
            <a:r>
              <a:rPr lang="fr-FR" sz="1600" dirty="0" err="1"/>
              <a:t>that</a:t>
            </a:r>
            <a:r>
              <a:rPr lang="fr-FR" sz="1600" dirty="0"/>
              <a:t> are </a:t>
            </a:r>
            <a:r>
              <a:rPr lang="fr-FR" sz="1600" dirty="0" err="1"/>
              <a:t>similar</a:t>
            </a:r>
            <a:r>
              <a:rPr lang="fr-FR" sz="1600" dirty="0"/>
              <a:t> to the </a:t>
            </a:r>
            <a:r>
              <a:rPr lang="fr-FR" sz="1600" dirty="0" err="1"/>
              <a:t>ones</a:t>
            </a:r>
            <a:r>
              <a:rPr lang="fr-FR" sz="1600" dirty="0"/>
              <a:t> </a:t>
            </a:r>
            <a:r>
              <a:rPr lang="fr-FR" sz="1600" dirty="0" err="1"/>
              <a:t>done</a:t>
            </a:r>
            <a:r>
              <a:rPr lang="fr-FR" sz="1600" dirty="0"/>
              <a:t> for standard documentation (</a:t>
            </a:r>
            <a:r>
              <a:rPr lang="fr-FR" sz="1600" dirty="0" err="1"/>
              <a:t>takes</a:t>
            </a:r>
            <a:r>
              <a:rPr lang="fr-FR" sz="1600" dirty="0"/>
              <a:t> </a:t>
            </a:r>
            <a:r>
              <a:rPr lang="fr-FR" sz="1600" dirty="0" err="1"/>
              <a:t>into</a:t>
            </a:r>
            <a:r>
              <a:rPr lang="fr-FR" sz="1600" dirty="0"/>
              <a:t> account the </a:t>
            </a:r>
            <a:r>
              <a:rPr lang="fr-FR" sz="1600" dirty="0" err="1"/>
              <a:t>workplane</a:t>
            </a:r>
            <a:r>
              <a:rPr lang="fr-FR" sz="1600" dirty="0"/>
              <a:t>).</a:t>
            </a:r>
          </a:p>
          <a:p>
            <a:r>
              <a:rPr lang="fr-FR" sz="1600" dirty="0"/>
              <a:t>- « </a:t>
            </a:r>
            <a:r>
              <a:rPr lang="fr-FR" sz="1600" b="1" dirty="0"/>
              <a:t>Layer of Setting </a:t>
            </a:r>
            <a:r>
              <a:rPr lang="fr-FR" sz="1600" dirty="0"/>
              <a:t>» has been </a:t>
            </a:r>
            <a:r>
              <a:rPr lang="fr-FR" sz="1600" dirty="0" err="1"/>
              <a:t>added</a:t>
            </a:r>
            <a:r>
              <a:rPr lang="fr-FR" sz="1600" dirty="0"/>
              <a:t>: enables to </a:t>
            </a:r>
            <a:r>
              <a:rPr lang="fr-FR" sz="1600" dirty="0" err="1"/>
              <a:t>generate</a:t>
            </a:r>
            <a:r>
              <a:rPr lang="fr-FR" sz="1600" dirty="0"/>
              <a:t> a ‘page break’ </a:t>
            </a:r>
            <a:r>
              <a:rPr lang="fr-FR" sz="1600" dirty="0" err="1"/>
              <a:t>when</a:t>
            </a:r>
            <a:r>
              <a:rPr lang="fr-FR" sz="1600" dirty="0"/>
              <a:t> </a:t>
            </a:r>
            <a:r>
              <a:rPr lang="fr-FR" sz="1600" dirty="0" err="1"/>
              <a:t>we</a:t>
            </a:r>
            <a:r>
              <a:rPr lang="fr-FR" sz="1600" dirty="0"/>
              <a:t> have a setting or a return of part. The </a:t>
            </a:r>
            <a:r>
              <a:rPr lang="fr-FR" sz="1600" dirty="0" err="1"/>
              <a:t>window</a:t>
            </a:r>
            <a:r>
              <a:rPr lang="fr-FR" sz="1600" dirty="0"/>
              <a:t> </a:t>
            </a:r>
            <a:r>
              <a:rPr lang="fr-FR" sz="1600" dirty="0" err="1"/>
              <a:t>is</a:t>
            </a:r>
            <a:r>
              <a:rPr lang="fr-FR" sz="1600" dirty="0"/>
              <a:t> </a:t>
            </a:r>
            <a:r>
              <a:rPr lang="fr-FR" sz="1600" dirty="0" err="1"/>
              <a:t>filled</a:t>
            </a:r>
            <a:r>
              <a:rPr lang="fr-FR" sz="1600" dirty="0"/>
              <a:t> </a:t>
            </a:r>
            <a:r>
              <a:rPr lang="fr-FR" sz="1600" dirty="0" err="1"/>
              <a:t>with</a:t>
            </a:r>
            <a:r>
              <a:rPr lang="fr-FR" sz="1600" dirty="0"/>
              <a:t> the layer of </a:t>
            </a:r>
            <a:r>
              <a:rPr lang="fr-FR" sz="1600" dirty="0" err="1"/>
              <a:t>same</a:t>
            </a:r>
            <a:r>
              <a:rPr lang="fr-FR" sz="1600" dirty="0"/>
              <a:t> </a:t>
            </a:r>
            <a:r>
              <a:rPr lang="fr-FR" sz="1600" dirty="0" err="1"/>
              <a:t>name</a:t>
            </a:r>
            <a:r>
              <a:rPr lang="fr-FR" sz="1600" dirty="0"/>
              <a:t> as the setting. For the original setting, </a:t>
            </a:r>
            <a:r>
              <a:rPr lang="fr-FR" sz="1600" dirty="0" err="1"/>
              <a:t>we</a:t>
            </a:r>
            <a:r>
              <a:rPr lang="fr-FR" sz="1600" dirty="0"/>
              <a:t> </a:t>
            </a:r>
            <a:r>
              <a:rPr lang="fr-FR" sz="1600" dirty="0" err="1"/>
              <a:t>will</a:t>
            </a:r>
            <a:r>
              <a:rPr lang="fr-FR" sz="1600" dirty="0"/>
              <a:t> use the layer </a:t>
            </a:r>
            <a:r>
              <a:rPr lang="fr-FR" sz="1600" dirty="0" err="1"/>
              <a:t>which</a:t>
            </a:r>
            <a:r>
              <a:rPr lang="fr-FR" sz="1600" dirty="0"/>
              <a:t> </a:t>
            </a:r>
            <a:r>
              <a:rPr lang="fr-FR" sz="1600" dirty="0" err="1"/>
              <a:t>name</a:t>
            </a:r>
            <a:r>
              <a:rPr lang="fr-FR" sz="1600" dirty="0"/>
              <a:t> </a:t>
            </a:r>
            <a:r>
              <a:rPr lang="fr-FR" sz="1600" dirty="0" err="1"/>
              <a:t>is</a:t>
            </a:r>
            <a:r>
              <a:rPr lang="fr-FR" sz="1600" dirty="0"/>
              <a:t> </a:t>
            </a:r>
            <a:r>
              <a:rPr lang="fr-FR" sz="1600" dirty="0" err="1"/>
              <a:t>defined</a:t>
            </a:r>
            <a:r>
              <a:rPr lang="fr-FR" sz="1600" dirty="0"/>
              <a:t> in the </a:t>
            </a:r>
            <a:r>
              <a:rPr lang="fr-FR" sz="1600" dirty="0" err="1"/>
              <a:t>dialog</a:t>
            </a:r>
            <a:r>
              <a:rPr lang="fr-FR" sz="1600" dirty="0"/>
              <a:t> box.</a:t>
            </a:r>
          </a:p>
          <a:p>
            <a:r>
              <a:rPr lang="fr-FR" sz="1600" dirty="0"/>
              <a:t>This </a:t>
            </a:r>
            <a:r>
              <a:rPr lang="fr-FR" sz="1600" dirty="0" err="1"/>
              <a:t>window</a:t>
            </a:r>
            <a:r>
              <a:rPr lang="fr-FR" sz="1600" dirty="0"/>
              <a:t> can </a:t>
            </a:r>
            <a:r>
              <a:rPr lang="fr-FR" sz="1600" dirty="0" err="1"/>
              <a:t>be</a:t>
            </a:r>
            <a:r>
              <a:rPr lang="fr-FR" sz="1600" dirty="0"/>
              <a:t> </a:t>
            </a:r>
            <a:r>
              <a:rPr lang="fr-FR" sz="1600" dirty="0" err="1"/>
              <a:t>used</a:t>
            </a:r>
            <a:r>
              <a:rPr lang="fr-FR" sz="1600" dirty="0"/>
              <a:t> in </a:t>
            </a:r>
            <a:r>
              <a:rPr lang="fr-FR" sz="1600" dirty="0" err="1"/>
              <a:t>another</a:t>
            </a:r>
            <a:r>
              <a:rPr lang="fr-FR" sz="1600" dirty="0"/>
              <a:t> situation: in case of </a:t>
            </a:r>
            <a:r>
              <a:rPr lang="fr-FR" sz="1600" dirty="0" err="1"/>
              <a:t>customer</a:t>
            </a:r>
            <a:r>
              <a:rPr lang="fr-FR" sz="1600" dirty="0"/>
              <a:t> </a:t>
            </a:r>
            <a:r>
              <a:rPr lang="fr-FR" sz="1600" dirty="0" err="1"/>
              <a:t>would</a:t>
            </a:r>
            <a:r>
              <a:rPr lang="fr-FR" sz="1600" dirty="0"/>
              <a:t> like to </a:t>
            </a:r>
            <a:r>
              <a:rPr lang="fr-FR" sz="1600" dirty="0" err="1"/>
              <a:t>complete</a:t>
            </a:r>
            <a:r>
              <a:rPr lang="fr-FR" sz="1600" dirty="0"/>
              <a:t> </a:t>
            </a:r>
            <a:r>
              <a:rPr lang="fr-FR" sz="1600" dirty="0" err="1"/>
              <a:t>his</a:t>
            </a:r>
            <a:r>
              <a:rPr lang="fr-FR" sz="1600" dirty="0"/>
              <a:t> </a:t>
            </a:r>
            <a:r>
              <a:rPr lang="fr-FR" sz="1600" dirty="0" err="1"/>
              <a:t>layout</a:t>
            </a:r>
            <a:r>
              <a:rPr lang="fr-FR" sz="1600" dirty="0"/>
              <a:t> design, </a:t>
            </a:r>
            <a:r>
              <a:rPr lang="fr-FR" sz="1600" dirty="0" err="1"/>
              <a:t>he</a:t>
            </a:r>
            <a:r>
              <a:rPr lang="fr-FR" sz="1600" dirty="0"/>
              <a:t> can set the </a:t>
            </a:r>
            <a:r>
              <a:rPr lang="fr-FR" sz="1600" dirty="0" err="1"/>
              <a:t>layout</a:t>
            </a:r>
            <a:r>
              <a:rPr lang="fr-FR" sz="1600" dirty="0"/>
              <a:t> design by putting </a:t>
            </a:r>
            <a:r>
              <a:rPr lang="fr-FR" sz="1600" dirty="0" err="1"/>
              <a:t>it</a:t>
            </a:r>
            <a:r>
              <a:rPr lang="fr-FR" sz="1600" dirty="0"/>
              <a:t> to a </a:t>
            </a:r>
            <a:r>
              <a:rPr lang="fr-FR" sz="1600" dirty="0" err="1"/>
              <a:t>dedicated</a:t>
            </a:r>
            <a:r>
              <a:rPr lang="fr-FR" sz="1600" dirty="0"/>
              <a:t> layer and </a:t>
            </a:r>
            <a:r>
              <a:rPr lang="fr-FR" sz="1600" dirty="0" err="1"/>
              <a:t>then</a:t>
            </a:r>
            <a:r>
              <a:rPr lang="fr-FR" sz="1600" dirty="0"/>
              <a:t> </a:t>
            </a:r>
            <a:r>
              <a:rPr lang="fr-FR" sz="1600" dirty="0" err="1"/>
              <a:t>add</a:t>
            </a:r>
            <a:r>
              <a:rPr lang="fr-FR" sz="1600" dirty="0"/>
              <a:t> information and </a:t>
            </a:r>
            <a:r>
              <a:rPr lang="fr-FR" sz="1600" dirty="0" err="1"/>
              <a:t>texts</a:t>
            </a:r>
            <a:r>
              <a:rPr lang="fr-FR" sz="1600" dirty="0"/>
              <a:t>… in the </a:t>
            </a:r>
            <a:r>
              <a:rPr lang="fr-FR" sz="1600" dirty="0" err="1"/>
              <a:t>same</a:t>
            </a:r>
            <a:r>
              <a:rPr lang="fr-FR" sz="1600" dirty="0"/>
              <a:t> layer.</a:t>
            </a:r>
          </a:p>
        </p:txBody>
      </p:sp>
      <p:pic>
        <p:nvPicPr>
          <p:cNvPr id="10" name="Image 9">
            <a:extLst>
              <a:ext uri="{FF2B5EF4-FFF2-40B4-BE49-F238E27FC236}">
                <a16:creationId xmlns:a16="http://schemas.microsoft.com/office/drawing/2014/main" id="{171C6702-3E07-9962-B139-031E5C4E5004}"/>
              </a:ext>
            </a:extLst>
          </p:cNvPr>
          <p:cNvPicPr>
            <a:picLocks noChangeAspect="1"/>
          </p:cNvPicPr>
          <p:nvPr/>
        </p:nvPicPr>
        <p:blipFill>
          <a:blip r:embed="rId3"/>
          <a:stretch>
            <a:fillRect/>
          </a:stretch>
        </p:blipFill>
        <p:spPr>
          <a:xfrm>
            <a:off x="2547890" y="4275751"/>
            <a:ext cx="9521543" cy="2506064"/>
          </a:xfrm>
          <a:prstGeom prst="rect">
            <a:avLst/>
          </a:prstGeom>
        </p:spPr>
      </p:pic>
      <p:sp>
        <p:nvSpPr>
          <p:cNvPr id="4" name="ZoneTexte 3">
            <a:extLst>
              <a:ext uri="{FF2B5EF4-FFF2-40B4-BE49-F238E27FC236}">
                <a16:creationId xmlns:a16="http://schemas.microsoft.com/office/drawing/2014/main" id="{5D0808DE-775B-7C3F-3D3B-CA00EE4F0003}"/>
              </a:ext>
            </a:extLst>
          </p:cNvPr>
          <p:cNvSpPr txBox="1"/>
          <p:nvPr/>
        </p:nvSpPr>
        <p:spPr>
          <a:xfrm>
            <a:off x="335359" y="773402"/>
            <a:ext cx="5545323" cy="646331"/>
          </a:xfrm>
          <a:prstGeom prst="rect">
            <a:avLst/>
          </a:prstGeom>
          <a:noFill/>
        </p:spPr>
        <p:txBody>
          <a:bodyPr wrap="square" rtlCol="0">
            <a:spAutoFit/>
          </a:bodyPr>
          <a:lstStyle/>
          <a:p>
            <a:r>
              <a:rPr lang="fr-FR" sz="3600" dirty="0">
                <a:latin typeface="Calibri" panose="020F0502020204030204" pitchFamily="34" charset="0"/>
              </a:rPr>
              <a:t>User Workshop Doc</a:t>
            </a:r>
          </a:p>
        </p:txBody>
      </p:sp>
      <p:sp>
        <p:nvSpPr>
          <p:cNvPr id="7" name="Rectangle 6">
            <a:extLst>
              <a:ext uri="{FF2B5EF4-FFF2-40B4-BE49-F238E27FC236}">
                <a16:creationId xmlns:a16="http://schemas.microsoft.com/office/drawing/2014/main" id="{AB0C954B-DC5E-635F-3E83-2500F5223901}"/>
              </a:ext>
            </a:extLst>
          </p:cNvPr>
          <p:cNvSpPr/>
          <p:nvPr/>
        </p:nvSpPr>
        <p:spPr>
          <a:xfrm rot="169151">
            <a:off x="9144739" y="1636359"/>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a:t>
            </a:r>
          </a:p>
        </p:txBody>
      </p:sp>
      <p:grpSp>
        <p:nvGrpSpPr>
          <p:cNvPr id="6" name="Groupe 5">
            <a:extLst>
              <a:ext uri="{FF2B5EF4-FFF2-40B4-BE49-F238E27FC236}">
                <a16:creationId xmlns:a16="http://schemas.microsoft.com/office/drawing/2014/main" id="{59560DB9-76CC-9714-03C6-D7171B965FAA}"/>
              </a:ext>
            </a:extLst>
          </p:cNvPr>
          <p:cNvGrpSpPr/>
          <p:nvPr/>
        </p:nvGrpSpPr>
        <p:grpSpPr>
          <a:xfrm>
            <a:off x="10901142" y="314548"/>
            <a:ext cx="845672" cy="809283"/>
            <a:chOff x="10127164" y="5361875"/>
            <a:chExt cx="737060" cy="700541"/>
          </a:xfrm>
        </p:grpSpPr>
        <p:sp>
          <p:nvSpPr>
            <p:cNvPr id="9" name="Rectangle : coins arrondis 8">
              <a:extLst>
                <a:ext uri="{FF2B5EF4-FFF2-40B4-BE49-F238E27FC236}">
                  <a16:creationId xmlns:a16="http://schemas.microsoft.com/office/drawing/2014/main" id="{A02B8488-066F-FFDE-5710-CA760890BA19}"/>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riangle isocèle 10">
              <a:extLst>
                <a:ext uri="{FF2B5EF4-FFF2-40B4-BE49-F238E27FC236}">
                  <a16:creationId xmlns:a16="http://schemas.microsoft.com/office/drawing/2014/main" id="{B56ABAD0-1B0E-302A-4F9B-2C0AC6313711}"/>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8C2B4415-FC05-2C60-4B0C-53E3665D7705}"/>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36</a:t>
              </a:r>
              <a:endParaRPr lang="fr-FR" b="1" dirty="0">
                <a:solidFill>
                  <a:schemeClr val="bg1"/>
                </a:solidFill>
              </a:endParaRPr>
            </a:p>
          </p:txBody>
        </p:sp>
      </p:grpSp>
    </p:spTree>
    <p:extLst>
      <p:ext uri="{BB962C8B-B14F-4D97-AF65-F5344CB8AC3E}">
        <p14:creationId xmlns:p14="http://schemas.microsoft.com/office/powerpoint/2010/main" val="3379667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 tableware, dishware, plate&#10;&#10;Description automatically generated">
            <a:extLst>
              <a:ext uri="{FF2B5EF4-FFF2-40B4-BE49-F238E27FC236}">
                <a16:creationId xmlns:a16="http://schemas.microsoft.com/office/drawing/2014/main" id="{167928C9-487D-AEF4-E86F-F1C0BD985AD0}"/>
              </a:ext>
            </a:extLst>
          </p:cNvPr>
          <p:cNvPicPr>
            <a:picLocks noChangeAspect="1"/>
          </p:cNvPicPr>
          <p:nvPr/>
        </p:nvPicPr>
        <p:blipFill>
          <a:blip r:embed="rId2"/>
          <a:stretch>
            <a:fillRect/>
          </a:stretch>
        </p:blipFill>
        <p:spPr>
          <a:xfrm>
            <a:off x="345440" y="6062416"/>
            <a:ext cx="1776904" cy="520405"/>
          </a:xfrm>
          <a:prstGeom prst="rect">
            <a:avLst/>
          </a:prstGeom>
        </p:spPr>
      </p:pic>
      <p:sp>
        <p:nvSpPr>
          <p:cNvPr id="3" name="Title 1">
            <a:extLst>
              <a:ext uri="{FF2B5EF4-FFF2-40B4-BE49-F238E27FC236}">
                <a16:creationId xmlns:a16="http://schemas.microsoft.com/office/drawing/2014/main" id="{1BC47D79-63E5-7E15-9254-64CA9AC75EEC}"/>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10" name="ZoneTexte 9">
            <a:extLst>
              <a:ext uri="{FF2B5EF4-FFF2-40B4-BE49-F238E27FC236}">
                <a16:creationId xmlns:a16="http://schemas.microsoft.com/office/drawing/2014/main" id="{406917DC-0EF9-11B5-6C9A-995949F84EF5}"/>
              </a:ext>
            </a:extLst>
          </p:cNvPr>
          <p:cNvSpPr txBox="1"/>
          <p:nvPr/>
        </p:nvSpPr>
        <p:spPr>
          <a:xfrm>
            <a:off x="345440" y="1588226"/>
            <a:ext cx="1367950" cy="369332"/>
          </a:xfrm>
          <a:prstGeom prst="rect">
            <a:avLst/>
          </a:prstGeom>
          <a:noFill/>
        </p:spPr>
        <p:txBody>
          <a:bodyPr wrap="square">
            <a:spAutoFit/>
          </a:bodyPr>
          <a:lstStyle/>
          <a:p>
            <a:r>
              <a:rPr lang="fr-FR" b="1"/>
              <a:t>Tables</a:t>
            </a:r>
            <a:endParaRPr lang="fr-FR"/>
          </a:p>
        </p:txBody>
      </p:sp>
      <p:sp>
        <p:nvSpPr>
          <p:cNvPr id="13" name="ZoneTexte 12">
            <a:extLst>
              <a:ext uri="{FF2B5EF4-FFF2-40B4-BE49-F238E27FC236}">
                <a16:creationId xmlns:a16="http://schemas.microsoft.com/office/drawing/2014/main" id="{ABCA2465-4330-53A0-FB74-DD69797AEE90}"/>
              </a:ext>
            </a:extLst>
          </p:cNvPr>
          <p:cNvSpPr txBox="1"/>
          <p:nvPr/>
        </p:nvSpPr>
        <p:spPr>
          <a:xfrm>
            <a:off x="6413916" y="2011290"/>
            <a:ext cx="5432644" cy="1077218"/>
          </a:xfrm>
          <a:prstGeom prst="rect">
            <a:avLst/>
          </a:prstGeom>
          <a:noFill/>
        </p:spPr>
        <p:txBody>
          <a:bodyPr wrap="square">
            <a:spAutoFit/>
          </a:bodyPr>
          <a:lstStyle/>
          <a:p>
            <a:r>
              <a:rPr lang="fr-FR" sz="1600" b="1" dirty="0" err="1"/>
              <a:t>Hatchings</a:t>
            </a:r>
            <a:r>
              <a:rPr lang="fr-FR" sz="1600" dirty="0"/>
              <a:t> can </a:t>
            </a:r>
            <a:r>
              <a:rPr lang="fr-FR" sz="1600" dirty="0" err="1"/>
              <a:t>be</a:t>
            </a:r>
            <a:r>
              <a:rPr lang="fr-FR" sz="1600" dirty="0"/>
              <a:t> </a:t>
            </a:r>
            <a:r>
              <a:rPr lang="fr-FR" sz="1600" dirty="0" err="1"/>
              <a:t>saved</a:t>
            </a:r>
            <a:r>
              <a:rPr lang="fr-FR" sz="1600" dirty="0"/>
              <a:t> </a:t>
            </a:r>
            <a:r>
              <a:rPr lang="fr-FR" sz="1600" dirty="0" err="1"/>
              <a:t>into</a:t>
            </a:r>
            <a:r>
              <a:rPr lang="fr-FR" sz="1600" dirty="0"/>
              <a:t> User documents *.DMOD.</a:t>
            </a:r>
          </a:p>
          <a:p>
            <a:r>
              <a:rPr lang="fr-FR" sz="1600" dirty="0"/>
              <a:t>The </a:t>
            </a:r>
            <a:r>
              <a:rPr lang="fr-FR" sz="1600" dirty="0" err="1"/>
              <a:t>consequence</a:t>
            </a:r>
            <a:r>
              <a:rPr lang="fr-FR" sz="1600" dirty="0"/>
              <a:t> </a:t>
            </a:r>
            <a:r>
              <a:rPr lang="fr-FR" sz="1600" dirty="0" err="1"/>
              <a:t>is</a:t>
            </a:r>
            <a:r>
              <a:rPr lang="fr-FR" sz="1600" dirty="0"/>
              <a:t> </a:t>
            </a:r>
            <a:r>
              <a:rPr lang="fr-FR" sz="1600" dirty="0" err="1"/>
              <a:t>being</a:t>
            </a:r>
            <a:r>
              <a:rPr lang="fr-FR" sz="1600" dirty="0"/>
              <a:t> able to </a:t>
            </a:r>
            <a:r>
              <a:rPr lang="fr-FR" sz="1600" b="1" dirty="0" err="1"/>
              <a:t>give</a:t>
            </a:r>
            <a:r>
              <a:rPr lang="fr-FR" sz="1600" b="1" dirty="0"/>
              <a:t> </a:t>
            </a:r>
            <a:r>
              <a:rPr lang="fr-FR" sz="1600" b="1" dirty="0" err="1"/>
              <a:t>colors</a:t>
            </a:r>
            <a:r>
              <a:rPr lang="fr-FR" sz="1600" b="1" dirty="0"/>
              <a:t> to the </a:t>
            </a:r>
            <a:r>
              <a:rPr lang="fr-FR" sz="1600" b="1" dirty="0" err="1"/>
              <a:t>cells</a:t>
            </a:r>
            <a:r>
              <a:rPr lang="fr-FR" sz="1600" b="1" dirty="0"/>
              <a:t>, </a:t>
            </a:r>
            <a:r>
              <a:rPr lang="fr-FR" sz="1600" b="1" dirty="0" err="1"/>
              <a:t>lines</a:t>
            </a:r>
            <a:r>
              <a:rPr lang="fr-FR" sz="1600" b="1" dirty="0"/>
              <a:t> and </a:t>
            </a:r>
            <a:r>
              <a:rPr lang="fr-FR" sz="1600" b="1" dirty="0" err="1"/>
              <a:t>columns</a:t>
            </a:r>
            <a:r>
              <a:rPr lang="fr-FR" sz="1600" b="1" dirty="0"/>
              <a:t> of tables</a:t>
            </a:r>
            <a:r>
              <a:rPr lang="fr-FR" sz="1600" dirty="0"/>
              <a:t>. For </a:t>
            </a:r>
            <a:r>
              <a:rPr lang="fr-FR" sz="1600" dirty="0" err="1"/>
              <a:t>this</a:t>
            </a:r>
            <a:r>
              <a:rPr lang="fr-FR" sz="1600" dirty="0"/>
              <a:t> </a:t>
            </a:r>
            <a:r>
              <a:rPr lang="fr-FR" sz="1600" dirty="0" err="1"/>
              <a:t>create</a:t>
            </a:r>
            <a:r>
              <a:rPr lang="fr-FR" sz="1600" dirty="0"/>
              <a:t> </a:t>
            </a:r>
            <a:r>
              <a:rPr lang="fr-FR" sz="1600" dirty="0" err="1"/>
              <a:t>geometry</a:t>
            </a:r>
            <a:r>
              <a:rPr lang="fr-FR" sz="1600" dirty="0"/>
              <a:t> by picking </a:t>
            </a:r>
            <a:r>
              <a:rPr lang="fr-FR" sz="1600" dirty="0" err="1"/>
              <a:t>cells</a:t>
            </a:r>
            <a:r>
              <a:rPr lang="fr-FR" sz="1600" dirty="0"/>
              <a:t> of the table and </a:t>
            </a:r>
            <a:r>
              <a:rPr lang="fr-FR" sz="1600" dirty="0" err="1"/>
              <a:t>create</a:t>
            </a:r>
            <a:r>
              <a:rPr lang="fr-FR" sz="1600" dirty="0"/>
              <a:t> </a:t>
            </a:r>
            <a:r>
              <a:rPr lang="fr-FR" sz="1600" dirty="0" err="1"/>
              <a:t>hatchings</a:t>
            </a:r>
            <a:r>
              <a:rPr lang="fr-FR" sz="1600" dirty="0"/>
              <a:t> on </a:t>
            </a:r>
            <a:r>
              <a:rPr lang="fr-FR" sz="1600" dirty="0" err="1"/>
              <a:t>this</a:t>
            </a:r>
            <a:r>
              <a:rPr lang="fr-FR" sz="1600" dirty="0"/>
              <a:t> </a:t>
            </a:r>
            <a:r>
              <a:rPr lang="fr-FR" sz="1600" dirty="0" err="1"/>
              <a:t>geometry</a:t>
            </a:r>
            <a:r>
              <a:rPr lang="fr-FR" sz="1600" dirty="0"/>
              <a:t>.</a:t>
            </a:r>
          </a:p>
        </p:txBody>
      </p:sp>
      <p:pic>
        <p:nvPicPr>
          <p:cNvPr id="15" name="Image 14">
            <a:extLst>
              <a:ext uri="{FF2B5EF4-FFF2-40B4-BE49-F238E27FC236}">
                <a16:creationId xmlns:a16="http://schemas.microsoft.com/office/drawing/2014/main" id="{F2C46741-2C34-F137-F922-BD786C638479}"/>
              </a:ext>
            </a:extLst>
          </p:cNvPr>
          <p:cNvPicPr>
            <a:picLocks noChangeAspect="1"/>
          </p:cNvPicPr>
          <p:nvPr/>
        </p:nvPicPr>
        <p:blipFill>
          <a:blip r:embed="rId3"/>
          <a:stretch>
            <a:fillRect/>
          </a:stretch>
        </p:blipFill>
        <p:spPr>
          <a:xfrm>
            <a:off x="6434737" y="3142240"/>
            <a:ext cx="3003839" cy="2273175"/>
          </a:xfrm>
          <a:prstGeom prst="rect">
            <a:avLst/>
          </a:prstGeom>
        </p:spPr>
      </p:pic>
      <p:sp>
        <p:nvSpPr>
          <p:cNvPr id="17" name="ZoneTexte 16">
            <a:extLst>
              <a:ext uri="{FF2B5EF4-FFF2-40B4-BE49-F238E27FC236}">
                <a16:creationId xmlns:a16="http://schemas.microsoft.com/office/drawing/2014/main" id="{87E1F130-D18B-BE57-9674-9E58B8B634E9}"/>
              </a:ext>
            </a:extLst>
          </p:cNvPr>
          <p:cNvSpPr txBox="1"/>
          <p:nvPr/>
        </p:nvSpPr>
        <p:spPr>
          <a:xfrm>
            <a:off x="345440" y="2011290"/>
            <a:ext cx="5767827" cy="830997"/>
          </a:xfrm>
          <a:prstGeom prst="rect">
            <a:avLst/>
          </a:prstGeom>
          <a:noFill/>
        </p:spPr>
        <p:txBody>
          <a:bodyPr wrap="square" rtlCol="0">
            <a:spAutoFit/>
          </a:bodyPr>
          <a:lstStyle/>
          <a:p>
            <a:r>
              <a:rPr lang="fr-FR" sz="1600" b="1" dirty="0" err="1"/>
              <a:t>Renew</a:t>
            </a:r>
            <a:r>
              <a:rPr lang="fr-FR" sz="1600" b="1" dirty="0"/>
              <a:t> of tables </a:t>
            </a:r>
            <a:r>
              <a:rPr lang="fr-FR" sz="1600" b="1" dirty="0" err="1"/>
              <a:t>creation</a:t>
            </a:r>
            <a:r>
              <a:rPr lang="fr-FR" sz="1600" b="1" dirty="0"/>
              <a:t> </a:t>
            </a:r>
            <a:r>
              <a:rPr lang="fr-FR" sz="1600" dirty="0" err="1"/>
              <a:t>with</a:t>
            </a:r>
            <a:r>
              <a:rPr lang="fr-FR" sz="1600" dirty="0"/>
              <a:t> a </a:t>
            </a:r>
            <a:r>
              <a:rPr lang="fr-FR" sz="1600" dirty="0" err="1"/>
              <a:t>dialog</a:t>
            </a:r>
            <a:r>
              <a:rPr lang="fr-FR" sz="1600" dirty="0"/>
              <a:t>.</a:t>
            </a:r>
          </a:p>
          <a:p>
            <a:r>
              <a:rPr lang="fr-FR" sz="1600" dirty="0"/>
              <a:t>Once on the screen </a:t>
            </a:r>
            <a:r>
              <a:rPr lang="fr-FR" sz="1600" dirty="0" err="1"/>
              <a:t>we</a:t>
            </a:r>
            <a:r>
              <a:rPr lang="fr-FR" sz="1600" dirty="0"/>
              <a:t> can </a:t>
            </a:r>
            <a:r>
              <a:rPr lang="fr-FR" sz="1600" dirty="0" err="1"/>
              <a:t>add</a:t>
            </a:r>
            <a:r>
              <a:rPr lang="fr-FR" sz="1600" dirty="0"/>
              <a:t> and </a:t>
            </a:r>
            <a:r>
              <a:rPr lang="fr-FR" sz="1600" dirty="0" err="1"/>
              <a:t>delete</a:t>
            </a:r>
            <a:r>
              <a:rPr lang="fr-FR" sz="1600" dirty="0"/>
              <a:t> </a:t>
            </a:r>
            <a:r>
              <a:rPr lang="fr-FR" sz="1600" dirty="0" err="1"/>
              <a:t>lines</a:t>
            </a:r>
            <a:r>
              <a:rPr lang="fr-FR" sz="1600" dirty="0"/>
              <a:t> and </a:t>
            </a:r>
            <a:r>
              <a:rPr lang="fr-FR" sz="1600" dirty="0" err="1"/>
              <a:t>columns</a:t>
            </a:r>
            <a:r>
              <a:rPr lang="fr-FR" sz="1600" dirty="0"/>
              <a:t>.</a:t>
            </a:r>
          </a:p>
          <a:p>
            <a:r>
              <a:rPr lang="fr-FR" sz="1600" dirty="0" err="1"/>
              <a:t>Then</a:t>
            </a:r>
            <a:r>
              <a:rPr lang="fr-FR" sz="1600" dirty="0"/>
              <a:t> </a:t>
            </a:r>
            <a:r>
              <a:rPr lang="fr-FR" sz="1600" dirty="0" err="1"/>
              <a:t>Validate</a:t>
            </a:r>
            <a:r>
              <a:rPr lang="fr-FR" sz="1600" dirty="0"/>
              <a:t> and run the command </a:t>
            </a:r>
            <a:r>
              <a:rPr lang="fr-FR" sz="1600" dirty="0" err="1"/>
              <a:t>again</a:t>
            </a:r>
            <a:r>
              <a:rPr lang="fr-FR" sz="1600" dirty="0"/>
              <a:t> to start </a:t>
            </a:r>
            <a:r>
              <a:rPr lang="fr-FR" sz="1600" dirty="0" err="1"/>
              <a:t>another</a:t>
            </a:r>
            <a:r>
              <a:rPr lang="fr-FR" sz="1600" dirty="0"/>
              <a:t> table.</a:t>
            </a:r>
          </a:p>
        </p:txBody>
      </p:sp>
      <p:pic>
        <p:nvPicPr>
          <p:cNvPr id="19" name="Image 18">
            <a:extLst>
              <a:ext uri="{FF2B5EF4-FFF2-40B4-BE49-F238E27FC236}">
                <a16:creationId xmlns:a16="http://schemas.microsoft.com/office/drawing/2014/main" id="{28BA4733-8A81-8EB1-6CBF-6D62482C568F}"/>
              </a:ext>
            </a:extLst>
          </p:cNvPr>
          <p:cNvPicPr>
            <a:picLocks noChangeAspect="1"/>
          </p:cNvPicPr>
          <p:nvPr/>
        </p:nvPicPr>
        <p:blipFill>
          <a:blip r:embed="rId4"/>
          <a:stretch>
            <a:fillRect/>
          </a:stretch>
        </p:blipFill>
        <p:spPr>
          <a:xfrm>
            <a:off x="482843" y="3130114"/>
            <a:ext cx="4243066" cy="1913859"/>
          </a:xfrm>
          <a:prstGeom prst="rect">
            <a:avLst/>
          </a:prstGeom>
        </p:spPr>
      </p:pic>
      <p:sp>
        <p:nvSpPr>
          <p:cNvPr id="7" name="ZoneTexte 6">
            <a:extLst>
              <a:ext uri="{FF2B5EF4-FFF2-40B4-BE49-F238E27FC236}">
                <a16:creationId xmlns:a16="http://schemas.microsoft.com/office/drawing/2014/main" id="{4DD130D9-78E0-0506-295C-5DF41770EEF9}"/>
              </a:ext>
            </a:extLst>
          </p:cNvPr>
          <p:cNvSpPr txBox="1"/>
          <p:nvPr/>
        </p:nvSpPr>
        <p:spPr>
          <a:xfrm>
            <a:off x="335359" y="773402"/>
            <a:ext cx="5545323" cy="646331"/>
          </a:xfrm>
          <a:prstGeom prst="rect">
            <a:avLst/>
          </a:prstGeom>
          <a:noFill/>
        </p:spPr>
        <p:txBody>
          <a:bodyPr wrap="square" rtlCol="0">
            <a:spAutoFit/>
          </a:bodyPr>
          <a:lstStyle/>
          <a:p>
            <a:r>
              <a:rPr lang="fr-FR" sz="3600" dirty="0">
                <a:latin typeface="Calibri" panose="020F0502020204030204" pitchFamily="34" charset="0"/>
              </a:rPr>
              <a:t>User Workshop Doc</a:t>
            </a:r>
          </a:p>
        </p:txBody>
      </p:sp>
      <p:sp>
        <p:nvSpPr>
          <p:cNvPr id="4" name="ZoneTexte 3">
            <a:extLst>
              <a:ext uri="{FF2B5EF4-FFF2-40B4-BE49-F238E27FC236}">
                <a16:creationId xmlns:a16="http://schemas.microsoft.com/office/drawing/2014/main" id="{8E83863F-CC5E-ABB7-7F3C-94FC16F3BE61}"/>
              </a:ext>
            </a:extLst>
          </p:cNvPr>
          <p:cNvSpPr txBox="1"/>
          <p:nvPr/>
        </p:nvSpPr>
        <p:spPr>
          <a:xfrm>
            <a:off x="6434737" y="1588226"/>
            <a:ext cx="1367950" cy="369332"/>
          </a:xfrm>
          <a:prstGeom prst="rect">
            <a:avLst/>
          </a:prstGeom>
          <a:noFill/>
        </p:spPr>
        <p:txBody>
          <a:bodyPr wrap="square">
            <a:spAutoFit/>
          </a:bodyPr>
          <a:lstStyle/>
          <a:p>
            <a:r>
              <a:rPr lang="fr-FR" b="1"/>
              <a:t>Tables</a:t>
            </a:r>
            <a:endParaRPr lang="fr-FR"/>
          </a:p>
        </p:txBody>
      </p:sp>
      <p:grpSp>
        <p:nvGrpSpPr>
          <p:cNvPr id="5" name="Groupe 4">
            <a:extLst>
              <a:ext uri="{FF2B5EF4-FFF2-40B4-BE49-F238E27FC236}">
                <a16:creationId xmlns:a16="http://schemas.microsoft.com/office/drawing/2014/main" id="{A96840CB-9EAF-F95B-959E-3395C2FB4DA2}"/>
              </a:ext>
            </a:extLst>
          </p:cNvPr>
          <p:cNvGrpSpPr/>
          <p:nvPr/>
        </p:nvGrpSpPr>
        <p:grpSpPr>
          <a:xfrm>
            <a:off x="10901142" y="314548"/>
            <a:ext cx="845672" cy="809283"/>
            <a:chOff x="10127164" y="5361875"/>
            <a:chExt cx="737060" cy="700541"/>
          </a:xfrm>
        </p:grpSpPr>
        <p:sp>
          <p:nvSpPr>
            <p:cNvPr id="6" name="Rectangle : coins arrondis 5">
              <a:extLst>
                <a:ext uri="{FF2B5EF4-FFF2-40B4-BE49-F238E27FC236}">
                  <a16:creationId xmlns:a16="http://schemas.microsoft.com/office/drawing/2014/main" id="{2B5AC639-BECC-554A-933C-4118C2B79316}"/>
                </a:ext>
              </a:extLst>
            </p:cNvPr>
            <p:cNvSpPr/>
            <p:nvPr/>
          </p:nvSpPr>
          <p:spPr>
            <a:xfrm>
              <a:off x="10183169" y="5361875"/>
              <a:ext cx="681055" cy="700541"/>
            </a:xfrm>
            <a:prstGeom prst="roundRect">
              <a:avLst>
                <a:gd name="adj" fmla="val 9797"/>
              </a:avLst>
            </a:prstGeom>
            <a:solidFill>
              <a:srgbClr val="FFE1E1"/>
            </a:solidFill>
            <a:ln w="38100">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a:extLst>
                <a:ext uri="{FF2B5EF4-FFF2-40B4-BE49-F238E27FC236}">
                  <a16:creationId xmlns:a16="http://schemas.microsoft.com/office/drawing/2014/main" id="{6D1A51D5-C7C3-F158-6C83-35FBD055B005}"/>
                </a:ext>
              </a:extLst>
            </p:cNvPr>
            <p:cNvSpPr/>
            <p:nvPr/>
          </p:nvSpPr>
          <p:spPr>
            <a:xfrm rot="19763990">
              <a:off x="10127164" y="5398137"/>
              <a:ext cx="592818" cy="492950"/>
            </a:xfrm>
            <a:prstGeom prst="triangle">
              <a:avLst/>
            </a:prstGeom>
            <a:solidFill>
              <a:srgbClr val="002A7E"/>
            </a:solidFill>
            <a:ln>
              <a:solidFill>
                <a:srgbClr val="002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6AE99BE9-8E17-59DA-217D-EA8B773AAAFD}"/>
                </a:ext>
              </a:extLst>
            </p:cNvPr>
            <p:cNvSpPr txBox="1"/>
            <p:nvPr/>
          </p:nvSpPr>
          <p:spPr>
            <a:xfrm>
              <a:off x="10253773" y="5520166"/>
              <a:ext cx="445163" cy="399632"/>
            </a:xfrm>
            <a:prstGeom prst="rect">
              <a:avLst/>
            </a:prstGeom>
            <a:noFill/>
          </p:spPr>
          <p:txBody>
            <a:bodyPr wrap="square" rtlCol="0">
              <a:spAutoFit/>
            </a:bodyPr>
            <a:lstStyle/>
            <a:p>
              <a:r>
                <a:rPr lang="fr-FR" sz="2400" b="1" dirty="0">
                  <a:solidFill>
                    <a:schemeClr val="bg1"/>
                  </a:solidFill>
                </a:rPr>
                <a:t>36</a:t>
              </a:r>
              <a:endParaRPr lang="fr-FR" b="1" dirty="0">
                <a:solidFill>
                  <a:schemeClr val="bg1"/>
                </a:solidFill>
              </a:endParaRPr>
            </a:p>
          </p:txBody>
        </p:sp>
      </p:grpSp>
    </p:spTree>
    <p:extLst>
      <p:ext uri="{BB962C8B-B14F-4D97-AF65-F5344CB8AC3E}">
        <p14:creationId xmlns:p14="http://schemas.microsoft.com/office/powerpoint/2010/main" val="22737342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69320F-9B3A-4B30-7284-E4E72FE17012}"/>
              </a:ext>
            </a:extLst>
          </p:cNvPr>
          <p:cNvSpPr txBox="1">
            <a:spLocks noChangeArrowheads="1"/>
          </p:cNvSpPr>
          <p:nvPr/>
        </p:nvSpPr>
        <p:spPr bwMode="auto">
          <a:xfrm>
            <a:off x="345440" y="228180"/>
            <a:ext cx="1047427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70000"/>
              </a:lnSpc>
            </a:pPr>
            <a:r>
              <a:rPr lang="en-GB" altLang="en-MU" sz="4000">
                <a:solidFill>
                  <a:srgbClr val="FA000A"/>
                </a:solidFill>
                <a:latin typeface="Sony Sketch GO2" panose="020B0603020104020203" pitchFamily="34" charset="0"/>
                <a:cs typeface="Sony Sketch GO2" panose="020B0603020104020203" pitchFamily="34" charset="0"/>
              </a:rPr>
              <a:t>GO2cam V6.10 </a:t>
            </a:r>
            <a:r>
              <a:rPr lang="en-GB" altLang="en-MU" sz="4000">
                <a:latin typeface="Sony Sketch GO2" panose="020B0603020104020203" pitchFamily="34" charset="0"/>
                <a:cs typeface="Sony Sketch GO2" panose="020B0603020104020203" pitchFamily="34" charset="0"/>
              </a:rPr>
              <a:t>New Features</a:t>
            </a:r>
            <a:endParaRPr lang="en-MU" altLang="en-MU">
              <a:latin typeface="Sony Sketch GO2" panose="020B0603020104020203" pitchFamily="34" charset="0"/>
              <a:cs typeface="Sony Sketch GO2" panose="020B0603020104020203" pitchFamily="34" charset="0"/>
            </a:endParaRPr>
          </a:p>
        </p:txBody>
      </p:sp>
      <p:sp>
        <p:nvSpPr>
          <p:cNvPr id="5" name="ZoneTexte 4">
            <a:extLst>
              <a:ext uri="{FF2B5EF4-FFF2-40B4-BE49-F238E27FC236}">
                <a16:creationId xmlns:a16="http://schemas.microsoft.com/office/drawing/2014/main" id="{02785117-572F-6581-3D5C-083356C0A348}"/>
              </a:ext>
            </a:extLst>
          </p:cNvPr>
          <p:cNvSpPr txBox="1"/>
          <p:nvPr/>
        </p:nvSpPr>
        <p:spPr>
          <a:xfrm>
            <a:off x="335360" y="809978"/>
            <a:ext cx="7776864" cy="646331"/>
          </a:xfrm>
          <a:prstGeom prst="rect">
            <a:avLst/>
          </a:prstGeom>
          <a:noFill/>
        </p:spPr>
        <p:txBody>
          <a:bodyPr wrap="square" rtlCol="0">
            <a:spAutoFit/>
          </a:bodyPr>
          <a:lstStyle/>
          <a:p>
            <a:r>
              <a:rPr lang="fr-FR" sz="3600" dirty="0">
                <a:latin typeface="Calibri" panose="020F0502020204030204" pitchFamily="34" charset="0"/>
              </a:rPr>
              <a:t>NC Output</a:t>
            </a:r>
          </a:p>
        </p:txBody>
      </p:sp>
      <p:sp>
        <p:nvSpPr>
          <p:cNvPr id="18" name="ZoneTexte 17">
            <a:extLst>
              <a:ext uri="{FF2B5EF4-FFF2-40B4-BE49-F238E27FC236}">
                <a16:creationId xmlns:a16="http://schemas.microsoft.com/office/drawing/2014/main" id="{1A7EDF17-AD53-5440-C8B6-839B3895852A}"/>
              </a:ext>
            </a:extLst>
          </p:cNvPr>
          <p:cNvSpPr txBox="1"/>
          <p:nvPr/>
        </p:nvSpPr>
        <p:spPr>
          <a:xfrm>
            <a:off x="345440" y="1558565"/>
            <a:ext cx="3866637" cy="369332"/>
          </a:xfrm>
          <a:prstGeom prst="rect">
            <a:avLst/>
          </a:prstGeom>
          <a:noFill/>
        </p:spPr>
        <p:txBody>
          <a:bodyPr wrap="square" rtlCol="0">
            <a:spAutoFit/>
          </a:bodyPr>
          <a:lstStyle/>
          <a:p>
            <a:r>
              <a:rPr lang="fr-FR" b="1" dirty="0"/>
              <a:t>Extra </a:t>
            </a:r>
            <a:r>
              <a:rPr lang="fr-FR" b="1" dirty="0" err="1"/>
              <a:t>Parameters</a:t>
            </a:r>
            <a:r>
              <a:rPr lang="fr-FR" b="1" dirty="0"/>
              <a:t> for Post-Processor</a:t>
            </a:r>
          </a:p>
        </p:txBody>
      </p:sp>
      <p:pic>
        <p:nvPicPr>
          <p:cNvPr id="22" name="Image 21">
            <a:extLst>
              <a:ext uri="{FF2B5EF4-FFF2-40B4-BE49-F238E27FC236}">
                <a16:creationId xmlns:a16="http://schemas.microsoft.com/office/drawing/2014/main" id="{B47FA1E2-C2A9-8C97-8DDD-40C522596D83}"/>
              </a:ext>
            </a:extLst>
          </p:cNvPr>
          <p:cNvPicPr>
            <a:picLocks noChangeAspect="1"/>
          </p:cNvPicPr>
          <p:nvPr/>
        </p:nvPicPr>
        <p:blipFill rotWithShape="1">
          <a:blip r:embed="rId2"/>
          <a:srcRect l="878" t="1748" b="3405"/>
          <a:stretch/>
        </p:blipFill>
        <p:spPr>
          <a:xfrm>
            <a:off x="4497423" y="3488561"/>
            <a:ext cx="4367356" cy="3368835"/>
          </a:xfrm>
          <a:prstGeom prst="rect">
            <a:avLst/>
          </a:prstGeom>
        </p:spPr>
      </p:pic>
      <p:sp>
        <p:nvSpPr>
          <p:cNvPr id="6" name="Rectangle 5">
            <a:extLst>
              <a:ext uri="{FF2B5EF4-FFF2-40B4-BE49-F238E27FC236}">
                <a16:creationId xmlns:a16="http://schemas.microsoft.com/office/drawing/2014/main" id="{F3B117C9-3C25-52CB-628B-CEE4A1CD3F12}"/>
              </a:ext>
            </a:extLst>
          </p:cNvPr>
          <p:cNvSpPr/>
          <p:nvPr/>
        </p:nvSpPr>
        <p:spPr>
          <a:xfrm>
            <a:off x="8270113" y="1685021"/>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rgbClr val="C00000"/>
                </a:solidFill>
              </a:rPr>
              <a:t>Jinfo</a:t>
            </a:r>
            <a:r>
              <a:rPr lang="fr-FR" dirty="0">
                <a:solidFill>
                  <a:srgbClr val="C00000"/>
                </a:solidFill>
              </a:rPr>
              <a:t> - </a:t>
            </a:r>
            <a:r>
              <a:rPr lang="fr-FR" b="1" dirty="0">
                <a:solidFill>
                  <a:srgbClr val="C00000"/>
                </a:solidFill>
              </a:rPr>
              <a:t>15023</a:t>
            </a:r>
          </a:p>
        </p:txBody>
      </p:sp>
      <p:sp>
        <p:nvSpPr>
          <p:cNvPr id="7" name="Rectangle 6">
            <a:extLst>
              <a:ext uri="{FF2B5EF4-FFF2-40B4-BE49-F238E27FC236}">
                <a16:creationId xmlns:a16="http://schemas.microsoft.com/office/drawing/2014/main" id="{C81FC3A1-A47F-6F14-AE64-B7DF5AE334B6}"/>
              </a:ext>
            </a:extLst>
          </p:cNvPr>
          <p:cNvSpPr/>
          <p:nvPr/>
        </p:nvSpPr>
        <p:spPr>
          <a:xfrm>
            <a:off x="9807429" y="1414794"/>
            <a:ext cx="1965251" cy="326269"/>
          </a:xfrm>
          <a:prstGeom prst="rect">
            <a:avLst/>
          </a:prstGeom>
          <a:solidFill>
            <a:schemeClr val="accent3">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C00000"/>
                </a:solidFill>
              </a:rPr>
              <a:t>GO2cam France</a:t>
            </a:r>
          </a:p>
        </p:txBody>
      </p:sp>
      <p:sp>
        <p:nvSpPr>
          <p:cNvPr id="10" name="ZoneTexte 9">
            <a:extLst>
              <a:ext uri="{FF2B5EF4-FFF2-40B4-BE49-F238E27FC236}">
                <a16:creationId xmlns:a16="http://schemas.microsoft.com/office/drawing/2014/main" id="{517F9C50-590F-FBDC-537C-C884A9257A1F}"/>
              </a:ext>
            </a:extLst>
          </p:cNvPr>
          <p:cNvSpPr txBox="1"/>
          <p:nvPr/>
        </p:nvSpPr>
        <p:spPr>
          <a:xfrm>
            <a:off x="345440" y="1981060"/>
            <a:ext cx="7766784" cy="338554"/>
          </a:xfrm>
          <a:prstGeom prst="rect">
            <a:avLst/>
          </a:prstGeom>
          <a:noFill/>
        </p:spPr>
        <p:txBody>
          <a:bodyPr wrap="square" rtlCol="0">
            <a:spAutoFit/>
          </a:bodyPr>
          <a:lstStyle/>
          <a:p>
            <a:r>
              <a:rPr lang="fr-FR" sz="1600" dirty="0"/>
              <a:t>New </a:t>
            </a:r>
            <a:r>
              <a:rPr lang="fr-FR" sz="1600" dirty="0" err="1"/>
              <a:t>ability</a:t>
            </a:r>
            <a:r>
              <a:rPr lang="fr-FR" sz="1600" dirty="0"/>
              <a:t> to </a:t>
            </a:r>
            <a:r>
              <a:rPr lang="fr-FR" sz="1600" dirty="0" err="1"/>
              <a:t>create</a:t>
            </a:r>
            <a:r>
              <a:rPr lang="fr-FR" sz="1600" dirty="0"/>
              <a:t> a macro file </a:t>
            </a:r>
            <a:r>
              <a:rPr lang="fr-FR" sz="1600" dirty="0" err="1"/>
              <a:t>called</a:t>
            </a:r>
            <a:r>
              <a:rPr lang="fr-FR" sz="1600" dirty="0"/>
              <a:t> *</a:t>
            </a:r>
            <a:r>
              <a:rPr lang="fr-FR" sz="1600" b="1" dirty="0"/>
              <a:t>.ppp</a:t>
            </a:r>
            <a:r>
              <a:rPr lang="fr-FR" sz="1600" dirty="0"/>
              <a:t>. It must </a:t>
            </a:r>
            <a:r>
              <a:rPr lang="fr-FR" sz="1600" dirty="0" err="1"/>
              <a:t>be</a:t>
            </a:r>
            <a:r>
              <a:rPr lang="fr-FR" sz="1600" dirty="0"/>
              <a:t> </a:t>
            </a:r>
            <a:r>
              <a:rPr lang="fr-FR" sz="1600" dirty="0" err="1"/>
              <a:t>located</a:t>
            </a:r>
            <a:r>
              <a:rPr lang="fr-FR" sz="1600" dirty="0"/>
              <a:t> in the directory ‘mac’.</a:t>
            </a:r>
          </a:p>
        </p:txBody>
      </p:sp>
      <p:sp>
        <p:nvSpPr>
          <p:cNvPr id="11" name="ZoneTexte 10">
            <a:extLst>
              <a:ext uri="{FF2B5EF4-FFF2-40B4-BE49-F238E27FC236}">
                <a16:creationId xmlns:a16="http://schemas.microsoft.com/office/drawing/2014/main" id="{1C43DA7D-118E-5DF1-6853-B941BF01B13C}"/>
              </a:ext>
            </a:extLst>
          </p:cNvPr>
          <p:cNvSpPr txBox="1"/>
          <p:nvPr/>
        </p:nvSpPr>
        <p:spPr>
          <a:xfrm>
            <a:off x="345440" y="2319614"/>
            <a:ext cx="11427240" cy="830997"/>
          </a:xfrm>
          <a:prstGeom prst="rect">
            <a:avLst/>
          </a:prstGeom>
          <a:noFill/>
        </p:spPr>
        <p:txBody>
          <a:bodyPr wrap="square" rtlCol="0">
            <a:spAutoFit/>
          </a:bodyPr>
          <a:lstStyle/>
          <a:p>
            <a:r>
              <a:rPr lang="fr-FR" sz="1600" dirty="0"/>
              <a:t>The </a:t>
            </a:r>
            <a:r>
              <a:rPr lang="fr-FR" sz="1600" dirty="0" err="1"/>
              <a:t>purpose</a:t>
            </a:r>
            <a:r>
              <a:rPr lang="fr-FR" sz="1600" dirty="0"/>
              <a:t> </a:t>
            </a:r>
            <a:r>
              <a:rPr lang="fr-FR" sz="1600" dirty="0" err="1"/>
              <a:t>is</a:t>
            </a:r>
            <a:r>
              <a:rPr lang="fr-FR" sz="1600" dirty="0"/>
              <a:t> to </a:t>
            </a:r>
            <a:r>
              <a:rPr lang="fr-FR" sz="1600" dirty="0" err="1"/>
              <a:t>be</a:t>
            </a:r>
            <a:r>
              <a:rPr lang="fr-FR" sz="1600" dirty="0"/>
              <a:t> able to </a:t>
            </a:r>
            <a:r>
              <a:rPr lang="fr-FR" sz="1600" b="1" dirty="0"/>
              <a:t>display </a:t>
            </a:r>
            <a:r>
              <a:rPr lang="fr-FR" sz="1600" b="1" dirty="0" err="1"/>
              <a:t>specific</a:t>
            </a:r>
            <a:r>
              <a:rPr lang="fr-FR" sz="1600" b="1" dirty="0"/>
              <a:t> </a:t>
            </a:r>
            <a:r>
              <a:rPr lang="fr-FR" sz="1600" b="1" dirty="0" err="1"/>
              <a:t>parameters</a:t>
            </a:r>
            <a:r>
              <a:rPr lang="fr-FR" sz="1600" b="1" dirty="0"/>
              <a:t> in the </a:t>
            </a:r>
            <a:r>
              <a:rPr lang="fr-FR" sz="1600" b="1" dirty="0" err="1"/>
              <a:t>machining</a:t>
            </a:r>
            <a:r>
              <a:rPr lang="fr-FR" sz="1600" b="1" dirty="0"/>
              <a:t> cycles </a:t>
            </a:r>
            <a:r>
              <a:rPr lang="fr-FR" sz="1600" dirty="0"/>
              <a:t>to </a:t>
            </a:r>
            <a:r>
              <a:rPr lang="fr-FR" sz="1600" dirty="0" err="1"/>
              <a:t>inform</a:t>
            </a:r>
            <a:r>
              <a:rPr lang="fr-FR" sz="1600" dirty="0"/>
              <a:t> the post-processor.</a:t>
            </a:r>
          </a:p>
          <a:p>
            <a:r>
              <a:rPr lang="fr-FR" sz="1600" dirty="0" err="1"/>
              <a:t>Load</a:t>
            </a:r>
            <a:r>
              <a:rPr lang="fr-FR" sz="1600" dirty="0"/>
              <a:t> the macro in the </a:t>
            </a:r>
            <a:r>
              <a:rPr lang="fr-FR" sz="1600" b="1" dirty="0"/>
              <a:t>machine file</a:t>
            </a:r>
            <a:r>
              <a:rPr lang="fr-FR" sz="1600" dirty="0"/>
              <a:t>, in Post-processor page. </a:t>
            </a:r>
            <a:r>
              <a:rPr lang="fr-FR" sz="1600" dirty="0" err="1"/>
              <a:t>When</a:t>
            </a:r>
            <a:r>
              <a:rPr lang="fr-FR" sz="1600" dirty="0"/>
              <a:t> </a:t>
            </a:r>
            <a:r>
              <a:rPr lang="fr-FR" sz="1600" dirty="0" err="1"/>
              <a:t>done</a:t>
            </a:r>
            <a:r>
              <a:rPr lang="fr-FR" sz="1600" dirty="0"/>
              <a:t>, the </a:t>
            </a:r>
            <a:r>
              <a:rPr lang="fr-FR" sz="1600" dirty="0" err="1"/>
              <a:t>button</a:t>
            </a:r>
            <a:r>
              <a:rPr lang="fr-FR" sz="1600" dirty="0"/>
              <a:t> of the Technology page </a:t>
            </a:r>
            <a:r>
              <a:rPr lang="fr-FR" sz="1600" dirty="0" err="1"/>
              <a:t>becomes</a:t>
            </a:r>
            <a:r>
              <a:rPr lang="fr-FR" sz="1600" dirty="0"/>
              <a:t> </a:t>
            </a:r>
            <a:r>
              <a:rPr lang="fr-FR" sz="1600" dirty="0" err="1"/>
              <a:t>available</a:t>
            </a:r>
            <a:r>
              <a:rPr lang="fr-FR" sz="1600" dirty="0"/>
              <a:t> and enables to </a:t>
            </a:r>
            <a:r>
              <a:rPr lang="fr-FR" sz="1600" dirty="0" err="1"/>
              <a:t>reach</a:t>
            </a:r>
            <a:r>
              <a:rPr lang="fr-FR" sz="1600" dirty="0"/>
              <a:t> the </a:t>
            </a:r>
            <a:r>
              <a:rPr lang="fr-FR" sz="1600" dirty="0" err="1"/>
              <a:t>dialog</a:t>
            </a:r>
            <a:r>
              <a:rPr lang="fr-FR" sz="1600" dirty="0"/>
              <a:t> of </a:t>
            </a:r>
            <a:r>
              <a:rPr lang="fr-FR" sz="1600" dirty="0" err="1"/>
              <a:t>specific</a:t>
            </a:r>
            <a:r>
              <a:rPr lang="fr-FR" sz="1600" dirty="0"/>
              <a:t> </a:t>
            </a:r>
            <a:r>
              <a:rPr lang="fr-FR" sz="1600" dirty="0" err="1"/>
              <a:t>parameters</a:t>
            </a:r>
            <a:r>
              <a:rPr lang="fr-FR" sz="1600" dirty="0"/>
              <a:t>.</a:t>
            </a:r>
          </a:p>
        </p:txBody>
      </p:sp>
      <p:sp>
        <p:nvSpPr>
          <p:cNvPr id="13" name="ZoneTexte 12">
            <a:extLst>
              <a:ext uri="{FF2B5EF4-FFF2-40B4-BE49-F238E27FC236}">
                <a16:creationId xmlns:a16="http://schemas.microsoft.com/office/drawing/2014/main" id="{BB7AC04F-831E-CF74-CAE5-AE88B0C231B6}"/>
              </a:ext>
            </a:extLst>
          </p:cNvPr>
          <p:cNvSpPr txBox="1"/>
          <p:nvPr/>
        </p:nvSpPr>
        <p:spPr>
          <a:xfrm>
            <a:off x="9252738" y="3435059"/>
            <a:ext cx="2817021" cy="2308324"/>
          </a:xfrm>
          <a:prstGeom prst="rect">
            <a:avLst/>
          </a:prstGeom>
          <a:noFill/>
        </p:spPr>
        <p:txBody>
          <a:bodyPr wrap="square">
            <a:spAutoFit/>
          </a:bodyPr>
          <a:lstStyle/>
          <a:p>
            <a:r>
              <a:rPr lang="fr-FR" sz="1600" dirty="0"/>
              <a:t>Warning, for </a:t>
            </a:r>
            <a:r>
              <a:rPr lang="fr-FR" sz="1600" dirty="0" err="1"/>
              <a:t>turning</a:t>
            </a:r>
            <a:r>
              <a:rPr lang="fr-FR" sz="1600" dirty="0"/>
              <a:t> cycles, the keys of </a:t>
            </a:r>
            <a:r>
              <a:rPr lang="fr-FR" sz="1600" dirty="0" err="1"/>
              <a:t>parameters</a:t>
            </a:r>
            <a:r>
              <a:rPr lang="fr-FR" sz="1600" dirty="0"/>
              <a:t> are type:</a:t>
            </a:r>
          </a:p>
          <a:p>
            <a:r>
              <a:rPr lang="fr-FR" sz="1600" dirty="0"/>
              <a:t>-RTT_PARAM_*</a:t>
            </a:r>
          </a:p>
          <a:p>
            <a:r>
              <a:rPr lang="fr-FR" sz="1600" dirty="0"/>
              <a:t>-ETT_PARAM_*</a:t>
            </a:r>
          </a:p>
          <a:p>
            <a:r>
              <a:rPr lang="fr-FR" sz="1600" dirty="0"/>
              <a:t>-STT_PARAM_*</a:t>
            </a:r>
          </a:p>
          <a:p>
            <a:r>
              <a:rPr lang="fr-FR" sz="1600" dirty="0"/>
              <a:t>And for </a:t>
            </a:r>
            <a:r>
              <a:rPr lang="fr-FR" sz="1600" dirty="0" err="1"/>
              <a:t>milling</a:t>
            </a:r>
            <a:r>
              <a:rPr lang="fr-FR" sz="1600" dirty="0"/>
              <a:t> cycles:</a:t>
            </a:r>
          </a:p>
          <a:p>
            <a:r>
              <a:rPr lang="fr-FR" sz="1600" dirty="0"/>
              <a:t>-RTF_PARAM_*</a:t>
            </a:r>
          </a:p>
          <a:p>
            <a:r>
              <a:rPr lang="fr-FR" sz="1600" dirty="0"/>
              <a:t>-ETF_PARAM_*</a:t>
            </a:r>
          </a:p>
          <a:p>
            <a:r>
              <a:rPr lang="fr-FR" sz="1600" dirty="0"/>
              <a:t>-STF_PARAM_*</a:t>
            </a:r>
          </a:p>
        </p:txBody>
      </p:sp>
      <p:pic>
        <p:nvPicPr>
          <p:cNvPr id="15" name="Image 14">
            <a:extLst>
              <a:ext uri="{FF2B5EF4-FFF2-40B4-BE49-F238E27FC236}">
                <a16:creationId xmlns:a16="http://schemas.microsoft.com/office/drawing/2014/main" id="{51F15DCF-36C8-3274-15EB-56786B4B409C}"/>
              </a:ext>
            </a:extLst>
          </p:cNvPr>
          <p:cNvPicPr>
            <a:picLocks noChangeAspect="1"/>
          </p:cNvPicPr>
          <p:nvPr/>
        </p:nvPicPr>
        <p:blipFill>
          <a:blip r:embed="rId3"/>
          <a:stretch>
            <a:fillRect/>
          </a:stretch>
        </p:blipFill>
        <p:spPr>
          <a:xfrm>
            <a:off x="611" y="3519269"/>
            <a:ext cx="4421411" cy="3338732"/>
          </a:xfrm>
          <a:prstGeom prst="rect">
            <a:avLst/>
          </a:prstGeom>
        </p:spPr>
      </p:pic>
      <p:sp>
        <p:nvSpPr>
          <p:cNvPr id="16" name="Rectangle 15">
            <a:extLst>
              <a:ext uri="{FF2B5EF4-FFF2-40B4-BE49-F238E27FC236}">
                <a16:creationId xmlns:a16="http://schemas.microsoft.com/office/drawing/2014/main" id="{60FDE7D8-E741-61C2-9871-EC8941DF2972}"/>
              </a:ext>
            </a:extLst>
          </p:cNvPr>
          <p:cNvSpPr/>
          <p:nvPr/>
        </p:nvSpPr>
        <p:spPr>
          <a:xfrm>
            <a:off x="1274323" y="5311301"/>
            <a:ext cx="2937754" cy="38910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3130146"/>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DB2BCA6E84E94C8EC2207C0498509C" ma:contentTypeVersion="17" ma:contentTypeDescription="Create a new document." ma:contentTypeScope="" ma:versionID="b55eaeef45b9d37d3c9ce063811a419f">
  <xsd:schema xmlns:xsd="http://www.w3.org/2001/XMLSchema" xmlns:xs="http://www.w3.org/2001/XMLSchema" xmlns:p="http://schemas.microsoft.com/office/2006/metadata/properties" xmlns:ns2="29236c04-73aa-4ed5-a732-6fb74233ad0e" xmlns:ns3="60b8f955-59cb-4b60-8a43-9cbd03a918f4" targetNamespace="http://schemas.microsoft.com/office/2006/metadata/properties" ma:root="true" ma:fieldsID="e2e9c6f9fa2c2bf6fa01e4c42c0fe526" ns2:_="" ns3:_="">
    <xsd:import namespace="29236c04-73aa-4ed5-a732-6fb74233ad0e"/>
    <xsd:import namespace="60b8f955-59cb-4b60-8a43-9cbd03a918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rp7n"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36c04-73aa-4ed5-a732-6fb74233ad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rp7n" ma:index="16" nillable="true" ma:displayName="Texte" ma:internalName="rp7n">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fe470ac-62e4-4381-b276-f16e37aacf9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b8f955-59cb-4b60-8a43-9cbd03a918f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f695f9d-5739-4780-8ad6-eae553b93683}" ma:internalName="TaxCatchAll" ma:showField="CatchAllData" ma:web="60b8f955-59cb-4b60-8a43-9cbd03a918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0b8f955-59cb-4b60-8a43-9cbd03a918f4" xsi:nil="true"/>
    <rp7n xmlns="29236c04-73aa-4ed5-a732-6fb74233ad0e" xsi:nil="true"/>
    <lcf76f155ced4ddcb4097134ff3c332f xmlns="29236c04-73aa-4ed5-a732-6fb74233ad0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F6D589D-56A1-4304-8DF0-791F70283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36c04-73aa-4ed5-a732-6fb74233ad0e"/>
    <ds:schemaRef ds:uri="60b8f955-59cb-4b60-8a43-9cbd03a918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CC9A28-1F8B-4240-A3D8-89EE9EE1A521}">
  <ds:schemaRefs>
    <ds:schemaRef ds:uri="http://schemas.microsoft.com/sharepoint/v3/contenttype/forms"/>
  </ds:schemaRefs>
</ds:datastoreItem>
</file>

<file path=customXml/itemProps3.xml><?xml version="1.0" encoding="utf-8"?>
<ds:datastoreItem xmlns:ds="http://schemas.openxmlformats.org/officeDocument/2006/customXml" ds:itemID="{EABB6DB0-970D-43A5-B8FB-80EE182A24B5}">
  <ds:schemaRefs>
    <ds:schemaRef ds:uri="29236c04-73aa-4ed5-a732-6fb74233ad0e"/>
    <ds:schemaRef ds:uri="60b8f955-59cb-4b60-8a43-9cbd03a918f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10914</TotalTime>
  <Words>9761</Words>
  <Application>Microsoft Office PowerPoint</Application>
  <PresentationFormat>Grand écran</PresentationFormat>
  <Paragraphs>1193</Paragraphs>
  <Slides>102</Slides>
  <Notes>10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102</vt:i4>
      </vt:variant>
    </vt:vector>
  </HeadingPairs>
  <TitlesOfParts>
    <vt:vector size="109" baseType="lpstr">
      <vt:lpstr>Arial</vt:lpstr>
      <vt:lpstr>Calibri</vt:lpstr>
      <vt:lpstr>Calibri Light</vt:lpstr>
      <vt:lpstr>Courier New</vt:lpstr>
      <vt:lpstr>Sony Sketch GO2</vt:lpstr>
      <vt:lpstr>Titillium Web ExtraLight</vt:lpstr>
      <vt:lpstr>1_Custom Design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WORLD</dc:title>
  <dc:creator>mitch0889@gmail.com</dc:creator>
  <cp:lastModifiedBy>Eric Garin-Michaud</cp:lastModifiedBy>
  <cp:revision>127</cp:revision>
  <dcterms:created xsi:type="dcterms:W3CDTF">2021-05-06T13:33:58Z</dcterms:created>
  <dcterms:modified xsi:type="dcterms:W3CDTF">2023-03-23T15:59:23Z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0x01010018DB2BCA6E84E94C8EC2207C0498509C</vt:lpwstr>
  </property>
</Properties>
</file>